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8"/>
  </p:notesMasterIdLst>
  <p:sldIdLst>
    <p:sldId id="256" r:id="rId2"/>
    <p:sldId id="257" r:id="rId3"/>
    <p:sldId id="259" r:id="rId4"/>
    <p:sldId id="261" r:id="rId5"/>
    <p:sldId id="260" r:id="rId6"/>
    <p:sldId id="258" r:id="rId7"/>
    <p:sldId id="263" r:id="rId8"/>
    <p:sldId id="265" r:id="rId9"/>
    <p:sldId id="264" r:id="rId10"/>
    <p:sldId id="262" r:id="rId11"/>
    <p:sldId id="266" r:id="rId12"/>
    <p:sldId id="267" r:id="rId13"/>
    <p:sldId id="269" r:id="rId14"/>
    <p:sldId id="268"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68" d="100"/>
          <a:sy n="68" d="100"/>
        </p:scale>
        <p:origin x="90" y="90"/>
      </p:cViewPr>
      <p:guideLst/>
    </p:cSldViewPr>
  </p:slideViewPr>
  <p:notesTextViewPr>
    <p:cViewPr>
      <p:scale>
        <a:sx n="1" d="1"/>
        <a:sy n="1" d="1"/>
      </p:scale>
      <p:origin x="0" y="0"/>
    </p:cViewPr>
  </p:notesTextViewPr>
  <p:notesViewPr>
    <p:cSldViewPr snapToGrid="0">
      <p:cViewPr varScale="1">
        <p:scale>
          <a:sx n="67" d="100"/>
          <a:sy n="67" d="100"/>
        </p:scale>
        <p:origin x="282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977A24-0162-4C77-9051-879256115B5D}" type="datetimeFigureOut">
              <a:rPr lang="en-US" smtClean="0"/>
              <a:t>7/19/2021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E695F0-F549-42DB-BC1F-AD451B8918D1}" type="slidenum">
              <a:rPr lang="en-US" smtClean="0"/>
              <a:t>‹#›</a:t>
            </a:fld>
            <a:endParaRPr lang="en-US"/>
          </a:p>
        </p:txBody>
      </p:sp>
    </p:spTree>
    <p:extLst>
      <p:ext uri="{BB962C8B-B14F-4D97-AF65-F5344CB8AC3E}">
        <p14:creationId xmlns:p14="http://schemas.microsoft.com/office/powerpoint/2010/main" val="2631086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of cultural humility, ongoing process that evolves over time</a:t>
            </a:r>
          </a:p>
        </p:txBody>
      </p:sp>
      <p:sp>
        <p:nvSpPr>
          <p:cNvPr id="4" name="Slide Number Placeholder 3"/>
          <p:cNvSpPr>
            <a:spLocks noGrp="1"/>
          </p:cNvSpPr>
          <p:nvPr>
            <p:ph type="sldNum" sz="quarter" idx="5"/>
          </p:nvPr>
        </p:nvSpPr>
        <p:spPr/>
        <p:txBody>
          <a:bodyPr/>
          <a:lstStyle/>
          <a:p>
            <a:fld id="{A7E695F0-F549-42DB-BC1F-AD451B8918D1}" type="slidenum">
              <a:rPr lang="en-US" smtClean="0"/>
              <a:t>2</a:t>
            </a:fld>
            <a:endParaRPr lang="en-US"/>
          </a:p>
        </p:txBody>
      </p:sp>
    </p:spTree>
    <p:extLst>
      <p:ext uri="{BB962C8B-B14F-4D97-AF65-F5344CB8AC3E}">
        <p14:creationId xmlns:p14="http://schemas.microsoft.com/office/powerpoint/2010/main" val="69949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Partnering with local mass care, ARC, changing policies on animals in shelters, guidance exists, set up for success by addressing concerns during planning.</a:t>
            </a:r>
          </a:p>
          <a:p>
            <a:r>
              <a:rPr lang="en-US" sz="1200" kern="1200" dirty="0">
                <a:solidFill>
                  <a:schemeClr val="tx1"/>
                </a:solidFill>
                <a:effectLst/>
                <a:latin typeface="+mn-lt"/>
                <a:ea typeface="+mn-ea"/>
                <a:cs typeface="+mn-cs"/>
              </a:rPr>
              <a:t>Guidance documents, AVMA policy statement</a:t>
            </a:r>
          </a:p>
          <a:p>
            <a:endParaRPr lang="en-US" dirty="0"/>
          </a:p>
        </p:txBody>
      </p:sp>
      <p:sp>
        <p:nvSpPr>
          <p:cNvPr id="4" name="Slide Number Placeholder 3"/>
          <p:cNvSpPr>
            <a:spLocks noGrp="1"/>
          </p:cNvSpPr>
          <p:nvPr>
            <p:ph type="sldNum" sz="quarter" idx="5"/>
          </p:nvPr>
        </p:nvSpPr>
        <p:spPr/>
        <p:txBody>
          <a:bodyPr/>
          <a:lstStyle/>
          <a:p>
            <a:fld id="{A7E695F0-F549-42DB-BC1F-AD451B8918D1}" type="slidenum">
              <a:rPr lang="en-US" smtClean="0"/>
              <a:t>4</a:t>
            </a:fld>
            <a:endParaRPr lang="en-US"/>
          </a:p>
        </p:txBody>
      </p:sp>
    </p:spTree>
    <p:extLst>
      <p:ext uri="{BB962C8B-B14F-4D97-AF65-F5344CB8AC3E}">
        <p14:creationId xmlns:p14="http://schemas.microsoft.com/office/powerpoint/2010/main" val="3202143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Intake diversion, resources beyond the shelter, varies by community</a:t>
            </a:r>
          </a:p>
        </p:txBody>
      </p:sp>
      <p:sp>
        <p:nvSpPr>
          <p:cNvPr id="4" name="Slide Number Placeholder 3"/>
          <p:cNvSpPr>
            <a:spLocks noGrp="1"/>
          </p:cNvSpPr>
          <p:nvPr>
            <p:ph type="sldNum" sz="quarter" idx="5"/>
          </p:nvPr>
        </p:nvSpPr>
        <p:spPr/>
        <p:txBody>
          <a:bodyPr/>
          <a:lstStyle/>
          <a:p>
            <a:fld id="{A7E695F0-F549-42DB-BC1F-AD451B8918D1}" type="slidenum">
              <a:rPr lang="en-US" smtClean="0"/>
              <a:t>5</a:t>
            </a:fld>
            <a:endParaRPr lang="en-US"/>
          </a:p>
        </p:txBody>
      </p:sp>
    </p:spTree>
    <p:extLst>
      <p:ext uri="{BB962C8B-B14F-4D97-AF65-F5344CB8AC3E}">
        <p14:creationId xmlns:p14="http://schemas.microsoft.com/office/powerpoint/2010/main" val="3988675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Access to Veterinary Care Coalition publication (2018), U of T and Maddie’s Fund</a:t>
            </a:r>
          </a:p>
          <a:p>
            <a:r>
              <a:rPr lang="en-US" dirty="0"/>
              <a:t>1 in 4 pet owners experience barriers to vet care</a:t>
            </a:r>
          </a:p>
          <a:p>
            <a:r>
              <a:rPr lang="en-US" dirty="0"/>
              <a:t>Pet owners experiencing homelessness are 2 times more likely to be unable to access preventive care and 3 times more likely to be unable to access sick or emergency care</a:t>
            </a:r>
          </a:p>
        </p:txBody>
      </p:sp>
      <p:sp>
        <p:nvSpPr>
          <p:cNvPr id="4" name="Slide Number Placeholder 3"/>
          <p:cNvSpPr>
            <a:spLocks noGrp="1"/>
          </p:cNvSpPr>
          <p:nvPr>
            <p:ph type="sldNum" sz="quarter" idx="5"/>
          </p:nvPr>
        </p:nvSpPr>
        <p:spPr/>
        <p:txBody>
          <a:bodyPr/>
          <a:lstStyle/>
          <a:p>
            <a:fld id="{A7E695F0-F549-42DB-BC1F-AD451B8918D1}" type="slidenum">
              <a:rPr lang="en-US" smtClean="0"/>
              <a:t>6</a:t>
            </a:fld>
            <a:endParaRPr lang="en-US"/>
          </a:p>
        </p:txBody>
      </p:sp>
    </p:spTree>
    <p:extLst>
      <p:ext uri="{BB962C8B-B14F-4D97-AF65-F5344CB8AC3E}">
        <p14:creationId xmlns:p14="http://schemas.microsoft.com/office/powerpoint/2010/main" val="1894449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vets agree that all pets deserve medical care and recognize the human-animal bond- good starting point</a:t>
            </a:r>
          </a:p>
        </p:txBody>
      </p:sp>
      <p:sp>
        <p:nvSpPr>
          <p:cNvPr id="4" name="Slide Number Placeholder 3"/>
          <p:cNvSpPr>
            <a:spLocks noGrp="1"/>
          </p:cNvSpPr>
          <p:nvPr>
            <p:ph type="sldNum" sz="quarter" idx="5"/>
          </p:nvPr>
        </p:nvSpPr>
        <p:spPr/>
        <p:txBody>
          <a:bodyPr/>
          <a:lstStyle/>
          <a:p>
            <a:fld id="{A7E695F0-F549-42DB-BC1F-AD451B8918D1}" type="slidenum">
              <a:rPr lang="en-US" smtClean="0"/>
              <a:t>7</a:t>
            </a:fld>
            <a:endParaRPr lang="en-US"/>
          </a:p>
        </p:txBody>
      </p:sp>
    </p:spTree>
    <p:extLst>
      <p:ext uri="{BB962C8B-B14F-4D97-AF65-F5344CB8AC3E}">
        <p14:creationId xmlns:p14="http://schemas.microsoft.com/office/powerpoint/2010/main" val="88959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vets agree that everyone should own a pet and that education is needed</a:t>
            </a:r>
          </a:p>
        </p:txBody>
      </p:sp>
      <p:sp>
        <p:nvSpPr>
          <p:cNvPr id="4" name="Slide Number Placeholder 3"/>
          <p:cNvSpPr>
            <a:spLocks noGrp="1"/>
          </p:cNvSpPr>
          <p:nvPr>
            <p:ph type="sldNum" sz="quarter" idx="5"/>
          </p:nvPr>
        </p:nvSpPr>
        <p:spPr/>
        <p:txBody>
          <a:bodyPr/>
          <a:lstStyle/>
          <a:p>
            <a:fld id="{A7E695F0-F549-42DB-BC1F-AD451B8918D1}" type="slidenum">
              <a:rPr lang="en-US" smtClean="0"/>
              <a:t>8</a:t>
            </a:fld>
            <a:endParaRPr lang="en-US"/>
          </a:p>
        </p:txBody>
      </p:sp>
    </p:spTree>
    <p:extLst>
      <p:ext uri="{BB962C8B-B14F-4D97-AF65-F5344CB8AC3E}">
        <p14:creationId xmlns:p14="http://schemas.microsoft.com/office/powerpoint/2010/main" val="3664383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Collaboration with veterinary community, One Health approach (social workers!), wellness plans, pet insurance, charitable funds</a:t>
            </a:r>
          </a:p>
          <a:p>
            <a:pPr marL="228600" indent="-228600">
              <a:buAutoNum type="arabicPeriod"/>
            </a:pPr>
            <a:r>
              <a:rPr lang="en-US" dirty="0"/>
              <a:t>Standardizing incremental care (more research needed), CE for vets, telehealth</a:t>
            </a:r>
          </a:p>
          <a:p>
            <a:pPr marL="228600" indent="-228600">
              <a:buAutoNum type="arabicPeriod"/>
            </a:pPr>
            <a:r>
              <a:rPr lang="en-US" dirty="0"/>
              <a:t>Pet care information, resources on how to find care, zoonotic disease awareness, animal law and responsibilities of pet owners</a:t>
            </a:r>
          </a:p>
          <a:p>
            <a:pPr marL="228600" indent="-228600">
              <a:buAutoNum type="arabicPeriod"/>
            </a:pPr>
            <a:r>
              <a:rPr lang="en-US" dirty="0"/>
              <a:t>Housing, transportation, incentives for vets</a:t>
            </a:r>
          </a:p>
        </p:txBody>
      </p:sp>
      <p:sp>
        <p:nvSpPr>
          <p:cNvPr id="4" name="Slide Number Placeholder 3"/>
          <p:cNvSpPr>
            <a:spLocks noGrp="1"/>
          </p:cNvSpPr>
          <p:nvPr>
            <p:ph type="sldNum" sz="quarter" idx="5"/>
          </p:nvPr>
        </p:nvSpPr>
        <p:spPr/>
        <p:txBody>
          <a:bodyPr/>
          <a:lstStyle/>
          <a:p>
            <a:fld id="{A7E695F0-F549-42DB-BC1F-AD451B8918D1}" type="slidenum">
              <a:rPr lang="en-US" smtClean="0"/>
              <a:t>9</a:t>
            </a:fld>
            <a:endParaRPr lang="en-US"/>
          </a:p>
        </p:txBody>
      </p:sp>
    </p:spTree>
    <p:extLst>
      <p:ext uri="{BB962C8B-B14F-4D97-AF65-F5344CB8AC3E}">
        <p14:creationId xmlns:p14="http://schemas.microsoft.com/office/powerpoint/2010/main" val="2454740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EBBA02-B508-43C4-B5B5-3E1257ECE85F}"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07138-E2A8-4E36-B3C9-E8FB95868D5B}" type="slidenum">
              <a:rPr lang="en-US" smtClean="0"/>
              <a:t>‹#›</a:t>
            </a:fld>
            <a:endParaRPr lang="en-US"/>
          </a:p>
        </p:txBody>
      </p:sp>
    </p:spTree>
    <p:extLst>
      <p:ext uri="{BB962C8B-B14F-4D97-AF65-F5344CB8AC3E}">
        <p14:creationId xmlns:p14="http://schemas.microsoft.com/office/powerpoint/2010/main" val="1417110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EBBA02-B508-43C4-B5B5-3E1257ECE85F}"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07138-E2A8-4E36-B3C9-E8FB95868D5B}" type="slidenum">
              <a:rPr lang="en-US" smtClean="0"/>
              <a:t>‹#›</a:t>
            </a:fld>
            <a:endParaRPr lang="en-US"/>
          </a:p>
        </p:txBody>
      </p:sp>
    </p:spTree>
    <p:extLst>
      <p:ext uri="{BB962C8B-B14F-4D97-AF65-F5344CB8AC3E}">
        <p14:creationId xmlns:p14="http://schemas.microsoft.com/office/powerpoint/2010/main" val="1212825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EBBA02-B508-43C4-B5B5-3E1257ECE85F}"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07138-E2A8-4E36-B3C9-E8FB95868D5B}" type="slidenum">
              <a:rPr lang="en-US" smtClean="0"/>
              <a:t>‹#›</a:t>
            </a:fld>
            <a:endParaRPr lang="en-US"/>
          </a:p>
        </p:txBody>
      </p:sp>
    </p:spTree>
    <p:extLst>
      <p:ext uri="{BB962C8B-B14F-4D97-AF65-F5344CB8AC3E}">
        <p14:creationId xmlns:p14="http://schemas.microsoft.com/office/powerpoint/2010/main" val="1498518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EBBA02-B508-43C4-B5B5-3E1257ECE85F}"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07138-E2A8-4E36-B3C9-E8FB95868D5B}"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96046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EBBA02-B508-43C4-B5B5-3E1257ECE85F}"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07138-E2A8-4E36-B3C9-E8FB95868D5B}" type="slidenum">
              <a:rPr lang="en-US" smtClean="0"/>
              <a:t>‹#›</a:t>
            </a:fld>
            <a:endParaRPr lang="en-US"/>
          </a:p>
        </p:txBody>
      </p:sp>
    </p:spTree>
    <p:extLst>
      <p:ext uri="{BB962C8B-B14F-4D97-AF65-F5344CB8AC3E}">
        <p14:creationId xmlns:p14="http://schemas.microsoft.com/office/powerpoint/2010/main" val="3318763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8EBBA02-B508-43C4-B5B5-3E1257ECE85F}" type="datetimeFigureOut">
              <a:rPr lang="en-US" smtClean="0"/>
              <a:t>7/19/2021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207138-E2A8-4E36-B3C9-E8FB95868D5B}" type="slidenum">
              <a:rPr lang="en-US" smtClean="0"/>
              <a:t>‹#›</a:t>
            </a:fld>
            <a:endParaRPr lang="en-US"/>
          </a:p>
        </p:txBody>
      </p:sp>
    </p:spTree>
    <p:extLst>
      <p:ext uri="{BB962C8B-B14F-4D97-AF65-F5344CB8AC3E}">
        <p14:creationId xmlns:p14="http://schemas.microsoft.com/office/powerpoint/2010/main" val="1305859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8EBBA02-B508-43C4-B5B5-3E1257ECE85F}" type="datetimeFigureOut">
              <a:rPr lang="en-US" smtClean="0"/>
              <a:t>7/19/2021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207138-E2A8-4E36-B3C9-E8FB95868D5B}" type="slidenum">
              <a:rPr lang="en-US" smtClean="0"/>
              <a:t>‹#›</a:t>
            </a:fld>
            <a:endParaRPr lang="en-US"/>
          </a:p>
        </p:txBody>
      </p:sp>
    </p:spTree>
    <p:extLst>
      <p:ext uri="{BB962C8B-B14F-4D97-AF65-F5344CB8AC3E}">
        <p14:creationId xmlns:p14="http://schemas.microsoft.com/office/powerpoint/2010/main" val="3883870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BBA02-B508-43C4-B5B5-3E1257ECE85F}"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07138-E2A8-4E36-B3C9-E8FB95868D5B}" type="slidenum">
              <a:rPr lang="en-US" smtClean="0"/>
              <a:t>‹#›</a:t>
            </a:fld>
            <a:endParaRPr lang="en-US"/>
          </a:p>
        </p:txBody>
      </p:sp>
    </p:spTree>
    <p:extLst>
      <p:ext uri="{BB962C8B-B14F-4D97-AF65-F5344CB8AC3E}">
        <p14:creationId xmlns:p14="http://schemas.microsoft.com/office/powerpoint/2010/main" val="3203281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BBA02-B508-43C4-B5B5-3E1257ECE85F}"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07138-E2A8-4E36-B3C9-E8FB95868D5B}" type="slidenum">
              <a:rPr lang="en-US" smtClean="0"/>
              <a:t>‹#›</a:t>
            </a:fld>
            <a:endParaRPr lang="en-US"/>
          </a:p>
        </p:txBody>
      </p:sp>
    </p:spTree>
    <p:extLst>
      <p:ext uri="{BB962C8B-B14F-4D97-AF65-F5344CB8AC3E}">
        <p14:creationId xmlns:p14="http://schemas.microsoft.com/office/powerpoint/2010/main" val="2667090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BBA02-B508-43C4-B5B5-3E1257ECE85F}"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07138-E2A8-4E36-B3C9-E8FB95868D5B}" type="slidenum">
              <a:rPr lang="en-US" smtClean="0"/>
              <a:t>‹#›</a:t>
            </a:fld>
            <a:endParaRPr lang="en-US"/>
          </a:p>
        </p:txBody>
      </p:sp>
    </p:spTree>
    <p:extLst>
      <p:ext uri="{BB962C8B-B14F-4D97-AF65-F5344CB8AC3E}">
        <p14:creationId xmlns:p14="http://schemas.microsoft.com/office/powerpoint/2010/main" val="400247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EBBA02-B508-43C4-B5B5-3E1257ECE85F}"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07138-E2A8-4E36-B3C9-E8FB95868D5B}" type="slidenum">
              <a:rPr lang="en-US" smtClean="0"/>
              <a:t>‹#›</a:t>
            </a:fld>
            <a:endParaRPr lang="en-US"/>
          </a:p>
        </p:txBody>
      </p:sp>
    </p:spTree>
    <p:extLst>
      <p:ext uri="{BB962C8B-B14F-4D97-AF65-F5344CB8AC3E}">
        <p14:creationId xmlns:p14="http://schemas.microsoft.com/office/powerpoint/2010/main" val="249253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EBBA02-B508-43C4-B5B5-3E1257ECE85F}"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07138-E2A8-4E36-B3C9-E8FB95868D5B}" type="slidenum">
              <a:rPr lang="en-US" smtClean="0"/>
              <a:t>‹#›</a:t>
            </a:fld>
            <a:endParaRPr lang="en-US"/>
          </a:p>
        </p:txBody>
      </p:sp>
    </p:spTree>
    <p:extLst>
      <p:ext uri="{BB962C8B-B14F-4D97-AF65-F5344CB8AC3E}">
        <p14:creationId xmlns:p14="http://schemas.microsoft.com/office/powerpoint/2010/main" val="132246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EBBA02-B508-43C4-B5B5-3E1257ECE85F}" type="datetimeFigureOut">
              <a:rPr lang="en-US" smtClean="0"/>
              <a:t>7/19/2021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207138-E2A8-4E36-B3C9-E8FB95868D5B}" type="slidenum">
              <a:rPr lang="en-US" smtClean="0"/>
              <a:t>‹#›</a:t>
            </a:fld>
            <a:endParaRPr lang="en-US"/>
          </a:p>
        </p:txBody>
      </p:sp>
    </p:spTree>
    <p:extLst>
      <p:ext uri="{BB962C8B-B14F-4D97-AF65-F5344CB8AC3E}">
        <p14:creationId xmlns:p14="http://schemas.microsoft.com/office/powerpoint/2010/main" val="2217908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EBBA02-B508-43C4-B5B5-3E1257ECE85F}" type="datetimeFigureOut">
              <a:rPr lang="en-US" smtClean="0"/>
              <a:t>7/19/2021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207138-E2A8-4E36-B3C9-E8FB95868D5B}" type="slidenum">
              <a:rPr lang="en-US" smtClean="0"/>
              <a:t>‹#›</a:t>
            </a:fld>
            <a:endParaRPr lang="en-US"/>
          </a:p>
        </p:txBody>
      </p:sp>
    </p:spTree>
    <p:extLst>
      <p:ext uri="{BB962C8B-B14F-4D97-AF65-F5344CB8AC3E}">
        <p14:creationId xmlns:p14="http://schemas.microsoft.com/office/powerpoint/2010/main" val="132116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BBA02-B508-43C4-B5B5-3E1257ECE85F}" type="datetimeFigureOut">
              <a:rPr lang="en-US" smtClean="0"/>
              <a:t>7/19/2021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207138-E2A8-4E36-B3C9-E8FB95868D5B}" type="slidenum">
              <a:rPr lang="en-US" smtClean="0"/>
              <a:t>‹#›</a:t>
            </a:fld>
            <a:endParaRPr lang="en-US"/>
          </a:p>
        </p:txBody>
      </p:sp>
    </p:spTree>
    <p:extLst>
      <p:ext uri="{BB962C8B-B14F-4D97-AF65-F5344CB8AC3E}">
        <p14:creationId xmlns:p14="http://schemas.microsoft.com/office/powerpoint/2010/main" val="4010631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EBBA02-B508-43C4-B5B5-3E1257ECE85F}"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07138-E2A8-4E36-B3C9-E8FB95868D5B}" type="slidenum">
              <a:rPr lang="en-US" smtClean="0"/>
              <a:t>‹#›</a:t>
            </a:fld>
            <a:endParaRPr lang="en-US"/>
          </a:p>
        </p:txBody>
      </p:sp>
    </p:spTree>
    <p:extLst>
      <p:ext uri="{BB962C8B-B14F-4D97-AF65-F5344CB8AC3E}">
        <p14:creationId xmlns:p14="http://schemas.microsoft.com/office/powerpoint/2010/main" val="140872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EBBA02-B508-43C4-B5B5-3E1257ECE85F}"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07138-E2A8-4E36-B3C9-E8FB95868D5B}" type="slidenum">
              <a:rPr lang="en-US" smtClean="0"/>
              <a:t>‹#›</a:t>
            </a:fld>
            <a:endParaRPr lang="en-US"/>
          </a:p>
        </p:txBody>
      </p:sp>
    </p:spTree>
    <p:extLst>
      <p:ext uri="{BB962C8B-B14F-4D97-AF65-F5344CB8AC3E}">
        <p14:creationId xmlns:p14="http://schemas.microsoft.com/office/powerpoint/2010/main" val="15955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8EBBA02-B508-43C4-B5B5-3E1257ECE85F}" type="datetimeFigureOut">
              <a:rPr lang="en-US" smtClean="0"/>
              <a:t>7/19/2021</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F207138-E2A8-4E36-B3C9-E8FB95868D5B}" type="slidenum">
              <a:rPr lang="en-US" smtClean="0"/>
              <a:t>‹#›</a:t>
            </a:fld>
            <a:endParaRPr lang="en-US"/>
          </a:p>
        </p:txBody>
      </p:sp>
    </p:spTree>
    <p:extLst>
      <p:ext uri="{BB962C8B-B14F-4D97-AF65-F5344CB8AC3E}">
        <p14:creationId xmlns:p14="http://schemas.microsoft.com/office/powerpoint/2010/main" val="1968279078"/>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hyperlink" Target="https://www.aaha.org/publications/newstat/articles/2018-12/new-report-barriers-to-veterinary-care-largely-financial/" TargetMode="External"/><Relationship Id="rId7" Type="http://schemas.openxmlformats.org/officeDocument/2006/relationships/hyperlink" Target="https://pphe.utk.edu/wp-content/uploads/2020/09/avcc-report.pdf"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todaysveterinarypractice.com/the-cost-of-caring-too-much/" TargetMode="External"/><Relationship Id="rId5" Type="http://schemas.openxmlformats.org/officeDocument/2006/relationships/hyperlink" Target="https://news.ncsu.edu/2021/01/barriers-to-veterinary-care/" TargetMode="External"/><Relationship Id="rId4" Type="http://schemas.openxmlformats.org/officeDocument/2006/relationships/hyperlink" Target="https://news.vin.com/default.aspx?pid=210&amp;catId=-1&amp;id=9954570"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sfccc.org/veterinary-street-outreach/" TargetMode="External"/><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hyperlink" Target="http://www.humanesociety.org/about/departments/pets-for-life/" TargetMode="External"/><Relationship Id="rId7" Type="http://schemas.openxmlformats.org/officeDocument/2006/relationships/hyperlink" Target="https://www.shanti.org/programs-services/pets-are-wonderful-support/" TargetMode="External"/><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2.jpg"/><Relationship Id="rId16" Type="http://schemas.openxmlformats.org/officeDocument/2006/relationships/image" Target="../media/image18.png"/><Relationship Id="rId20"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www.companionanimalfoundation.org/" TargetMode="External"/><Relationship Id="rId11" Type="http://schemas.openxmlformats.org/officeDocument/2006/relationships/hyperlink" Target="http://www.sfafa.org/" TargetMode="External"/><Relationship Id="rId5" Type="http://schemas.openxmlformats.org/officeDocument/2006/relationships/hyperlink" Target="http://www.thestreetdogcoalition.org/" TargetMode="External"/><Relationship Id="rId15" Type="http://schemas.openxmlformats.org/officeDocument/2006/relationships/image" Target="../media/image17.jpeg"/><Relationship Id="rId10" Type="http://schemas.openxmlformats.org/officeDocument/2006/relationships/hyperlink" Target="https://www.sfspca.org/blog/new-walk-in-wellness-clinic/" TargetMode="External"/><Relationship Id="rId19" Type="http://schemas.openxmlformats.org/officeDocument/2006/relationships/image" Target="../media/image21.png"/><Relationship Id="rId4" Type="http://schemas.openxmlformats.org/officeDocument/2006/relationships/hyperlink" Target="http://www.ruralareavet.org/" TargetMode="External"/><Relationship Id="rId9" Type="http://schemas.openxmlformats.org/officeDocument/2006/relationships/hyperlink" Target="https://fullbellybus.org/" TargetMode="External"/><Relationship Id="rId1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mailto:Shari.Oneill@SFGov.Org"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hogg.utexas.edu/3-things-to-know-cultural-humilit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baxterboo.com/catdogblog/post.cfm/the-human-animal-bond-in-photo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pphe.utk.edu/wp-content/uploads/2020/09/avcc-report.pdf" TargetMode="Externa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phe.utk.edu/wp-content/uploads/2020/09/avcc-report.pdf" TargetMode="Externa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pphe.utk.edu/wp-content/uploads/2020/09/avcc-report.pdf" TargetMode="Externa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pphe.utk.edu/wp-content/uploads/2020/09/avcc-repor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44861" y="97717"/>
            <a:ext cx="1616813" cy="16555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CDE44A9-A620-4F03-A333-89673944D9EF}"/>
              </a:ext>
            </a:extLst>
          </p:cNvPr>
          <p:cNvSpPr>
            <a:spLocks noGrp="1"/>
          </p:cNvSpPr>
          <p:nvPr>
            <p:ph type="ctrTitle"/>
          </p:nvPr>
        </p:nvSpPr>
        <p:spPr>
          <a:xfrm>
            <a:off x="1747669" y="2038743"/>
            <a:ext cx="9001462" cy="2387600"/>
          </a:xfrm>
        </p:spPr>
        <p:txBody>
          <a:bodyPr>
            <a:normAutofit/>
          </a:bodyPr>
          <a:lstStyle/>
          <a:p>
            <a:r>
              <a:rPr lang="en-US" sz="5000" dirty="0"/>
              <a:t>Exceptional Executives and Cultural Humility</a:t>
            </a:r>
          </a:p>
        </p:txBody>
      </p:sp>
      <p:sp>
        <p:nvSpPr>
          <p:cNvPr id="3" name="Subtitle 2">
            <a:extLst>
              <a:ext uri="{FF2B5EF4-FFF2-40B4-BE49-F238E27FC236}">
                <a16:creationId xmlns:a16="http://schemas.microsoft.com/office/drawing/2014/main" id="{4227C19E-9FCF-4B2D-ACF8-FBF05D816799}"/>
              </a:ext>
            </a:extLst>
          </p:cNvPr>
          <p:cNvSpPr>
            <a:spLocks noGrp="1"/>
          </p:cNvSpPr>
          <p:nvPr>
            <p:ph type="subTitle" idx="1"/>
          </p:nvPr>
        </p:nvSpPr>
        <p:spPr>
          <a:xfrm>
            <a:off x="1524000" y="4767168"/>
            <a:ext cx="9144000" cy="1655762"/>
          </a:xfrm>
        </p:spPr>
        <p:txBody>
          <a:bodyPr>
            <a:noAutofit/>
          </a:bodyPr>
          <a:lstStyle/>
          <a:p>
            <a:r>
              <a:rPr lang="en-US" sz="2200" dirty="0"/>
              <a:t>Jennifer Smith, Stanislaus Animal Services</a:t>
            </a:r>
          </a:p>
          <a:p>
            <a:r>
              <a:rPr lang="en-US" sz="2200" dirty="0"/>
              <a:t>Sam Blankenship, Santa Barbara Humane Society</a:t>
            </a:r>
          </a:p>
          <a:p>
            <a:r>
              <a:rPr lang="en-US" sz="2200" dirty="0"/>
              <a:t>Shari O’Neill, DVM, San Francisco Animal Care and Control</a:t>
            </a:r>
          </a:p>
          <a:p>
            <a:r>
              <a:rPr lang="en-US" sz="2200" dirty="0"/>
              <a:t>Brittany Pasquale, Tracy Animal Services</a:t>
            </a:r>
          </a:p>
        </p:txBody>
      </p:sp>
      <p:pic>
        <p:nvPicPr>
          <p:cNvPr id="5" name="Picture 4">
            <a:extLst>
              <a:ext uri="{FF2B5EF4-FFF2-40B4-BE49-F238E27FC236}">
                <a16:creationId xmlns:a16="http://schemas.microsoft.com/office/drawing/2014/main" id="{674E4FCD-1CB3-473D-813C-551B33A7B38D}"/>
              </a:ext>
            </a:extLst>
          </p:cNvPr>
          <p:cNvPicPr>
            <a:picLocks noChangeAspect="1"/>
          </p:cNvPicPr>
          <p:nvPr/>
        </p:nvPicPr>
        <p:blipFill rotWithShape="1">
          <a:blip r:embed="rId2">
            <a:extLst>
              <a:ext uri="{28A0092B-C50C-407E-A947-70E740481C1C}">
                <a14:useLocalDpi xmlns:a14="http://schemas.microsoft.com/office/drawing/2010/main" val="0"/>
              </a:ext>
            </a:extLst>
          </a:blip>
          <a:srcRect l="7943" t="25771" r="6571" b="26914"/>
          <a:stretch/>
        </p:blipFill>
        <p:spPr>
          <a:xfrm>
            <a:off x="152400" y="5735637"/>
            <a:ext cx="1687285" cy="933872"/>
          </a:xfrm>
          <a:prstGeom prst="rect">
            <a:avLst/>
          </a:prstGeom>
        </p:spPr>
      </p:pic>
      <p:pic>
        <p:nvPicPr>
          <p:cNvPr id="1026" name="Picture 2" descr="Stanislaus County striving to be the best">
            <a:extLst>
              <a:ext uri="{FF2B5EF4-FFF2-40B4-BE49-F238E27FC236}">
                <a16:creationId xmlns:a16="http://schemas.microsoft.com/office/drawing/2014/main" id="{61271F1F-3649-4460-B395-AB3840222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49" y="325438"/>
            <a:ext cx="1381328" cy="114852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santa barbara humane logo">
            <a:extLst>
              <a:ext uri="{FF2B5EF4-FFF2-40B4-BE49-F238E27FC236}">
                <a16:creationId xmlns:a16="http://schemas.microsoft.com/office/drawing/2014/main" id="{1CC4F6F2-CECC-428C-B0DC-C5709BF828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DB190FE1-AD8C-4513-AD98-EEE871FB7A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9926" y="447675"/>
            <a:ext cx="2128991" cy="1026283"/>
          </a:xfrm>
          <a:prstGeom prst="rect">
            <a:avLst/>
          </a:prstGeom>
        </p:spPr>
      </p:pic>
      <p:pic>
        <p:nvPicPr>
          <p:cNvPr id="12" name="Picture 11">
            <a:extLst>
              <a:ext uri="{FF2B5EF4-FFF2-40B4-BE49-F238E27FC236}">
                <a16:creationId xmlns:a16="http://schemas.microsoft.com/office/drawing/2014/main" id="{9118353C-AAFC-44C2-ACFE-CED66EC9D7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9725" y="97718"/>
            <a:ext cx="1128686" cy="1600200"/>
          </a:xfrm>
          <a:prstGeom prst="rect">
            <a:avLst/>
          </a:prstGeom>
        </p:spPr>
      </p:pic>
      <p:pic>
        <p:nvPicPr>
          <p:cNvPr id="4" name="Picture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27741" y="-47004"/>
            <a:ext cx="1200587" cy="1800318"/>
          </a:xfrm>
          <a:prstGeom prst="rect">
            <a:avLst/>
          </a:prstGeom>
        </p:spPr>
      </p:pic>
    </p:spTree>
    <p:extLst>
      <p:ext uri="{BB962C8B-B14F-4D97-AF65-F5344CB8AC3E}">
        <p14:creationId xmlns:p14="http://schemas.microsoft.com/office/powerpoint/2010/main" val="671905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4E4FCD-1CB3-473D-813C-551B33A7B38D}"/>
              </a:ext>
            </a:extLst>
          </p:cNvPr>
          <p:cNvPicPr>
            <a:picLocks noChangeAspect="1"/>
          </p:cNvPicPr>
          <p:nvPr/>
        </p:nvPicPr>
        <p:blipFill rotWithShape="1">
          <a:blip r:embed="rId2">
            <a:extLst>
              <a:ext uri="{28A0092B-C50C-407E-A947-70E740481C1C}">
                <a14:useLocalDpi xmlns:a14="http://schemas.microsoft.com/office/drawing/2010/main" val="0"/>
              </a:ext>
            </a:extLst>
          </a:blip>
          <a:srcRect l="7943" t="25771" r="6571" b="26914"/>
          <a:stretch/>
        </p:blipFill>
        <p:spPr>
          <a:xfrm>
            <a:off x="152400" y="5735637"/>
            <a:ext cx="1687285" cy="933872"/>
          </a:xfrm>
          <a:prstGeom prst="rect">
            <a:avLst/>
          </a:prstGeom>
        </p:spPr>
      </p:pic>
      <p:sp>
        <p:nvSpPr>
          <p:cNvPr id="11" name="Title 3">
            <a:extLst>
              <a:ext uri="{FF2B5EF4-FFF2-40B4-BE49-F238E27FC236}">
                <a16:creationId xmlns:a16="http://schemas.microsoft.com/office/drawing/2014/main" id="{9483310B-B437-4D3D-A594-E9DF73CC5E3E}"/>
              </a:ext>
            </a:extLst>
          </p:cNvPr>
          <p:cNvSpPr>
            <a:spLocks noGrp="1"/>
          </p:cNvSpPr>
          <p:nvPr>
            <p:ph type="title"/>
          </p:nvPr>
        </p:nvSpPr>
        <p:spPr>
          <a:xfrm>
            <a:off x="835974" y="0"/>
            <a:ext cx="10353761" cy="1326321"/>
          </a:xfrm>
        </p:spPr>
        <p:txBody>
          <a:bodyPr>
            <a:normAutofit/>
          </a:bodyPr>
          <a:lstStyle/>
          <a:p>
            <a:r>
              <a:rPr lang="en-US" sz="4500" dirty="0"/>
              <a:t>Access to Care</a:t>
            </a:r>
          </a:p>
        </p:txBody>
      </p:sp>
      <p:sp>
        <p:nvSpPr>
          <p:cNvPr id="3" name="Content Placeholder 2">
            <a:extLst>
              <a:ext uri="{FF2B5EF4-FFF2-40B4-BE49-F238E27FC236}">
                <a16:creationId xmlns:a16="http://schemas.microsoft.com/office/drawing/2014/main" id="{BB275033-23B8-417F-A570-25BBC5F519D4}"/>
              </a:ext>
            </a:extLst>
          </p:cNvPr>
          <p:cNvSpPr>
            <a:spLocks noGrp="1"/>
          </p:cNvSpPr>
          <p:nvPr>
            <p:ph idx="1"/>
          </p:nvPr>
        </p:nvSpPr>
        <p:spPr>
          <a:xfrm>
            <a:off x="466928" y="1031132"/>
            <a:ext cx="11039272" cy="5638377"/>
          </a:xfrm>
        </p:spPr>
        <p:txBody>
          <a:bodyPr>
            <a:normAutofit fontScale="85000" lnSpcReduction="20000"/>
          </a:bodyPr>
          <a:lstStyle/>
          <a:p>
            <a:pPr marL="0" indent="0" algn="ctr">
              <a:buNone/>
            </a:pPr>
            <a:r>
              <a:rPr lang="en-US" sz="2900" u="sng" dirty="0">
                <a:hlinkClick r:id="rId3"/>
              </a:rPr>
              <a:t>New report: Barriers to veterinary care largely financial (aaha.org)</a:t>
            </a:r>
            <a:endParaRPr lang="en-US" sz="2900" u="sng" dirty="0"/>
          </a:p>
          <a:p>
            <a:pPr marL="0" indent="0" algn="ctr">
              <a:buNone/>
            </a:pPr>
            <a:endParaRPr lang="en-US" sz="2900" dirty="0"/>
          </a:p>
          <a:p>
            <a:pPr marL="0" indent="0" algn="ctr">
              <a:buNone/>
            </a:pPr>
            <a:r>
              <a:rPr lang="en-US" sz="2900" u="sng" dirty="0">
                <a:hlinkClick r:id="rId4"/>
              </a:rPr>
              <a:t>Access to care: 'Veterinary medicine's social justice issue' - News – VIN</a:t>
            </a:r>
            <a:endParaRPr lang="en-US" sz="2900" u="sng" dirty="0"/>
          </a:p>
          <a:p>
            <a:pPr marL="0" indent="0" algn="ctr">
              <a:buNone/>
            </a:pPr>
            <a:endParaRPr lang="en-US" sz="2900" dirty="0"/>
          </a:p>
          <a:p>
            <a:pPr marL="0" indent="0" algn="ctr">
              <a:buNone/>
            </a:pPr>
            <a:r>
              <a:rPr lang="en-US" sz="2900" u="sng" dirty="0">
                <a:hlinkClick r:id="rId5"/>
              </a:rPr>
              <a:t>Survey: Barriers, Not Demographics, Affect Willingness to Pursue Veterinary Care | NC State News (ncsu.edu)</a:t>
            </a:r>
            <a:endParaRPr lang="en-US" sz="2900" u="sng" dirty="0"/>
          </a:p>
          <a:p>
            <a:pPr marL="0" indent="0" algn="ctr">
              <a:buNone/>
            </a:pPr>
            <a:endParaRPr lang="en-US" sz="2900" dirty="0"/>
          </a:p>
          <a:p>
            <a:pPr marL="0" indent="0" algn="ctr">
              <a:buNone/>
            </a:pPr>
            <a:r>
              <a:rPr lang="en-US" sz="2900" u="sng" dirty="0">
                <a:hlinkClick r:id="rId6"/>
              </a:rPr>
              <a:t>The Cost of Caring Too Much? | Today's Veterinary Practice (todaysveterinarypractice.com)</a:t>
            </a:r>
            <a:endParaRPr lang="en-US" sz="2900" u="sng" dirty="0"/>
          </a:p>
          <a:p>
            <a:pPr marL="0" indent="0" algn="ctr">
              <a:buNone/>
            </a:pPr>
            <a:endParaRPr lang="en-US" sz="2900" dirty="0"/>
          </a:p>
          <a:p>
            <a:pPr marL="0" indent="0" algn="ctr">
              <a:buNone/>
            </a:pPr>
            <a:r>
              <a:rPr lang="en-US" sz="2900" u="sng" dirty="0">
                <a:hlinkClick r:id="rId7"/>
              </a:rPr>
              <a:t>avcc-report.pdf (utk.edu)</a:t>
            </a:r>
            <a:endParaRPr lang="en-US" sz="2900" dirty="0"/>
          </a:p>
          <a:p>
            <a:endParaRPr lang="en-US" dirty="0"/>
          </a:p>
        </p:txBody>
      </p:sp>
    </p:spTree>
    <p:extLst>
      <p:ext uri="{BB962C8B-B14F-4D97-AF65-F5344CB8AC3E}">
        <p14:creationId xmlns:p14="http://schemas.microsoft.com/office/powerpoint/2010/main" val="63233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4E4FCD-1CB3-473D-813C-551B33A7B38D}"/>
              </a:ext>
            </a:extLst>
          </p:cNvPr>
          <p:cNvPicPr>
            <a:picLocks noChangeAspect="1"/>
          </p:cNvPicPr>
          <p:nvPr/>
        </p:nvPicPr>
        <p:blipFill rotWithShape="1">
          <a:blip r:embed="rId2">
            <a:extLst>
              <a:ext uri="{28A0092B-C50C-407E-A947-70E740481C1C}">
                <a14:useLocalDpi xmlns:a14="http://schemas.microsoft.com/office/drawing/2010/main" val="0"/>
              </a:ext>
            </a:extLst>
          </a:blip>
          <a:srcRect l="7943" t="25771" r="6571" b="26914"/>
          <a:stretch/>
        </p:blipFill>
        <p:spPr>
          <a:xfrm>
            <a:off x="152400" y="5735637"/>
            <a:ext cx="1687285" cy="933872"/>
          </a:xfrm>
          <a:prstGeom prst="rect">
            <a:avLst/>
          </a:prstGeom>
        </p:spPr>
      </p:pic>
      <p:sp>
        <p:nvSpPr>
          <p:cNvPr id="11" name="Title 3">
            <a:extLst>
              <a:ext uri="{FF2B5EF4-FFF2-40B4-BE49-F238E27FC236}">
                <a16:creationId xmlns:a16="http://schemas.microsoft.com/office/drawing/2014/main" id="{9483310B-B437-4D3D-A594-E9DF73CC5E3E}"/>
              </a:ext>
            </a:extLst>
          </p:cNvPr>
          <p:cNvSpPr>
            <a:spLocks noGrp="1"/>
          </p:cNvSpPr>
          <p:nvPr>
            <p:ph type="title"/>
          </p:nvPr>
        </p:nvSpPr>
        <p:spPr>
          <a:xfrm>
            <a:off x="-1888962" y="33128"/>
            <a:ext cx="10353761" cy="1326321"/>
          </a:xfrm>
        </p:spPr>
        <p:txBody>
          <a:bodyPr>
            <a:normAutofit/>
          </a:bodyPr>
          <a:lstStyle/>
          <a:p>
            <a:r>
              <a:rPr lang="en-US" sz="4500" dirty="0"/>
              <a:t>Access to Care</a:t>
            </a:r>
          </a:p>
        </p:txBody>
      </p:sp>
      <p:sp>
        <p:nvSpPr>
          <p:cNvPr id="3" name="Content Placeholder 2">
            <a:extLst>
              <a:ext uri="{FF2B5EF4-FFF2-40B4-BE49-F238E27FC236}">
                <a16:creationId xmlns:a16="http://schemas.microsoft.com/office/drawing/2014/main" id="{BB275033-23B8-417F-A570-25BBC5F519D4}"/>
              </a:ext>
            </a:extLst>
          </p:cNvPr>
          <p:cNvSpPr>
            <a:spLocks noGrp="1"/>
          </p:cNvSpPr>
          <p:nvPr>
            <p:ph idx="1"/>
          </p:nvPr>
        </p:nvSpPr>
        <p:spPr>
          <a:xfrm>
            <a:off x="712060" y="972766"/>
            <a:ext cx="4796789" cy="4762871"/>
          </a:xfrm>
        </p:spPr>
        <p:txBody>
          <a:bodyPr>
            <a:normAutofit/>
          </a:bodyPr>
          <a:lstStyle/>
          <a:p>
            <a:pPr marL="0" indent="0">
              <a:buNone/>
            </a:pPr>
            <a:r>
              <a:rPr lang="en-US" sz="2200" dirty="0">
                <a:hlinkClick r:id="rId3"/>
              </a:rPr>
              <a:t>Pets for Life</a:t>
            </a:r>
            <a:endParaRPr lang="en-US" sz="2200" dirty="0"/>
          </a:p>
          <a:p>
            <a:pPr marL="0" indent="0">
              <a:buNone/>
            </a:pPr>
            <a:r>
              <a:rPr lang="en-US" sz="2200" dirty="0">
                <a:hlinkClick r:id="rId4"/>
              </a:rPr>
              <a:t>RAVS</a:t>
            </a:r>
            <a:endParaRPr lang="en-US" sz="2200" dirty="0"/>
          </a:p>
          <a:p>
            <a:pPr marL="0" indent="0">
              <a:buNone/>
            </a:pPr>
            <a:r>
              <a:rPr lang="en-US" sz="2200" dirty="0">
                <a:hlinkClick r:id="rId5"/>
              </a:rPr>
              <a:t>The Street Dog Coalition</a:t>
            </a:r>
            <a:endParaRPr lang="en-US" sz="2200" dirty="0"/>
          </a:p>
          <a:p>
            <a:pPr marL="0" indent="0">
              <a:buNone/>
            </a:pPr>
            <a:r>
              <a:rPr lang="en-US" sz="2200" dirty="0">
                <a:hlinkClick r:id="rId6"/>
              </a:rPr>
              <a:t>Companion Animal Foundation</a:t>
            </a:r>
            <a:endParaRPr lang="en-US" sz="2200" dirty="0"/>
          </a:p>
          <a:p>
            <a:pPr marL="0" indent="0">
              <a:buNone/>
            </a:pPr>
            <a:r>
              <a:rPr lang="en-US" sz="2200" dirty="0">
                <a:hlinkClick r:id="rId7"/>
              </a:rPr>
              <a:t>PAWS</a:t>
            </a:r>
            <a:endParaRPr lang="en-US" sz="2200" dirty="0"/>
          </a:p>
          <a:p>
            <a:pPr marL="0" indent="0">
              <a:buNone/>
            </a:pPr>
            <a:r>
              <a:rPr lang="en-US" sz="2200" dirty="0">
                <a:hlinkClick r:id="rId8"/>
              </a:rPr>
              <a:t>VETSOS</a:t>
            </a:r>
            <a:endParaRPr lang="en-US" sz="2200" dirty="0"/>
          </a:p>
          <a:p>
            <a:pPr marL="0" indent="0">
              <a:buNone/>
            </a:pPr>
            <a:r>
              <a:rPr lang="en-US" sz="2200" dirty="0" err="1">
                <a:hlinkClick r:id="rId9"/>
              </a:rPr>
              <a:t>FullBellyBus</a:t>
            </a:r>
            <a:endParaRPr lang="en-US" sz="2200" dirty="0"/>
          </a:p>
          <a:p>
            <a:pPr marL="0" indent="0">
              <a:buNone/>
            </a:pPr>
            <a:r>
              <a:rPr lang="en-US" sz="2200" dirty="0">
                <a:hlinkClick r:id="rId10"/>
              </a:rPr>
              <a:t>SF/SPCA Wellness Clinic</a:t>
            </a:r>
            <a:endParaRPr lang="en-US" sz="2200" dirty="0"/>
          </a:p>
          <a:p>
            <a:pPr marL="0" indent="0">
              <a:buNone/>
            </a:pPr>
            <a:r>
              <a:rPr lang="en-US" sz="2200" dirty="0" err="1">
                <a:hlinkClick r:id="rId11"/>
              </a:rPr>
              <a:t>SFAidforAnimals</a:t>
            </a:r>
            <a:endParaRPr lang="en-US" sz="2200" dirty="0"/>
          </a:p>
          <a:p>
            <a:pPr marL="0" indent="0">
              <a:buNone/>
            </a:pPr>
            <a:endParaRPr lang="en-US" dirty="0"/>
          </a:p>
          <a:p>
            <a:pPr marL="0" indent="0">
              <a:buNone/>
            </a:pPr>
            <a:endParaRPr lang="en-US" dirty="0"/>
          </a:p>
        </p:txBody>
      </p:sp>
      <p:pic>
        <p:nvPicPr>
          <p:cNvPr id="1028" name="Picture 4" descr="The Street Dog Coalition">
            <a:extLst>
              <a:ext uri="{FF2B5EF4-FFF2-40B4-BE49-F238E27FC236}">
                <a16:creationId xmlns:a16="http://schemas.microsoft.com/office/drawing/2014/main" id="{BA3802FF-63D9-448D-B10F-5DB8FDEE9716}"/>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9312710" y="1152201"/>
            <a:ext cx="2104766" cy="15758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a:extLst>
              <a:ext uri="{FF2B5EF4-FFF2-40B4-BE49-F238E27FC236}">
                <a16:creationId xmlns:a16="http://schemas.microsoft.com/office/drawing/2014/main" id="{77F1B59F-F3A4-4EE3-B56C-0F17EB19A2CB}"/>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6700201" y="1379434"/>
            <a:ext cx="1970314" cy="6932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mpanion Animal Foundation">
            <a:extLst>
              <a:ext uri="{FF2B5EF4-FFF2-40B4-BE49-F238E27FC236}">
                <a16:creationId xmlns:a16="http://schemas.microsoft.com/office/drawing/2014/main" id="{27E348B4-3B37-46C8-BC59-808ECB4E40E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04004" y="5230217"/>
            <a:ext cx="1687285" cy="115475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a:extLst>
              <a:ext uri="{FF2B5EF4-FFF2-40B4-BE49-F238E27FC236}">
                <a16:creationId xmlns:a16="http://schemas.microsoft.com/office/drawing/2014/main" id="{985BCFB1-65B3-4B7B-B402-63A11474C50D}"/>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7008992" y="349037"/>
            <a:ext cx="4217670" cy="78532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ets Are Wonderful Support (PAWS)">
            <a:extLst>
              <a:ext uri="{FF2B5EF4-FFF2-40B4-BE49-F238E27FC236}">
                <a16:creationId xmlns:a16="http://schemas.microsoft.com/office/drawing/2014/main" id="{52AF18E9-BE03-4EC3-A819-3A8BF6CCE92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649657" y="2965653"/>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FCCC">
            <a:extLst>
              <a:ext uri="{FF2B5EF4-FFF2-40B4-BE49-F238E27FC236}">
                <a16:creationId xmlns:a16="http://schemas.microsoft.com/office/drawing/2014/main" id="{0E14EE77-57F3-4B3F-858F-135CCF80A78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26759" y="4699896"/>
            <a:ext cx="2320291" cy="174021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img1.wsimg.com/isteam/ip/be854f9d-0feb-46a4-97e3-c3a9261b116d/FBB_logo2-01%20copy.jpg/:/rs=h:320,cg:true,m/qt=q:95">
            <a:extLst>
              <a:ext uri="{FF2B5EF4-FFF2-40B4-BE49-F238E27FC236}">
                <a16:creationId xmlns:a16="http://schemas.microsoft.com/office/drawing/2014/main" id="{BA71AA70-CAEE-4EEC-9B3F-B8AC3732A8A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87219" y="2242888"/>
            <a:ext cx="3647121" cy="99157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F SPCA">
            <a:extLst>
              <a:ext uri="{FF2B5EF4-FFF2-40B4-BE49-F238E27FC236}">
                <a16:creationId xmlns:a16="http://schemas.microsoft.com/office/drawing/2014/main" id="{62DCC7AA-CA3B-4E50-B35D-DAB38EBACEA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29269" y="3440400"/>
            <a:ext cx="2000250" cy="719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an Francisco Aid for Animals">
            <a:extLst>
              <a:ext uri="{FF2B5EF4-FFF2-40B4-BE49-F238E27FC236}">
                <a16:creationId xmlns:a16="http://schemas.microsoft.com/office/drawing/2014/main" id="{F53AE143-E677-4A5C-AAC2-BE35961851A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64960" y="3594022"/>
            <a:ext cx="1047750"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851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98" y="0"/>
            <a:ext cx="10353761" cy="1326321"/>
          </a:xfrm>
        </p:spPr>
        <p:txBody>
          <a:bodyPr>
            <a:normAutofit/>
          </a:bodyPr>
          <a:lstStyle/>
          <a:p>
            <a:r>
              <a:rPr lang="en-US" sz="3700" dirty="0" smtClean="0"/>
              <a:t>Behavioral Challenges </a:t>
            </a:r>
            <a:endParaRPr lang="en-US" sz="3700" dirty="0"/>
          </a:p>
        </p:txBody>
      </p:sp>
      <p:sp>
        <p:nvSpPr>
          <p:cNvPr id="3" name="Content Placeholder 2"/>
          <p:cNvSpPr>
            <a:spLocks noGrp="1"/>
          </p:cNvSpPr>
          <p:nvPr>
            <p:ph idx="1"/>
          </p:nvPr>
        </p:nvSpPr>
        <p:spPr>
          <a:xfrm>
            <a:off x="253746" y="916613"/>
            <a:ext cx="7281848" cy="4351338"/>
          </a:xfrm>
        </p:spPr>
        <p:txBody>
          <a:bodyPr>
            <a:noAutofit/>
          </a:bodyPr>
          <a:lstStyle/>
          <a:p>
            <a:r>
              <a:rPr lang="en-US" sz="2500" dirty="0" smtClean="0"/>
              <a:t>Shelters find that animal owners easily become frustrated with negative behaviors and seek to surrender their animal.</a:t>
            </a:r>
            <a:endParaRPr lang="en-US" sz="2500" dirty="0"/>
          </a:p>
          <a:p>
            <a:r>
              <a:rPr lang="en-US" sz="2500" dirty="0" smtClean="0"/>
              <a:t>Providing resources such as local trainers and training recommendations can help keep the family together, as well as having staff that is apart of behavior inquire about what behaviors are an issue and if they can also provide additional training tips. </a:t>
            </a:r>
            <a:endParaRPr lang="en-US" sz="2500" dirty="0"/>
          </a:p>
        </p:txBody>
      </p:sp>
      <p:pic>
        <p:nvPicPr>
          <p:cNvPr id="4" name="Picture 3"/>
          <p:cNvPicPr>
            <a:picLocks noChangeAspect="1"/>
          </p:cNvPicPr>
          <p:nvPr/>
        </p:nvPicPr>
        <p:blipFill>
          <a:blip r:embed="rId2"/>
          <a:stretch>
            <a:fillRect/>
          </a:stretch>
        </p:blipFill>
        <p:spPr>
          <a:xfrm>
            <a:off x="253746" y="5710578"/>
            <a:ext cx="1688738" cy="932769"/>
          </a:xfrm>
          <a:prstGeom prst="rect">
            <a:avLst/>
          </a:prstGeom>
        </p:spPr>
      </p:pic>
      <p:sp>
        <p:nvSpPr>
          <p:cNvPr id="11" name="TextBox 10"/>
          <p:cNvSpPr txBox="1"/>
          <p:nvPr/>
        </p:nvSpPr>
        <p:spPr>
          <a:xfrm rot="10800000" flipV="1">
            <a:off x="1942484" y="4888230"/>
            <a:ext cx="10122420" cy="1969770"/>
          </a:xfrm>
          <a:prstGeom prst="rect">
            <a:avLst/>
          </a:prstGeom>
          <a:noFill/>
          <a:ln>
            <a:solidFill>
              <a:schemeClr val="tx1"/>
            </a:solidFill>
          </a:ln>
        </p:spPr>
        <p:txBody>
          <a:bodyPr wrap="square" rtlCol="0">
            <a:spAutoFit/>
          </a:bodyPr>
          <a:lstStyle/>
          <a:p>
            <a:endParaRPr lang="en-US" sz="2200" dirty="0" smtClean="0"/>
          </a:p>
          <a:p>
            <a:pPr marL="342900" indent="-342900">
              <a:buFont typeface="Arial" panose="020B0604020202020204" pitchFamily="34" charset="0"/>
              <a:buChar char="•"/>
            </a:pPr>
            <a:r>
              <a:rPr lang="en-US" sz="2000" b="1" dirty="0" smtClean="0">
                <a:solidFill>
                  <a:srgbClr val="FFC000"/>
                </a:solidFill>
              </a:rPr>
              <a:t>Gaining the animal owners email is also </a:t>
            </a:r>
          </a:p>
          <a:p>
            <a:r>
              <a:rPr lang="en-US" sz="2000" b="1" dirty="0" smtClean="0">
                <a:solidFill>
                  <a:srgbClr val="FFC000"/>
                </a:solidFill>
              </a:rPr>
              <a:t>helpful in providing immediate resources at their fingertips.</a:t>
            </a:r>
            <a:endParaRPr lang="en-US" sz="2000" b="1" dirty="0">
              <a:solidFill>
                <a:srgbClr val="FFC000"/>
              </a:solidFill>
            </a:endParaRPr>
          </a:p>
          <a:p>
            <a:pPr marL="342900" indent="-342900">
              <a:buFont typeface="Arial" panose="020B0604020202020204" pitchFamily="34" charset="0"/>
              <a:buChar char="•"/>
            </a:pPr>
            <a:r>
              <a:rPr lang="en-US" sz="2000" b="1" u="sng" dirty="0" err="1" smtClean="0">
                <a:solidFill>
                  <a:srgbClr val="FFC000"/>
                </a:solidFill>
              </a:rPr>
              <a:t>Maddies</a:t>
            </a:r>
            <a:r>
              <a:rPr lang="en-US" sz="2000" b="1" u="sng" dirty="0" smtClean="0">
                <a:solidFill>
                  <a:srgbClr val="FFC000"/>
                </a:solidFill>
              </a:rPr>
              <a:t> Fund Link to help owners or new adopters of a shelter pet:</a:t>
            </a:r>
            <a:endParaRPr lang="en-US" sz="2000" b="1" u="sng" dirty="0">
              <a:solidFill>
                <a:srgbClr val="FFC000"/>
              </a:solidFill>
            </a:endParaRPr>
          </a:p>
          <a:p>
            <a:r>
              <a:rPr lang="en-US" sz="2000" b="1" dirty="0" smtClean="0">
                <a:solidFill>
                  <a:srgbClr val="FFC000"/>
                </a:solidFill>
              </a:rPr>
              <a:t>https</a:t>
            </a:r>
            <a:r>
              <a:rPr lang="en-US" sz="2000" b="1" dirty="0">
                <a:solidFill>
                  <a:srgbClr val="FFC000"/>
                </a:solidFill>
              </a:rPr>
              <a:t>://www.maddiesfund.org/topic-animal-behavior-training-and-enrichment.htm</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5594" y="146345"/>
            <a:ext cx="4298226" cy="5459701"/>
          </a:xfrm>
          <a:prstGeom prst="rect">
            <a:avLst/>
          </a:prstGeom>
        </p:spPr>
      </p:pic>
    </p:spTree>
    <p:extLst>
      <p:ext uri="{BB962C8B-B14F-4D97-AF65-F5344CB8AC3E}">
        <p14:creationId xmlns:p14="http://schemas.microsoft.com/office/powerpoint/2010/main" val="2970709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25096"/>
            <a:ext cx="10353761" cy="1326321"/>
          </a:xfrm>
        </p:spPr>
        <p:txBody>
          <a:bodyPr>
            <a:normAutofit/>
          </a:bodyPr>
          <a:lstStyle/>
          <a:p>
            <a:r>
              <a:rPr lang="en-US" sz="4500" dirty="0" smtClean="0"/>
              <a:t>Alternatives to Shelter Surrender’s</a:t>
            </a:r>
            <a:endParaRPr lang="en-US" sz="4500" dirty="0"/>
          </a:p>
        </p:txBody>
      </p:sp>
      <p:sp>
        <p:nvSpPr>
          <p:cNvPr id="3" name="Content Placeholder 2"/>
          <p:cNvSpPr>
            <a:spLocks noGrp="1"/>
          </p:cNvSpPr>
          <p:nvPr>
            <p:ph idx="1"/>
          </p:nvPr>
        </p:nvSpPr>
        <p:spPr>
          <a:xfrm>
            <a:off x="913795" y="1651417"/>
            <a:ext cx="10353762" cy="4224089"/>
          </a:xfrm>
        </p:spPr>
        <p:txBody>
          <a:bodyPr>
            <a:normAutofit fontScale="92500"/>
          </a:bodyPr>
          <a:lstStyle/>
          <a:p>
            <a:r>
              <a:rPr lang="en-US" sz="2500" dirty="0" smtClean="0"/>
              <a:t>Keeping pets in homes is known to be the best for them emotionally and physically. </a:t>
            </a:r>
          </a:p>
          <a:p>
            <a:r>
              <a:rPr lang="en-US" sz="2500" dirty="0" smtClean="0"/>
              <a:t>Providing Home to Home options for an animal owner helps the owner have more of a hands on approach and allows them to have a connection with where their animal is being placed vs. the unknown of a shelter. </a:t>
            </a:r>
          </a:p>
          <a:p>
            <a:pPr lvl="1"/>
            <a:r>
              <a:rPr lang="en-US" sz="2200" dirty="0" smtClean="0"/>
              <a:t>Recommendations:</a:t>
            </a:r>
          </a:p>
          <a:p>
            <a:pPr lvl="2"/>
            <a:r>
              <a:rPr lang="en-US" sz="2200" dirty="0" smtClean="0"/>
              <a:t>Home to Home websites</a:t>
            </a:r>
          </a:p>
          <a:p>
            <a:pPr lvl="2"/>
            <a:r>
              <a:rPr lang="en-US" sz="2200" dirty="0" smtClean="0"/>
              <a:t>Facebook Rehoming Groups</a:t>
            </a:r>
          </a:p>
          <a:p>
            <a:pPr lvl="2"/>
            <a:r>
              <a:rPr lang="en-US" sz="2200" dirty="0" smtClean="0"/>
              <a:t>Become a foster for a rescue to help in placement</a:t>
            </a:r>
          </a:p>
          <a:p>
            <a:endParaRPr lang="en-US" dirty="0"/>
          </a:p>
        </p:txBody>
      </p:sp>
      <p:pic>
        <p:nvPicPr>
          <p:cNvPr id="4" name="Picture 3"/>
          <p:cNvPicPr>
            <a:picLocks noChangeAspect="1"/>
          </p:cNvPicPr>
          <p:nvPr/>
        </p:nvPicPr>
        <p:blipFill>
          <a:blip r:embed="rId2"/>
          <a:stretch>
            <a:fillRect/>
          </a:stretch>
        </p:blipFill>
        <p:spPr>
          <a:xfrm>
            <a:off x="201329" y="5710578"/>
            <a:ext cx="1688738" cy="9327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6252" y="4121834"/>
            <a:ext cx="1588744" cy="15887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7252" y="4472328"/>
            <a:ext cx="1352550" cy="1238250"/>
          </a:xfrm>
          <a:prstGeom prst="rect">
            <a:avLst/>
          </a:prstGeom>
        </p:spPr>
      </p:pic>
    </p:spTree>
    <p:extLst>
      <p:ext uri="{BB962C8B-B14F-4D97-AF65-F5344CB8AC3E}">
        <p14:creationId xmlns:p14="http://schemas.microsoft.com/office/powerpoint/2010/main" val="2063313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757435" y="2143486"/>
            <a:ext cx="9535736" cy="1325563"/>
          </a:xfrm>
        </p:spPr>
        <p:txBody>
          <a:bodyPr>
            <a:normAutofit fontScale="90000"/>
          </a:bodyPr>
          <a:lstStyle/>
          <a:p>
            <a:r>
              <a:rPr lang="en-US" sz="5000" dirty="0" smtClean="0"/>
              <a:t>Additional </a:t>
            </a:r>
            <a:br>
              <a:rPr lang="en-US" sz="5000" dirty="0" smtClean="0"/>
            </a:br>
            <a:r>
              <a:rPr lang="en-US" sz="5000" dirty="0" smtClean="0"/>
              <a:t>Resources</a:t>
            </a:r>
            <a:endParaRPr lang="en-US" sz="5000" dirty="0"/>
          </a:p>
        </p:txBody>
      </p:sp>
      <p:pic>
        <p:nvPicPr>
          <p:cNvPr id="4" name="Content Placeholder 3"/>
          <p:cNvPicPr>
            <a:picLocks noGrp="1" noChangeAspect="1"/>
          </p:cNvPicPr>
          <p:nvPr>
            <p:ph idx="1"/>
          </p:nvPr>
        </p:nvPicPr>
        <p:blipFill>
          <a:blip r:embed="rId2"/>
          <a:stretch>
            <a:fillRect/>
          </a:stretch>
        </p:blipFill>
        <p:spPr>
          <a:xfrm>
            <a:off x="166064" y="5726964"/>
            <a:ext cx="1688738" cy="932769"/>
          </a:xfrm>
          <a:prstGeom prst="rect">
            <a:avLst/>
          </a:prstGeom>
        </p:spPr>
      </p:pic>
      <p:pic>
        <p:nvPicPr>
          <p:cNvPr id="5" name="Picture 4"/>
          <p:cNvPicPr>
            <a:picLocks noChangeAspect="1"/>
          </p:cNvPicPr>
          <p:nvPr/>
        </p:nvPicPr>
        <p:blipFill>
          <a:blip r:embed="rId3"/>
          <a:stretch>
            <a:fillRect/>
          </a:stretch>
        </p:blipFill>
        <p:spPr>
          <a:xfrm>
            <a:off x="7066705" y="187891"/>
            <a:ext cx="4914798" cy="656094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626" y="187891"/>
            <a:ext cx="5115079" cy="6560941"/>
          </a:xfrm>
          <a:prstGeom prst="rect">
            <a:avLst/>
          </a:prstGeom>
        </p:spPr>
      </p:pic>
    </p:spTree>
    <p:extLst>
      <p:ext uri="{BB962C8B-B14F-4D97-AF65-F5344CB8AC3E}">
        <p14:creationId xmlns:p14="http://schemas.microsoft.com/office/powerpoint/2010/main" val="1304605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919" y="0"/>
            <a:ext cx="10353761" cy="1326321"/>
          </a:xfrm>
        </p:spPr>
        <p:txBody>
          <a:bodyPr>
            <a:normAutofit/>
          </a:bodyPr>
          <a:lstStyle/>
          <a:p>
            <a:r>
              <a:rPr lang="en-US" sz="4500" dirty="0" smtClean="0"/>
              <a:t>Shelters Providing Support</a:t>
            </a:r>
            <a:endParaRPr lang="en-US" sz="4500" dirty="0"/>
          </a:p>
        </p:txBody>
      </p:sp>
      <p:sp>
        <p:nvSpPr>
          <p:cNvPr id="3" name="Content Placeholder 2"/>
          <p:cNvSpPr>
            <a:spLocks noGrp="1"/>
          </p:cNvSpPr>
          <p:nvPr>
            <p:ph idx="1"/>
          </p:nvPr>
        </p:nvSpPr>
        <p:spPr>
          <a:xfrm>
            <a:off x="428018" y="992222"/>
            <a:ext cx="9533106" cy="5184742"/>
          </a:xfrm>
        </p:spPr>
        <p:txBody>
          <a:bodyPr/>
          <a:lstStyle/>
          <a:p>
            <a:r>
              <a:rPr lang="en-US" sz="3500" dirty="0" smtClean="0"/>
              <a:t>Pet Food Pantries:</a:t>
            </a:r>
          </a:p>
          <a:p>
            <a:pPr lvl="1"/>
            <a:r>
              <a:rPr lang="en-US" sz="2000" dirty="0"/>
              <a:t>C</a:t>
            </a:r>
            <a:r>
              <a:rPr lang="en-US" sz="2000" dirty="0" smtClean="0"/>
              <a:t>an also be a great way to help an animal owner in keeping their ability to provide sustenance. Not only does this keep an animal in it’s home, it also creates a relationship and connection between the shelter and it’s community.</a:t>
            </a:r>
            <a:endParaRPr lang="en-US" dirty="0"/>
          </a:p>
          <a:p>
            <a:r>
              <a:rPr lang="en-US" sz="3500" dirty="0" smtClean="0"/>
              <a:t>Low Cost Vaccines &amp; Microchipping:</a:t>
            </a:r>
          </a:p>
          <a:p>
            <a:pPr lvl="1"/>
            <a:r>
              <a:rPr lang="en-US" sz="2000" dirty="0" smtClean="0"/>
              <a:t>Allows the animal owner to help maintain overall health for their pet as well as aides in returning animals back to their homes, potentially deterring any shelter visit for the animal. Even if the shelter cannot facilitate this program through personal staffing, providing this an as option through a 3</a:t>
            </a:r>
            <a:r>
              <a:rPr lang="en-US" sz="2000" baseline="30000" dirty="0" smtClean="0"/>
              <a:t>rd</a:t>
            </a:r>
            <a:r>
              <a:rPr lang="en-US" sz="2000" dirty="0" smtClean="0"/>
              <a:t> party is also an option</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1269" y="1326321"/>
            <a:ext cx="1790792" cy="19050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082" y="3898463"/>
            <a:ext cx="2143125" cy="2143125"/>
          </a:xfrm>
          <a:prstGeom prst="rect">
            <a:avLst/>
          </a:prstGeom>
        </p:spPr>
      </p:pic>
      <p:pic>
        <p:nvPicPr>
          <p:cNvPr id="6" name="Picture 5"/>
          <p:cNvPicPr>
            <a:picLocks noChangeAspect="1"/>
          </p:cNvPicPr>
          <p:nvPr/>
        </p:nvPicPr>
        <p:blipFill>
          <a:blip r:embed="rId4"/>
          <a:stretch>
            <a:fillRect/>
          </a:stretch>
        </p:blipFill>
        <p:spPr>
          <a:xfrm>
            <a:off x="124895" y="5808553"/>
            <a:ext cx="1688738" cy="932769"/>
          </a:xfrm>
          <a:prstGeom prst="rect">
            <a:avLst/>
          </a:prstGeom>
        </p:spPr>
      </p:pic>
    </p:spTree>
    <p:extLst>
      <p:ext uri="{BB962C8B-B14F-4D97-AF65-F5344CB8AC3E}">
        <p14:creationId xmlns:p14="http://schemas.microsoft.com/office/powerpoint/2010/main" val="1896524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500" b="1" dirty="0" smtClean="0"/>
              <a:t>THANK YOU!</a:t>
            </a:r>
            <a:endParaRPr lang="en-US" sz="7500" b="1" dirty="0"/>
          </a:p>
        </p:txBody>
      </p:sp>
      <p:pic>
        <p:nvPicPr>
          <p:cNvPr id="4" name="Content Placeholder 3"/>
          <p:cNvPicPr>
            <a:picLocks noGrp="1" noChangeAspect="1"/>
          </p:cNvPicPr>
          <p:nvPr>
            <p:ph idx="1"/>
          </p:nvPr>
        </p:nvPicPr>
        <p:blipFill>
          <a:blip r:embed="rId2"/>
          <a:stretch>
            <a:fillRect/>
          </a:stretch>
        </p:blipFill>
        <p:spPr>
          <a:xfrm>
            <a:off x="4540793" y="2299302"/>
            <a:ext cx="3110414" cy="1718027"/>
          </a:xfrm>
          <a:prstGeom prst="rect">
            <a:avLst/>
          </a:prstGeom>
        </p:spPr>
      </p:pic>
      <p:sp>
        <p:nvSpPr>
          <p:cNvPr id="5" name="TextBox 4"/>
          <p:cNvSpPr txBox="1"/>
          <p:nvPr/>
        </p:nvSpPr>
        <p:spPr>
          <a:xfrm>
            <a:off x="2909252" y="4625943"/>
            <a:ext cx="6373495" cy="1908215"/>
          </a:xfrm>
          <a:prstGeom prst="rect">
            <a:avLst/>
          </a:prstGeom>
          <a:noFill/>
        </p:spPr>
        <p:txBody>
          <a:bodyPr wrap="square" rtlCol="0">
            <a:spAutoFit/>
          </a:bodyPr>
          <a:lstStyle/>
          <a:p>
            <a:pPr algn="ctr"/>
            <a:r>
              <a:rPr lang="en-US" sz="2500" dirty="0" err="1" smtClean="0">
                <a:hlinkClick r:id="rId3"/>
              </a:rPr>
              <a:t>SmithJ@StanCounty.Com</a:t>
            </a:r>
            <a:endParaRPr lang="en-US" sz="2500" dirty="0" smtClean="0">
              <a:hlinkClick r:id="rId3"/>
            </a:endParaRPr>
          </a:p>
          <a:p>
            <a:pPr algn="ctr"/>
            <a:r>
              <a:rPr lang="en-US" sz="2500" dirty="0" smtClean="0">
                <a:hlinkClick r:id="rId3"/>
              </a:rPr>
              <a:t>SamKellyB@Gmail.com</a:t>
            </a:r>
          </a:p>
          <a:p>
            <a:pPr algn="ctr"/>
            <a:r>
              <a:rPr lang="en-US" sz="2500" dirty="0" err="1" smtClean="0">
                <a:hlinkClick r:id="rId3"/>
              </a:rPr>
              <a:t>Brittany.Pasquale@TracyPD.Com</a:t>
            </a:r>
            <a:endParaRPr lang="en-US" sz="2500" dirty="0" smtClean="0">
              <a:hlinkClick r:id="rId3"/>
            </a:endParaRPr>
          </a:p>
          <a:p>
            <a:pPr algn="ctr"/>
            <a:r>
              <a:rPr lang="en-US" sz="2500" dirty="0" err="1" smtClean="0">
                <a:hlinkClick r:id="rId3"/>
              </a:rPr>
              <a:t>Shari.Oneill@SFGov.Org</a:t>
            </a:r>
            <a:endParaRPr lang="en-US" sz="2500" dirty="0" smtClean="0"/>
          </a:p>
          <a:p>
            <a:endParaRPr lang="en-US" dirty="0"/>
          </a:p>
        </p:txBody>
      </p:sp>
    </p:spTree>
    <p:extLst>
      <p:ext uri="{BB962C8B-B14F-4D97-AF65-F5344CB8AC3E}">
        <p14:creationId xmlns:p14="http://schemas.microsoft.com/office/powerpoint/2010/main" val="146395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27C19E-9FCF-4B2D-ACF8-FBF05D816799}"/>
              </a:ext>
            </a:extLst>
          </p:cNvPr>
          <p:cNvSpPr>
            <a:spLocks noGrp="1"/>
          </p:cNvSpPr>
          <p:nvPr>
            <p:ph type="subTitle" idx="1"/>
          </p:nvPr>
        </p:nvSpPr>
        <p:spPr>
          <a:xfrm>
            <a:off x="2890985" y="2164921"/>
            <a:ext cx="3844252" cy="4638704"/>
          </a:xfrm>
        </p:spPr>
        <p:txBody>
          <a:bodyPr>
            <a:noAutofit/>
          </a:bodyPr>
          <a:lstStyle/>
          <a:p>
            <a:pPr algn="l"/>
            <a:r>
              <a:rPr lang="en-US" sz="1800" b="1" dirty="0">
                <a:solidFill>
                  <a:schemeClr val="accent2">
                    <a:lumMod val="40000"/>
                    <a:lumOff val="60000"/>
                  </a:schemeClr>
                </a:solidFill>
                <a:latin typeface="Century Gothic" panose="020B0502020202020204" pitchFamily="34" charset="0"/>
              </a:rPr>
              <a:t>Because the overall purpose of practicing cultural humility is to be aware of one’s own values and beliefs, it is important to understand that those notions come from the combination of cultures that people experience in their everyday lives. A person cannot begin to understand the makeup and context of another person’s life without being aware and reflective of their own background and situation first.</a:t>
            </a:r>
          </a:p>
        </p:txBody>
      </p:sp>
      <p:pic>
        <p:nvPicPr>
          <p:cNvPr id="5" name="Picture 4">
            <a:extLst>
              <a:ext uri="{FF2B5EF4-FFF2-40B4-BE49-F238E27FC236}">
                <a16:creationId xmlns:a16="http://schemas.microsoft.com/office/drawing/2014/main" id="{674E4FCD-1CB3-473D-813C-551B33A7B38D}"/>
              </a:ext>
            </a:extLst>
          </p:cNvPr>
          <p:cNvPicPr>
            <a:picLocks noChangeAspect="1"/>
          </p:cNvPicPr>
          <p:nvPr/>
        </p:nvPicPr>
        <p:blipFill rotWithShape="1">
          <a:blip r:embed="rId3">
            <a:extLst>
              <a:ext uri="{28A0092B-C50C-407E-A947-70E740481C1C}">
                <a14:useLocalDpi xmlns:a14="http://schemas.microsoft.com/office/drawing/2010/main" val="0"/>
              </a:ext>
            </a:extLst>
          </a:blip>
          <a:srcRect l="7943" t="25771" r="6571" b="26914"/>
          <a:stretch/>
        </p:blipFill>
        <p:spPr>
          <a:xfrm>
            <a:off x="227025" y="5735637"/>
            <a:ext cx="1687285" cy="933872"/>
          </a:xfrm>
          <a:prstGeom prst="rect">
            <a:avLst/>
          </a:prstGeom>
        </p:spPr>
      </p:pic>
      <p:sp>
        <p:nvSpPr>
          <p:cNvPr id="4" name="Rectangle 3">
            <a:extLst>
              <a:ext uri="{FF2B5EF4-FFF2-40B4-BE49-F238E27FC236}">
                <a16:creationId xmlns:a16="http://schemas.microsoft.com/office/drawing/2014/main" id="{A7399777-273D-4636-BD89-A8F5B627BF9A}"/>
              </a:ext>
            </a:extLst>
          </p:cNvPr>
          <p:cNvSpPr/>
          <p:nvPr/>
        </p:nvSpPr>
        <p:spPr>
          <a:xfrm>
            <a:off x="4813111" y="6438797"/>
            <a:ext cx="7378889" cy="369332"/>
          </a:xfrm>
          <a:prstGeom prst="rect">
            <a:avLst/>
          </a:prstGeom>
        </p:spPr>
        <p:txBody>
          <a:bodyPr wrap="square">
            <a:spAutoFit/>
          </a:bodyPr>
          <a:lstStyle/>
          <a:p>
            <a:r>
              <a:rPr lang="en-US" dirty="0">
                <a:hlinkClick r:id="rId4"/>
              </a:rPr>
              <a:t>3 Things to Know: Cultural Humility | Hogg Foundation (utexas.edu)</a:t>
            </a:r>
            <a:endParaRPr lang="en-US" dirty="0"/>
          </a:p>
        </p:txBody>
      </p:sp>
      <p:sp>
        <p:nvSpPr>
          <p:cNvPr id="6" name="Rectangle 5">
            <a:extLst>
              <a:ext uri="{FF2B5EF4-FFF2-40B4-BE49-F238E27FC236}">
                <a16:creationId xmlns:a16="http://schemas.microsoft.com/office/drawing/2014/main" id="{0F1FB436-1635-4D7E-A351-C5EF82E72E39}"/>
              </a:ext>
            </a:extLst>
          </p:cNvPr>
          <p:cNvSpPr/>
          <p:nvPr/>
        </p:nvSpPr>
        <p:spPr>
          <a:xfrm>
            <a:off x="2654521" y="226065"/>
            <a:ext cx="9064511" cy="1938992"/>
          </a:xfrm>
          <a:prstGeom prst="rect">
            <a:avLst/>
          </a:prstGeom>
          <a:ln w="38100">
            <a:solidFill>
              <a:schemeClr val="accent3">
                <a:lumMod val="50000"/>
              </a:schemeClr>
            </a:solidFill>
          </a:ln>
        </p:spPr>
        <p:txBody>
          <a:bodyPr wrap="square">
            <a:spAutoFit/>
          </a:bodyPr>
          <a:lstStyle/>
          <a:p>
            <a:r>
              <a:rPr lang="en-US" sz="2400" b="1" dirty="0">
                <a:latin typeface="Crimson Text"/>
              </a:rPr>
              <a:t> . . . </a:t>
            </a:r>
            <a:r>
              <a:rPr lang="en-US" sz="2400" b="1" i="0" dirty="0">
                <a:effectLst/>
                <a:latin typeface="Crimson Text"/>
              </a:rPr>
              <a:t>means not telling communities “what they need to do, but trying to understand better where they are.” It’s an exercise in empathy that’s not about data collection and demographics, but the social determinants that shape the human experience. . .</a:t>
            </a:r>
            <a:endParaRPr lang="en-US" sz="2400" b="1" dirty="0"/>
          </a:p>
        </p:txBody>
      </p:sp>
      <p:sp>
        <p:nvSpPr>
          <p:cNvPr id="7" name="Rectangle 6">
            <a:extLst>
              <a:ext uri="{FF2B5EF4-FFF2-40B4-BE49-F238E27FC236}">
                <a16:creationId xmlns:a16="http://schemas.microsoft.com/office/drawing/2014/main" id="{70F358C0-A23E-4485-8D85-F1E14FA4A112}"/>
              </a:ext>
            </a:extLst>
          </p:cNvPr>
          <p:cNvSpPr/>
          <p:nvPr/>
        </p:nvSpPr>
        <p:spPr>
          <a:xfrm>
            <a:off x="276274" y="965100"/>
            <a:ext cx="2378247" cy="4770537"/>
          </a:xfrm>
          <a:prstGeom prst="rect">
            <a:avLst/>
          </a:prstGeom>
        </p:spPr>
        <p:txBody>
          <a:bodyPr wrap="square">
            <a:spAutoFit/>
          </a:bodyPr>
          <a:lstStyle/>
          <a:p>
            <a:r>
              <a:rPr lang="en-US" sz="1900" b="1" i="0" dirty="0">
                <a:solidFill>
                  <a:schemeClr val="accent5">
                    <a:lumMod val="40000"/>
                    <a:lumOff val="60000"/>
                  </a:schemeClr>
                </a:solidFill>
                <a:effectLst/>
                <a:latin typeface="Crimson Text"/>
              </a:rPr>
              <a:t>The National Institutes of Health (NIH) defines cultural humility as “a lifelong process of self-reflection and self-critique whereby the individual not only learns about another’s culture, but one starts with an examination of her/his own beliefs and cultural identities.” </a:t>
            </a:r>
            <a:endParaRPr lang="en-US" sz="1900" b="1" dirty="0">
              <a:solidFill>
                <a:schemeClr val="accent5">
                  <a:lumMod val="40000"/>
                  <a:lumOff val="60000"/>
                </a:schemeClr>
              </a:solidFill>
            </a:endParaRPr>
          </a:p>
        </p:txBody>
      </p:sp>
      <p:sp>
        <p:nvSpPr>
          <p:cNvPr id="8" name="Rectangle 7">
            <a:extLst>
              <a:ext uri="{FF2B5EF4-FFF2-40B4-BE49-F238E27FC236}">
                <a16:creationId xmlns:a16="http://schemas.microsoft.com/office/drawing/2014/main" id="{F9F2735B-8D40-4A24-AA4A-228CFBA67A87}"/>
              </a:ext>
            </a:extLst>
          </p:cNvPr>
          <p:cNvSpPr/>
          <p:nvPr/>
        </p:nvSpPr>
        <p:spPr>
          <a:xfrm>
            <a:off x="6886485" y="1800229"/>
            <a:ext cx="5363627" cy="4708981"/>
          </a:xfrm>
          <a:prstGeom prst="rect">
            <a:avLst/>
          </a:prstGeom>
        </p:spPr>
        <p:txBody>
          <a:bodyPr wrap="square">
            <a:spAutoFit/>
          </a:bodyPr>
          <a:lstStyle/>
          <a:p>
            <a:r>
              <a:rPr lang="en-US" sz="2000" b="1" i="0" dirty="0">
                <a:solidFill>
                  <a:schemeClr val="accent6">
                    <a:lumMod val="60000"/>
                    <a:lumOff val="40000"/>
                  </a:schemeClr>
                </a:solidFill>
                <a:effectLst/>
                <a:latin typeface="Arial" panose="020B0604020202020204" pitchFamily="34" charset="0"/>
                <a:cs typeface="Arial" panose="020B0604020202020204" pitchFamily="34" charset="0"/>
              </a:rPr>
              <a:t>It is not enough to think about one’s own values, beliefs, and social position within the context of the present moment. In order to practice true cultural humility, a person must also be aware of and sensitive to historic realities like legacies of violence and oppression against certain groups of people. The history of mistrust between vulnerable populations and public health institutions has led to understandable skepticism about the purpose and outcomes of research. In order to build trust, the historic, systemic reasons for mistrust must be excavated and made visible.</a:t>
            </a:r>
            <a:r>
              <a:rPr lang="en-US" b="1" i="0" dirty="0">
                <a:solidFill>
                  <a:schemeClr val="accent6">
                    <a:lumMod val="60000"/>
                    <a:lumOff val="40000"/>
                  </a:schemeClr>
                </a:solidFill>
                <a:effectLst/>
                <a:latin typeface="Arial" panose="020B0604020202020204" pitchFamily="34" charset="0"/>
                <a:cs typeface="Arial" panose="020B0604020202020204" pitchFamily="34" charset="0"/>
              </a:rPr>
              <a:t> </a:t>
            </a:r>
            <a:endParaRPr lang="en-US" b="1" dirty="0">
              <a:solidFill>
                <a:schemeClr val="accent6">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8339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B9458B-3723-49B5-9B48-B6790F3114B2}"/>
              </a:ext>
            </a:extLst>
          </p:cNvPr>
          <p:cNvSpPr>
            <a:spLocks noGrp="1"/>
          </p:cNvSpPr>
          <p:nvPr>
            <p:ph type="title"/>
          </p:nvPr>
        </p:nvSpPr>
        <p:spPr>
          <a:xfrm>
            <a:off x="917225" y="205500"/>
            <a:ext cx="10353761" cy="1326321"/>
          </a:xfrm>
        </p:spPr>
        <p:txBody>
          <a:bodyPr>
            <a:normAutofit/>
          </a:bodyPr>
          <a:lstStyle/>
          <a:p>
            <a:r>
              <a:rPr lang="en-US" sz="4000" dirty="0"/>
              <a:t>The Human-Animal Bond and the Family Unit</a:t>
            </a:r>
          </a:p>
        </p:txBody>
      </p:sp>
      <p:pic>
        <p:nvPicPr>
          <p:cNvPr id="7" name="Content Placeholder 6">
            <a:extLst>
              <a:ext uri="{FF2B5EF4-FFF2-40B4-BE49-F238E27FC236}">
                <a16:creationId xmlns:a16="http://schemas.microsoft.com/office/drawing/2014/main" id="{06A74A93-CA29-428D-9618-2923D5FA9E4C}"/>
              </a:ext>
            </a:extLst>
          </p:cNvPr>
          <p:cNvPicPr>
            <a:picLocks noGrp="1" noChangeAspect="1"/>
          </p:cNvPicPr>
          <p:nvPr>
            <p:ph idx="1"/>
          </p:nvPr>
        </p:nvPicPr>
        <p:blipFill>
          <a:blip r:embed="rId2"/>
          <a:stretch>
            <a:fillRect/>
          </a:stretch>
        </p:blipFill>
        <p:spPr>
          <a:xfrm>
            <a:off x="6454754" y="1670388"/>
            <a:ext cx="4477101" cy="3865231"/>
          </a:xfrm>
          <a:prstGeom prst="rect">
            <a:avLst/>
          </a:prstGeom>
          <a:ln w="38100">
            <a:solidFill>
              <a:schemeClr val="dk2"/>
            </a:solidFill>
          </a:ln>
        </p:spPr>
      </p:pic>
      <p:pic>
        <p:nvPicPr>
          <p:cNvPr id="5" name="Picture 4">
            <a:extLst>
              <a:ext uri="{FF2B5EF4-FFF2-40B4-BE49-F238E27FC236}">
                <a16:creationId xmlns:a16="http://schemas.microsoft.com/office/drawing/2014/main" id="{674E4FCD-1CB3-473D-813C-551B33A7B38D}"/>
              </a:ext>
            </a:extLst>
          </p:cNvPr>
          <p:cNvPicPr>
            <a:picLocks noChangeAspect="1"/>
          </p:cNvPicPr>
          <p:nvPr/>
        </p:nvPicPr>
        <p:blipFill rotWithShape="1">
          <a:blip r:embed="rId3">
            <a:extLst>
              <a:ext uri="{28A0092B-C50C-407E-A947-70E740481C1C}">
                <a14:useLocalDpi xmlns:a14="http://schemas.microsoft.com/office/drawing/2010/main" val="0"/>
              </a:ext>
            </a:extLst>
          </a:blip>
          <a:srcRect l="7943" t="25771" r="6571" b="26914"/>
          <a:stretch/>
        </p:blipFill>
        <p:spPr>
          <a:xfrm>
            <a:off x="152400" y="5735637"/>
            <a:ext cx="1687285" cy="933872"/>
          </a:xfrm>
          <a:prstGeom prst="rect">
            <a:avLst/>
          </a:prstGeom>
        </p:spPr>
      </p:pic>
      <p:sp>
        <p:nvSpPr>
          <p:cNvPr id="8" name="TextBox 7">
            <a:extLst>
              <a:ext uri="{FF2B5EF4-FFF2-40B4-BE49-F238E27FC236}">
                <a16:creationId xmlns:a16="http://schemas.microsoft.com/office/drawing/2014/main" id="{944D1D02-D016-4B9B-A478-2B34B106C620}"/>
              </a:ext>
            </a:extLst>
          </p:cNvPr>
          <p:cNvSpPr txBox="1"/>
          <p:nvPr/>
        </p:nvSpPr>
        <p:spPr>
          <a:xfrm>
            <a:off x="6454754" y="5535619"/>
            <a:ext cx="4931391" cy="769441"/>
          </a:xfrm>
          <a:prstGeom prst="rect">
            <a:avLst/>
          </a:prstGeom>
          <a:noFill/>
        </p:spPr>
        <p:txBody>
          <a:bodyPr wrap="square" rtlCol="0">
            <a:spAutoFit/>
          </a:bodyPr>
          <a:lstStyle/>
          <a:p>
            <a:r>
              <a:rPr lang="en-US" sz="800" dirty="0">
                <a:hlinkClick r:id="rId4"/>
              </a:rPr>
              <a:t>http://www.baxterboo.com/catdogblog/post.cfm/the-human-animal-bond-in-photos</a:t>
            </a:r>
            <a:endParaRPr lang="en-US" sz="800" dirty="0"/>
          </a:p>
          <a:p>
            <a:endParaRPr lang="en-US" dirty="0"/>
          </a:p>
          <a:p>
            <a:endParaRPr lang="en-US" dirty="0"/>
          </a:p>
        </p:txBody>
      </p:sp>
      <p:sp>
        <p:nvSpPr>
          <p:cNvPr id="10" name="TextBox 9">
            <a:extLst>
              <a:ext uri="{FF2B5EF4-FFF2-40B4-BE49-F238E27FC236}">
                <a16:creationId xmlns:a16="http://schemas.microsoft.com/office/drawing/2014/main" id="{C5438E06-A5A2-455D-BC74-9FD9ACD7F5A3}"/>
              </a:ext>
            </a:extLst>
          </p:cNvPr>
          <p:cNvSpPr txBox="1"/>
          <p:nvPr/>
        </p:nvSpPr>
        <p:spPr>
          <a:xfrm>
            <a:off x="1656527" y="1527146"/>
            <a:ext cx="4193334" cy="5078313"/>
          </a:xfrm>
          <a:prstGeom prst="rect">
            <a:avLst/>
          </a:prstGeom>
          <a:noFill/>
        </p:spPr>
        <p:txBody>
          <a:bodyPr wrap="square" rtlCol="0">
            <a:spAutoFit/>
          </a:bodyPr>
          <a:lstStyle/>
          <a:p>
            <a:r>
              <a:rPr lang="en-US" sz="3200" dirty="0"/>
              <a:t>Attachment theory</a:t>
            </a:r>
          </a:p>
          <a:p>
            <a:pPr marL="742950" lvl="1" indent="-285750">
              <a:buFont typeface="Arial" panose="020B0604020202020204" pitchFamily="34" charset="0"/>
              <a:buChar char="•"/>
            </a:pPr>
            <a:r>
              <a:rPr lang="en-US" sz="2000" dirty="0"/>
              <a:t>Pets sought out in time of need, reliable presence, offer protection and support, help with coping with stress</a:t>
            </a:r>
          </a:p>
          <a:p>
            <a:r>
              <a:rPr lang="en-US" sz="3200" dirty="0"/>
              <a:t>Social support theory</a:t>
            </a:r>
          </a:p>
          <a:p>
            <a:pPr marL="742950" lvl="1" indent="-285750">
              <a:buFont typeface="Arial" panose="020B0604020202020204" pitchFamily="34" charset="0"/>
              <a:buChar char="•"/>
            </a:pPr>
            <a:r>
              <a:rPr lang="en-US" sz="2000" dirty="0"/>
              <a:t>Pets facilitate interactions with others, buffers health impact of stress; may change throughout the person’s life/ changes in family dynamics (single, couple, younger/older, children, etc.)</a:t>
            </a:r>
          </a:p>
        </p:txBody>
      </p:sp>
    </p:spTree>
    <p:extLst>
      <p:ext uri="{BB962C8B-B14F-4D97-AF65-F5344CB8AC3E}">
        <p14:creationId xmlns:p14="http://schemas.microsoft.com/office/powerpoint/2010/main" val="2585517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4E4FCD-1CB3-473D-813C-551B33A7B38D}"/>
              </a:ext>
            </a:extLst>
          </p:cNvPr>
          <p:cNvPicPr>
            <a:picLocks noChangeAspect="1"/>
          </p:cNvPicPr>
          <p:nvPr/>
        </p:nvPicPr>
        <p:blipFill rotWithShape="1">
          <a:blip r:embed="rId3">
            <a:extLst>
              <a:ext uri="{28A0092B-C50C-407E-A947-70E740481C1C}">
                <a14:useLocalDpi xmlns:a14="http://schemas.microsoft.com/office/drawing/2010/main" val="0"/>
              </a:ext>
            </a:extLst>
          </a:blip>
          <a:srcRect l="7943" t="25771" r="6571" b="26914"/>
          <a:stretch/>
        </p:blipFill>
        <p:spPr>
          <a:xfrm>
            <a:off x="152400" y="5735637"/>
            <a:ext cx="1687285" cy="933872"/>
          </a:xfrm>
          <a:prstGeom prst="rect">
            <a:avLst/>
          </a:prstGeom>
        </p:spPr>
      </p:pic>
      <p:sp>
        <p:nvSpPr>
          <p:cNvPr id="12" name="Title 3">
            <a:extLst>
              <a:ext uri="{FF2B5EF4-FFF2-40B4-BE49-F238E27FC236}">
                <a16:creationId xmlns:a16="http://schemas.microsoft.com/office/drawing/2014/main" id="{1FF252FE-99A7-436B-A381-C923A7E32444}"/>
              </a:ext>
            </a:extLst>
          </p:cNvPr>
          <p:cNvSpPr>
            <a:spLocks noGrp="1"/>
          </p:cNvSpPr>
          <p:nvPr>
            <p:ph type="title"/>
          </p:nvPr>
        </p:nvSpPr>
        <p:spPr>
          <a:xfrm>
            <a:off x="996042" y="242609"/>
            <a:ext cx="10353761" cy="1326321"/>
          </a:xfrm>
        </p:spPr>
        <p:txBody>
          <a:bodyPr>
            <a:normAutofit/>
          </a:bodyPr>
          <a:lstStyle/>
          <a:p>
            <a:r>
              <a:rPr lang="en-US" sz="4000" dirty="0"/>
              <a:t>The Human-Animal Bond and the Family Unit</a:t>
            </a:r>
          </a:p>
        </p:txBody>
      </p:sp>
      <p:sp>
        <p:nvSpPr>
          <p:cNvPr id="10" name="Content Placeholder 9">
            <a:extLst>
              <a:ext uri="{FF2B5EF4-FFF2-40B4-BE49-F238E27FC236}">
                <a16:creationId xmlns:a16="http://schemas.microsoft.com/office/drawing/2014/main" id="{840B2487-0350-491C-AEC9-23F360C099DA}"/>
              </a:ext>
            </a:extLst>
          </p:cNvPr>
          <p:cNvSpPr>
            <a:spLocks noGrp="1"/>
          </p:cNvSpPr>
          <p:nvPr>
            <p:ph idx="1"/>
          </p:nvPr>
        </p:nvSpPr>
        <p:spPr>
          <a:xfrm>
            <a:off x="3949890" y="1568930"/>
            <a:ext cx="7950958" cy="5006765"/>
          </a:xfrm>
        </p:spPr>
        <p:txBody>
          <a:bodyPr>
            <a:normAutofit lnSpcReduction="10000"/>
          </a:bodyPr>
          <a:lstStyle/>
          <a:p>
            <a:pPr marL="609600" lvl="0" indent="-457200">
              <a:lnSpc>
                <a:spcPct val="120000"/>
              </a:lnSpc>
              <a:spcBef>
                <a:spcPts val="0"/>
              </a:spcBef>
              <a:buSzPct val="100000"/>
            </a:pPr>
            <a:r>
              <a:rPr lang="en-US" sz="2500" dirty="0"/>
              <a:t>People are less likely to evacuate if they have to leave their pets behind.</a:t>
            </a:r>
            <a:r>
              <a:rPr lang="en-US" sz="2500" baseline="30000" dirty="0"/>
              <a:t> </a:t>
            </a:r>
            <a:r>
              <a:rPr lang="en-US" sz="2500" dirty="0"/>
              <a:t>If animals are left behind, owners and/or first responders and relief workers are then put in danger to save the animals. </a:t>
            </a:r>
          </a:p>
          <a:p>
            <a:pPr marL="609600" lvl="0" indent="-457200">
              <a:lnSpc>
                <a:spcPct val="120000"/>
              </a:lnSpc>
              <a:spcBef>
                <a:spcPts val="0"/>
              </a:spcBef>
              <a:buSzPct val="100000"/>
            </a:pPr>
            <a:endParaRPr lang="en-US" sz="2500" baseline="30000" dirty="0"/>
          </a:p>
          <a:p>
            <a:pPr marL="609600" lvl="0" indent="-457200">
              <a:lnSpc>
                <a:spcPct val="120000"/>
              </a:lnSpc>
              <a:spcBef>
                <a:spcPts val="0"/>
              </a:spcBef>
              <a:buSzPct val="100000"/>
            </a:pPr>
            <a:r>
              <a:rPr lang="en-US" sz="2500" dirty="0"/>
              <a:t>20-30% of evacuation failures can be attributed to pet ownership.</a:t>
            </a:r>
          </a:p>
          <a:p>
            <a:pPr marL="152400" lvl="0" indent="0">
              <a:lnSpc>
                <a:spcPct val="120000"/>
              </a:lnSpc>
              <a:spcBef>
                <a:spcPts val="0"/>
              </a:spcBef>
              <a:buSzPct val="100000"/>
              <a:buNone/>
            </a:pPr>
            <a:endParaRPr lang="en-US" sz="2500" baseline="30000" dirty="0"/>
          </a:p>
          <a:p>
            <a:pPr marL="609600" indent="-457200">
              <a:lnSpc>
                <a:spcPct val="120000"/>
              </a:lnSpc>
              <a:spcBef>
                <a:spcPts val="0"/>
              </a:spcBef>
              <a:buSzPct val="100000"/>
            </a:pPr>
            <a:r>
              <a:rPr lang="en-US" sz="2500" dirty="0"/>
              <a:t>The human-animal bond is particularly important to consider in the context of public expectation in a disaster event.</a:t>
            </a:r>
          </a:p>
          <a:p>
            <a:pPr marL="0" indent="0">
              <a:buNone/>
            </a:pPr>
            <a:endParaRPr lang="en-US" dirty="0"/>
          </a:p>
        </p:txBody>
      </p:sp>
      <p:pic>
        <p:nvPicPr>
          <p:cNvPr id="11" name="Google Shape;141;p21">
            <a:extLst>
              <a:ext uri="{FF2B5EF4-FFF2-40B4-BE49-F238E27FC236}">
                <a16:creationId xmlns:a16="http://schemas.microsoft.com/office/drawing/2014/main" id="{19AB87A2-BAA5-455F-93FC-20946AFC5199}"/>
              </a:ext>
            </a:extLst>
          </p:cNvPr>
          <p:cNvPicPr preferRelativeResize="0"/>
          <p:nvPr/>
        </p:nvPicPr>
        <p:blipFill>
          <a:blip r:embed="rId4">
            <a:alphaModFix/>
          </a:blip>
          <a:stretch>
            <a:fillRect/>
          </a:stretch>
        </p:blipFill>
        <p:spPr>
          <a:xfrm>
            <a:off x="436234" y="2241249"/>
            <a:ext cx="3513656" cy="2822069"/>
          </a:xfrm>
          <a:prstGeom prst="rect">
            <a:avLst/>
          </a:prstGeom>
          <a:noFill/>
          <a:ln w="3810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25652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0191D7-20F8-439D-B1F5-93A76048E3D2}"/>
              </a:ext>
            </a:extLst>
          </p:cNvPr>
          <p:cNvSpPr>
            <a:spLocks noGrp="1"/>
          </p:cNvSpPr>
          <p:nvPr>
            <p:ph type="title"/>
          </p:nvPr>
        </p:nvSpPr>
        <p:spPr>
          <a:xfrm>
            <a:off x="835974" y="185849"/>
            <a:ext cx="10353761" cy="1326321"/>
          </a:xfrm>
        </p:spPr>
        <p:txBody>
          <a:bodyPr/>
          <a:lstStyle/>
          <a:p>
            <a:r>
              <a:rPr lang="en-US" sz="4000" dirty="0"/>
              <a:t>Reasons for Surrender to the Shelter (SFACC)</a:t>
            </a:r>
          </a:p>
        </p:txBody>
      </p:sp>
      <p:sp>
        <p:nvSpPr>
          <p:cNvPr id="6" name="Content Placeholder 5">
            <a:extLst>
              <a:ext uri="{FF2B5EF4-FFF2-40B4-BE49-F238E27FC236}">
                <a16:creationId xmlns:a16="http://schemas.microsoft.com/office/drawing/2014/main" id="{99C7B723-97E6-4D74-96A4-AEF3210B72DF}"/>
              </a:ext>
            </a:extLst>
          </p:cNvPr>
          <p:cNvSpPr>
            <a:spLocks noGrp="1"/>
          </p:cNvSpPr>
          <p:nvPr>
            <p:ph idx="1"/>
          </p:nvPr>
        </p:nvSpPr>
        <p:spPr>
          <a:xfrm>
            <a:off x="2525486" y="1601346"/>
            <a:ext cx="2968626" cy="5285210"/>
          </a:xfrm>
        </p:spPr>
        <p:txBody>
          <a:bodyPr>
            <a:noAutofit/>
          </a:bodyPr>
          <a:lstStyle/>
          <a:p>
            <a:pPr>
              <a:lnSpc>
                <a:spcPct val="150000"/>
              </a:lnSpc>
            </a:pPr>
            <a:r>
              <a:rPr lang="en-US" sz="2500" dirty="0"/>
              <a:t>Aggression (10)</a:t>
            </a:r>
          </a:p>
          <a:p>
            <a:pPr>
              <a:lnSpc>
                <a:spcPct val="150000"/>
              </a:lnSpc>
            </a:pPr>
            <a:r>
              <a:rPr lang="en-US" sz="2500" dirty="0"/>
              <a:t>Allergy (32)</a:t>
            </a:r>
          </a:p>
          <a:p>
            <a:pPr>
              <a:lnSpc>
                <a:spcPct val="150000"/>
              </a:lnSpc>
            </a:pPr>
            <a:r>
              <a:rPr lang="en-US" sz="2500" dirty="0"/>
              <a:t>Behavior (57)</a:t>
            </a:r>
          </a:p>
          <a:p>
            <a:pPr>
              <a:lnSpc>
                <a:spcPct val="150000"/>
              </a:lnSpc>
            </a:pPr>
            <a:r>
              <a:rPr lang="en-US" sz="2500" dirty="0"/>
              <a:t>Bites (26)</a:t>
            </a:r>
          </a:p>
          <a:p>
            <a:pPr>
              <a:lnSpc>
                <a:spcPct val="150000"/>
              </a:lnSpc>
            </a:pPr>
            <a:r>
              <a:rPr lang="en-US" sz="2500" dirty="0"/>
              <a:t>Cost (51)</a:t>
            </a:r>
          </a:p>
          <a:p>
            <a:pPr>
              <a:lnSpc>
                <a:spcPct val="150000"/>
              </a:lnSpc>
            </a:pPr>
            <a:r>
              <a:rPr lang="en-US" sz="2500" dirty="0"/>
              <a:t>Family (66)</a:t>
            </a:r>
          </a:p>
          <a:p>
            <a:pPr>
              <a:lnSpc>
                <a:spcPct val="150000"/>
              </a:lnSpc>
            </a:pPr>
            <a:r>
              <a:rPr lang="en-US" sz="2500" dirty="0"/>
              <a:t>Landlord (69)</a:t>
            </a:r>
          </a:p>
        </p:txBody>
      </p:sp>
      <p:pic>
        <p:nvPicPr>
          <p:cNvPr id="5" name="Picture 4">
            <a:extLst>
              <a:ext uri="{FF2B5EF4-FFF2-40B4-BE49-F238E27FC236}">
                <a16:creationId xmlns:a16="http://schemas.microsoft.com/office/drawing/2014/main" id="{674E4FCD-1CB3-473D-813C-551B33A7B38D}"/>
              </a:ext>
            </a:extLst>
          </p:cNvPr>
          <p:cNvPicPr>
            <a:picLocks noChangeAspect="1"/>
          </p:cNvPicPr>
          <p:nvPr/>
        </p:nvPicPr>
        <p:blipFill rotWithShape="1">
          <a:blip r:embed="rId3">
            <a:extLst>
              <a:ext uri="{28A0092B-C50C-407E-A947-70E740481C1C}">
                <a14:useLocalDpi xmlns:a14="http://schemas.microsoft.com/office/drawing/2010/main" val="0"/>
              </a:ext>
            </a:extLst>
          </a:blip>
          <a:srcRect l="7943" t="25771" r="6571" b="26914"/>
          <a:stretch/>
        </p:blipFill>
        <p:spPr>
          <a:xfrm>
            <a:off x="152400" y="5735637"/>
            <a:ext cx="1687285" cy="933872"/>
          </a:xfrm>
          <a:prstGeom prst="rect">
            <a:avLst/>
          </a:prstGeom>
        </p:spPr>
      </p:pic>
      <p:sp>
        <p:nvSpPr>
          <p:cNvPr id="7" name="TextBox 6">
            <a:extLst>
              <a:ext uri="{FF2B5EF4-FFF2-40B4-BE49-F238E27FC236}">
                <a16:creationId xmlns:a16="http://schemas.microsoft.com/office/drawing/2014/main" id="{8B5C4E74-C484-474E-9B95-C69933BD6B83}"/>
              </a:ext>
            </a:extLst>
          </p:cNvPr>
          <p:cNvSpPr txBox="1"/>
          <p:nvPr/>
        </p:nvSpPr>
        <p:spPr>
          <a:xfrm>
            <a:off x="5494112" y="1601346"/>
            <a:ext cx="3621702" cy="4516621"/>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500" dirty="0"/>
              <a:t>Medical (46)</a:t>
            </a:r>
          </a:p>
          <a:p>
            <a:pPr marL="457200" indent="-457200">
              <a:lnSpc>
                <a:spcPct val="150000"/>
              </a:lnSpc>
              <a:buFont typeface="Arial" panose="020B0604020202020204" pitchFamily="34" charset="0"/>
              <a:buChar char="•"/>
            </a:pPr>
            <a:r>
              <a:rPr lang="en-US" sz="2500" dirty="0"/>
              <a:t>Medical/animal (55)</a:t>
            </a:r>
          </a:p>
          <a:p>
            <a:pPr marL="457200" indent="-457200">
              <a:lnSpc>
                <a:spcPct val="150000"/>
              </a:lnSpc>
              <a:buFont typeface="Arial" panose="020B0604020202020204" pitchFamily="34" charset="0"/>
              <a:buChar char="•"/>
            </a:pPr>
            <a:r>
              <a:rPr lang="en-US" sz="2500" dirty="0"/>
              <a:t>Medical/person (53)</a:t>
            </a:r>
          </a:p>
          <a:p>
            <a:pPr marL="457200" indent="-457200">
              <a:lnSpc>
                <a:spcPct val="150000"/>
              </a:lnSpc>
              <a:buFont typeface="Arial" panose="020B0604020202020204" pitchFamily="34" charset="0"/>
              <a:buChar char="•"/>
            </a:pPr>
            <a:r>
              <a:rPr lang="en-US" sz="2500" dirty="0"/>
              <a:t>Moved (152)</a:t>
            </a:r>
          </a:p>
          <a:p>
            <a:pPr marL="457200" indent="-457200">
              <a:lnSpc>
                <a:spcPct val="150000"/>
              </a:lnSpc>
              <a:buFont typeface="Arial" panose="020B0604020202020204" pitchFamily="34" charset="0"/>
              <a:buChar char="•"/>
            </a:pPr>
            <a:r>
              <a:rPr lang="en-US" sz="2500" dirty="0"/>
              <a:t>No time (122)</a:t>
            </a:r>
          </a:p>
          <a:p>
            <a:pPr marL="457200" indent="-457200">
              <a:lnSpc>
                <a:spcPct val="150000"/>
              </a:lnSpc>
              <a:buFont typeface="Arial" panose="020B0604020202020204" pitchFamily="34" charset="0"/>
              <a:buChar char="•"/>
            </a:pPr>
            <a:r>
              <a:rPr lang="en-US" sz="2500" dirty="0"/>
              <a:t>Too many (199)</a:t>
            </a:r>
          </a:p>
          <a:p>
            <a:endParaRPr lang="en-US" sz="2500" dirty="0"/>
          </a:p>
        </p:txBody>
      </p:sp>
      <p:sp>
        <p:nvSpPr>
          <p:cNvPr id="8" name="TextBox 7">
            <a:extLst>
              <a:ext uri="{FF2B5EF4-FFF2-40B4-BE49-F238E27FC236}">
                <a16:creationId xmlns:a16="http://schemas.microsoft.com/office/drawing/2014/main" id="{B42632CB-4D69-47B4-9EDB-CA20050572B0}"/>
              </a:ext>
            </a:extLst>
          </p:cNvPr>
          <p:cNvSpPr txBox="1"/>
          <p:nvPr/>
        </p:nvSpPr>
        <p:spPr>
          <a:xfrm>
            <a:off x="252453" y="1601346"/>
            <a:ext cx="2246684" cy="2400657"/>
          </a:xfrm>
          <a:prstGeom prst="rect">
            <a:avLst/>
          </a:prstGeom>
          <a:noFill/>
          <a:ln w="38100">
            <a:solidFill>
              <a:schemeClr val="accent6"/>
            </a:solidFill>
          </a:ln>
        </p:spPr>
        <p:txBody>
          <a:bodyPr wrap="square" rtlCol="0">
            <a:spAutoFit/>
          </a:bodyPr>
          <a:lstStyle/>
          <a:p>
            <a:pPr algn="ctr"/>
            <a:r>
              <a:rPr lang="en-US" sz="2500" dirty="0"/>
              <a:t>5/20/2020-5/20/2021</a:t>
            </a:r>
          </a:p>
          <a:p>
            <a:pPr algn="ctr"/>
            <a:endParaRPr lang="en-US" sz="2500" dirty="0"/>
          </a:p>
          <a:p>
            <a:pPr algn="ctr"/>
            <a:r>
              <a:rPr lang="en-US" sz="2500" b="1" dirty="0"/>
              <a:t>Total of 961 animals surrendered</a:t>
            </a:r>
          </a:p>
        </p:txBody>
      </p:sp>
      <p:sp>
        <p:nvSpPr>
          <p:cNvPr id="9" name="TextBox 8">
            <a:extLst>
              <a:ext uri="{FF2B5EF4-FFF2-40B4-BE49-F238E27FC236}">
                <a16:creationId xmlns:a16="http://schemas.microsoft.com/office/drawing/2014/main" id="{46EAACAD-66F9-4AC7-BEA6-945B300549DB}"/>
              </a:ext>
            </a:extLst>
          </p:cNvPr>
          <p:cNvSpPr txBox="1"/>
          <p:nvPr/>
        </p:nvSpPr>
        <p:spPr>
          <a:xfrm>
            <a:off x="9115814" y="1225686"/>
            <a:ext cx="2759722" cy="4093428"/>
          </a:xfrm>
          <a:prstGeom prst="rect">
            <a:avLst/>
          </a:prstGeom>
          <a:noFill/>
          <a:ln w="38100">
            <a:solidFill>
              <a:schemeClr val="accent6"/>
            </a:solidFill>
          </a:ln>
        </p:spPr>
        <p:txBody>
          <a:bodyPr wrap="square" rtlCol="0">
            <a:spAutoFit/>
          </a:bodyPr>
          <a:lstStyle/>
          <a:p>
            <a:pPr lvl="0"/>
            <a:r>
              <a:rPr lang="en-US" sz="2000" b="1" dirty="0"/>
              <a:t>Outcomes:</a:t>
            </a:r>
          </a:p>
          <a:p>
            <a:pPr marL="285750" lvl="0" indent="-285750">
              <a:buFont typeface="Arial" panose="020B0604020202020204" pitchFamily="34" charset="0"/>
              <a:buChar char="•"/>
            </a:pPr>
            <a:r>
              <a:rPr lang="en-US" sz="2000" dirty="0"/>
              <a:t>637 Transferred to an Adoption Partner</a:t>
            </a:r>
          </a:p>
          <a:p>
            <a:pPr marL="285750" lvl="0" indent="-285750">
              <a:buFont typeface="Arial" panose="020B0604020202020204" pitchFamily="34" charset="0"/>
              <a:buChar char="•"/>
            </a:pPr>
            <a:r>
              <a:rPr lang="en-US" sz="2000" dirty="0"/>
              <a:t>174 Adopted</a:t>
            </a:r>
          </a:p>
          <a:p>
            <a:pPr marL="285750" lvl="0" indent="-285750">
              <a:buFont typeface="Arial" panose="020B0604020202020204" pitchFamily="34" charset="0"/>
              <a:buChar char="•"/>
            </a:pPr>
            <a:r>
              <a:rPr lang="en-US" sz="2000" dirty="0"/>
              <a:t>47 Euthanized</a:t>
            </a:r>
          </a:p>
          <a:p>
            <a:pPr marL="285750" lvl="0" indent="-285750">
              <a:buFont typeface="Arial" panose="020B0604020202020204" pitchFamily="34" charset="0"/>
              <a:buChar char="•"/>
            </a:pPr>
            <a:r>
              <a:rPr lang="en-US" sz="2000" dirty="0"/>
              <a:t>36 Redeemed</a:t>
            </a:r>
          </a:p>
          <a:p>
            <a:pPr marL="285750" lvl="0" indent="-285750">
              <a:buFont typeface="Arial" panose="020B0604020202020204" pitchFamily="34" charset="0"/>
              <a:buChar char="•"/>
            </a:pPr>
            <a:r>
              <a:rPr lang="en-US" sz="2000" dirty="0"/>
              <a:t>1 Died In Kennel </a:t>
            </a:r>
          </a:p>
          <a:p>
            <a:pPr marL="285750" lvl="0" indent="-285750">
              <a:buFont typeface="Arial" panose="020B0604020202020204" pitchFamily="34" charset="0"/>
              <a:buChar char="•"/>
            </a:pPr>
            <a:r>
              <a:rPr lang="en-US" sz="2000" dirty="0"/>
              <a:t>66 still in ACC’s care</a:t>
            </a:r>
          </a:p>
          <a:p>
            <a:pPr marL="742950" lvl="1" indent="-285750">
              <a:buFont typeface="Arial" panose="020B0604020202020204" pitchFamily="34" charset="0"/>
              <a:buChar char="•"/>
            </a:pPr>
            <a:r>
              <a:rPr lang="en-US" sz="2000" dirty="0"/>
              <a:t>55 in Foster</a:t>
            </a:r>
          </a:p>
          <a:p>
            <a:pPr marL="742950" lvl="1" indent="-285750">
              <a:buFont typeface="Arial" panose="020B0604020202020204" pitchFamily="34" charset="0"/>
              <a:buChar char="•"/>
            </a:pPr>
            <a:r>
              <a:rPr lang="en-US" sz="2000" dirty="0"/>
              <a:t>11 still here</a:t>
            </a:r>
          </a:p>
          <a:p>
            <a:r>
              <a:rPr lang="en-US" sz="2000" dirty="0"/>
              <a:t> </a:t>
            </a:r>
          </a:p>
        </p:txBody>
      </p:sp>
      <p:sp>
        <p:nvSpPr>
          <p:cNvPr id="2" name="TextBox 1">
            <a:extLst>
              <a:ext uri="{FF2B5EF4-FFF2-40B4-BE49-F238E27FC236}">
                <a16:creationId xmlns:a16="http://schemas.microsoft.com/office/drawing/2014/main" id="{6A67554B-5504-479A-9AC8-96D52766ED41}"/>
              </a:ext>
            </a:extLst>
          </p:cNvPr>
          <p:cNvSpPr txBox="1"/>
          <p:nvPr/>
        </p:nvSpPr>
        <p:spPr>
          <a:xfrm>
            <a:off x="5617029" y="5527954"/>
            <a:ext cx="6574971" cy="830997"/>
          </a:xfrm>
          <a:prstGeom prst="rect">
            <a:avLst/>
          </a:prstGeom>
          <a:noFill/>
        </p:spPr>
        <p:txBody>
          <a:bodyPr wrap="square" rtlCol="0">
            <a:spAutoFit/>
          </a:bodyPr>
          <a:lstStyle/>
          <a:p>
            <a:r>
              <a:rPr lang="en-US" sz="2400" b="1" dirty="0">
                <a:solidFill>
                  <a:srgbClr val="FF0000"/>
                </a:solidFill>
              </a:rPr>
              <a:t>How do we address the common issues that may result in relinquishment at the root cause? </a:t>
            </a:r>
          </a:p>
        </p:txBody>
      </p:sp>
    </p:spTree>
    <p:extLst>
      <p:ext uri="{BB962C8B-B14F-4D97-AF65-F5344CB8AC3E}">
        <p14:creationId xmlns:p14="http://schemas.microsoft.com/office/powerpoint/2010/main" val="336123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
                                            <p:txEl>
                                              <p:pRg st="0" end="0"/>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7">
                                            <p:txEl>
                                              <p:pRg st="1" end="1"/>
                                            </p:txEl>
                                          </p:spTgt>
                                        </p:tgtEl>
                                        <p:attrNameLst>
                                          <p:attrName>style.color</p:attrName>
                                        </p:attrNameLst>
                                      </p:cBhvr>
                                      <p:to>
                                        <a:schemeClr val="accent2"/>
                                      </p:to>
                                    </p:animClr>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2000" fill="hold"/>
                                        <p:tgtEl>
                                          <p:spTgt spid="7">
                                            <p:txEl>
                                              <p:pRg st="3" end="3"/>
                                            </p:txEl>
                                          </p:spTgt>
                                        </p:tgtEl>
                                        <p:attrNameLst>
                                          <p:attrName>style.color</p:attrName>
                                        </p:attrNameLst>
                                      </p:cBhvr>
                                      <p:to>
                                        <a:schemeClr val="accent2"/>
                                      </p:to>
                                    </p:animClr>
                                  </p:childTnLst>
                                </p:cTn>
                              </p:par>
                              <p:par>
                                <p:cTn id="13" presetID="3" presetClass="emph" presetSubtype="2" fill="hold" nodeType="withEffect">
                                  <p:stCondLst>
                                    <p:cond delay="0"/>
                                  </p:stCondLst>
                                  <p:childTnLst>
                                    <p:animClr clrSpc="rgb" dir="cw">
                                      <p:cBhvr override="childStyle">
                                        <p:cTn id="14" dur="2000" fill="hold"/>
                                        <p:tgtEl>
                                          <p:spTgt spid="6">
                                            <p:txEl>
                                              <p:pRg st="6" end="6"/>
                                            </p:txEl>
                                          </p:spTgt>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500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D2752D-5F87-4B23-9785-5674DCD33D74}"/>
              </a:ext>
            </a:extLst>
          </p:cNvPr>
          <p:cNvSpPr>
            <a:spLocks noGrp="1"/>
          </p:cNvSpPr>
          <p:nvPr>
            <p:ph type="title"/>
          </p:nvPr>
        </p:nvSpPr>
        <p:spPr>
          <a:xfrm>
            <a:off x="663102" y="58310"/>
            <a:ext cx="10515600" cy="967954"/>
          </a:xfrm>
        </p:spPr>
        <p:txBody>
          <a:bodyPr>
            <a:normAutofit/>
          </a:bodyPr>
          <a:lstStyle/>
          <a:p>
            <a:r>
              <a:rPr lang="en-US" sz="4500" dirty="0"/>
              <a:t>Access to Care</a:t>
            </a:r>
          </a:p>
        </p:txBody>
      </p:sp>
      <p:pic>
        <p:nvPicPr>
          <p:cNvPr id="8" name="Content Placeholder 7">
            <a:extLst>
              <a:ext uri="{FF2B5EF4-FFF2-40B4-BE49-F238E27FC236}">
                <a16:creationId xmlns:a16="http://schemas.microsoft.com/office/drawing/2014/main" id="{A6EF3739-AC81-473A-ADEB-35A90FF20E3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91860" y="1080731"/>
            <a:ext cx="6286842" cy="5312825"/>
          </a:xfrm>
        </p:spPr>
      </p:pic>
      <p:pic>
        <p:nvPicPr>
          <p:cNvPr id="5" name="Picture 4">
            <a:extLst>
              <a:ext uri="{FF2B5EF4-FFF2-40B4-BE49-F238E27FC236}">
                <a16:creationId xmlns:a16="http://schemas.microsoft.com/office/drawing/2014/main" id="{674E4FCD-1CB3-473D-813C-551B33A7B38D}"/>
              </a:ext>
            </a:extLst>
          </p:cNvPr>
          <p:cNvPicPr>
            <a:picLocks noChangeAspect="1"/>
          </p:cNvPicPr>
          <p:nvPr/>
        </p:nvPicPr>
        <p:blipFill rotWithShape="1">
          <a:blip r:embed="rId4">
            <a:extLst>
              <a:ext uri="{28A0092B-C50C-407E-A947-70E740481C1C}">
                <a14:useLocalDpi xmlns:a14="http://schemas.microsoft.com/office/drawing/2010/main" val="0"/>
              </a:ext>
            </a:extLst>
          </a:blip>
          <a:srcRect l="7943" t="25771" r="6571" b="26914"/>
          <a:stretch/>
        </p:blipFill>
        <p:spPr>
          <a:xfrm>
            <a:off x="152400" y="5735637"/>
            <a:ext cx="1687285" cy="933872"/>
          </a:xfrm>
          <a:prstGeom prst="rect">
            <a:avLst/>
          </a:prstGeom>
        </p:spPr>
      </p:pic>
      <p:sp>
        <p:nvSpPr>
          <p:cNvPr id="9" name="Rectangle 8">
            <a:extLst>
              <a:ext uri="{FF2B5EF4-FFF2-40B4-BE49-F238E27FC236}">
                <a16:creationId xmlns:a16="http://schemas.microsoft.com/office/drawing/2014/main" id="{98A24381-33D2-47D2-9EE1-626DF22C4759}"/>
              </a:ext>
            </a:extLst>
          </p:cNvPr>
          <p:cNvSpPr/>
          <p:nvPr/>
        </p:nvSpPr>
        <p:spPr>
          <a:xfrm>
            <a:off x="9667164" y="6448023"/>
            <a:ext cx="2524836" cy="369332"/>
          </a:xfrm>
          <a:prstGeom prst="rect">
            <a:avLst/>
          </a:prstGeom>
        </p:spPr>
        <p:txBody>
          <a:bodyPr wrap="square">
            <a:spAutoFit/>
          </a:bodyPr>
          <a:lstStyle/>
          <a:p>
            <a:r>
              <a:rPr lang="en-US" dirty="0">
                <a:hlinkClick r:id="rId5"/>
              </a:rPr>
              <a:t>avcc-report.pdf (utk.edu)</a:t>
            </a:r>
            <a:endParaRPr lang="en-US" dirty="0"/>
          </a:p>
        </p:txBody>
      </p:sp>
      <p:sp>
        <p:nvSpPr>
          <p:cNvPr id="3" name="TextBox 2">
            <a:extLst>
              <a:ext uri="{FF2B5EF4-FFF2-40B4-BE49-F238E27FC236}">
                <a16:creationId xmlns:a16="http://schemas.microsoft.com/office/drawing/2014/main" id="{D8CF262D-9589-4D0D-AE21-D2973CEC9BB2}"/>
              </a:ext>
            </a:extLst>
          </p:cNvPr>
          <p:cNvSpPr txBox="1"/>
          <p:nvPr/>
        </p:nvSpPr>
        <p:spPr>
          <a:xfrm>
            <a:off x="1652542" y="1650575"/>
            <a:ext cx="2810148" cy="1477328"/>
          </a:xfrm>
          <a:prstGeom prst="rect">
            <a:avLst/>
          </a:prstGeom>
          <a:noFill/>
        </p:spPr>
        <p:txBody>
          <a:bodyPr wrap="square" rtlCol="0">
            <a:spAutoFit/>
          </a:bodyPr>
          <a:lstStyle/>
          <a:p>
            <a:pPr algn="ctr"/>
            <a:r>
              <a:rPr lang="en-US" sz="3000" dirty="0"/>
              <a:t>What are the barriers for pet owners?</a:t>
            </a:r>
          </a:p>
        </p:txBody>
      </p:sp>
      <p:pic>
        <p:nvPicPr>
          <p:cNvPr id="2050" name="Picture 2" descr="See the source image">
            <a:extLst>
              <a:ext uri="{FF2B5EF4-FFF2-40B4-BE49-F238E27FC236}">
                <a16:creationId xmlns:a16="http://schemas.microsoft.com/office/drawing/2014/main" id="{F92D9AF3-DED6-4ED0-9444-7306CE2FB5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8020" y="3127903"/>
            <a:ext cx="3074670" cy="3074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17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25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4E4FCD-1CB3-473D-813C-551B33A7B38D}"/>
              </a:ext>
            </a:extLst>
          </p:cNvPr>
          <p:cNvPicPr>
            <a:picLocks noChangeAspect="1"/>
          </p:cNvPicPr>
          <p:nvPr/>
        </p:nvPicPr>
        <p:blipFill rotWithShape="1">
          <a:blip r:embed="rId3">
            <a:extLst>
              <a:ext uri="{28A0092B-C50C-407E-A947-70E740481C1C}">
                <a14:useLocalDpi xmlns:a14="http://schemas.microsoft.com/office/drawing/2010/main" val="0"/>
              </a:ext>
            </a:extLst>
          </a:blip>
          <a:srcRect l="7943" t="25771" r="6571" b="26914"/>
          <a:stretch/>
        </p:blipFill>
        <p:spPr>
          <a:xfrm>
            <a:off x="152400" y="5735637"/>
            <a:ext cx="1687285" cy="933872"/>
          </a:xfrm>
          <a:prstGeom prst="rect">
            <a:avLst/>
          </a:prstGeom>
        </p:spPr>
      </p:pic>
      <p:sp>
        <p:nvSpPr>
          <p:cNvPr id="11" name="Title 3">
            <a:extLst>
              <a:ext uri="{FF2B5EF4-FFF2-40B4-BE49-F238E27FC236}">
                <a16:creationId xmlns:a16="http://schemas.microsoft.com/office/drawing/2014/main" id="{67B19902-0614-47EA-A17B-9082C99118EC}"/>
              </a:ext>
            </a:extLst>
          </p:cNvPr>
          <p:cNvSpPr>
            <a:spLocks noGrp="1"/>
          </p:cNvSpPr>
          <p:nvPr>
            <p:ph type="title"/>
          </p:nvPr>
        </p:nvSpPr>
        <p:spPr>
          <a:xfrm>
            <a:off x="797063" y="0"/>
            <a:ext cx="10353761" cy="1326321"/>
          </a:xfrm>
        </p:spPr>
        <p:txBody>
          <a:bodyPr>
            <a:normAutofit/>
          </a:bodyPr>
          <a:lstStyle/>
          <a:p>
            <a:r>
              <a:rPr lang="en-US" sz="4500" dirty="0"/>
              <a:t>Access to Care</a:t>
            </a:r>
          </a:p>
        </p:txBody>
      </p:sp>
      <p:sp>
        <p:nvSpPr>
          <p:cNvPr id="2" name="TextBox 1">
            <a:extLst>
              <a:ext uri="{FF2B5EF4-FFF2-40B4-BE49-F238E27FC236}">
                <a16:creationId xmlns:a16="http://schemas.microsoft.com/office/drawing/2014/main" id="{9D2F2B00-9640-4012-9696-3B1CF4BFFDF4}"/>
              </a:ext>
            </a:extLst>
          </p:cNvPr>
          <p:cNvSpPr txBox="1"/>
          <p:nvPr/>
        </p:nvSpPr>
        <p:spPr>
          <a:xfrm>
            <a:off x="996042" y="2407594"/>
            <a:ext cx="2914650" cy="2246769"/>
          </a:xfrm>
          <a:prstGeom prst="rect">
            <a:avLst/>
          </a:prstGeom>
          <a:noFill/>
        </p:spPr>
        <p:txBody>
          <a:bodyPr wrap="square" rtlCol="0">
            <a:spAutoFit/>
          </a:bodyPr>
          <a:lstStyle/>
          <a:p>
            <a:pPr algn="ctr"/>
            <a:r>
              <a:rPr lang="en-US" sz="3500" dirty="0"/>
              <a:t>What are the issues on the veterinary side?</a:t>
            </a:r>
          </a:p>
        </p:txBody>
      </p:sp>
      <p:pic>
        <p:nvPicPr>
          <p:cNvPr id="4" name="Picture 3">
            <a:extLst>
              <a:ext uri="{FF2B5EF4-FFF2-40B4-BE49-F238E27FC236}">
                <a16:creationId xmlns:a16="http://schemas.microsoft.com/office/drawing/2014/main" id="{72CD95C4-EC00-47BC-A57F-60CABF4EB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0106" y="1500187"/>
            <a:ext cx="6563149" cy="4329113"/>
          </a:xfrm>
          <a:prstGeom prst="rect">
            <a:avLst/>
          </a:prstGeom>
        </p:spPr>
      </p:pic>
      <p:sp>
        <p:nvSpPr>
          <p:cNvPr id="6" name="Rectangle 5">
            <a:extLst>
              <a:ext uri="{FF2B5EF4-FFF2-40B4-BE49-F238E27FC236}">
                <a16:creationId xmlns:a16="http://schemas.microsoft.com/office/drawing/2014/main" id="{598EB25D-89FA-448D-9D73-AD6A3684CB5B}"/>
              </a:ext>
            </a:extLst>
          </p:cNvPr>
          <p:cNvSpPr/>
          <p:nvPr/>
        </p:nvSpPr>
        <p:spPr>
          <a:xfrm>
            <a:off x="9654189" y="6484843"/>
            <a:ext cx="2537811" cy="369332"/>
          </a:xfrm>
          <a:prstGeom prst="rect">
            <a:avLst/>
          </a:prstGeom>
        </p:spPr>
        <p:txBody>
          <a:bodyPr wrap="none">
            <a:spAutoFit/>
          </a:bodyPr>
          <a:lstStyle/>
          <a:p>
            <a:r>
              <a:rPr lang="en-US" dirty="0">
                <a:hlinkClick r:id="rId5"/>
              </a:rPr>
              <a:t>avcc-report.pdf (utk.edu)</a:t>
            </a:r>
            <a:endParaRPr lang="en-US" dirty="0"/>
          </a:p>
        </p:txBody>
      </p:sp>
    </p:spTree>
    <p:extLst>
      <p:ext uri="{BB962C8B-B14F-4D97-AF65-F5344CB8AC3E}">
        <p14:creationId xmlns:p14="http://schemas.microsoft.com/office/powerpoint/2010/main" val="1705460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4E4FCD-1CB3-473D-813C-551B33A7B38D}"/>
              </a:ext>
            </a:extLst>
          </p:cNvPr>
          <p:cNvPicPr>
            <a:picLocks noChangeAspect="1"/>
          </p:cNvPicPr>
          <p:nvPr/>
        </p:nvPicPr>
        <p:blipFill rotWithShape="1">
          <a:blip r:embed="rId3">
            <a:extLst>
              <a:ext uri="{28A0092B-C50C-407E-A947-70E740481C1C}">
                <a14:useLocalDpi xmlns:a14="http://schemas.microsoft.com/office/drawing/2010/main" val="0"/>
              </a:ext>
            </a:extLst>
          </a:blip>
          <a:srcRect l="7943" t="25771" r="6571" b="26914"/>
          <a:stretch/>
        </p:blipFill>
        <p:spPr>
          <a:xfrm>
            <a:off x="152400" y="5735637"/>
            <a:ext cx="1687285" cy="933872"/>
          </a:xfrm>
          <a:prstGeom prst="rect">
            <a:avLst/>
          </a:prstGeom>
        </p:spPr>
      </p:pic>
      <p:sp>
        <p:nvSpPr>
          <p:cNvPr id="11" name="Title 3">
            <a:extLst>
              <a:ext uri="{FF2B5EF4-FFF2-40B4-BE49-F238E27FC236}">
                <a16:creationId xmlns:a16="http://schemas.microsoft.com/office/drawing/2014/main" id="{67B19902-0614-47EA-A17B-9082C99118EC}"/>
              </a:ext>
            </a:extLst>
          </p:cNvPr>
          <p:cNvSpPr>
            <a:spLocks noGrp="1"/>
          </p:cNvSpPr>
          <p:nvPr>
            <p:ph type="title"/>
          </p:nvPr>
        </p:nvSpPr>
        <p:spPr>
          <a:xfrm>
            <a:off x="816519" y="-1300"/>
            <a:ext cx="10353761" cy="1644091"/>
          </a:xfrm>
        </p:spPr>
        <p:txBody>
          <a:bodyPr>
            <a:normAutofit/>
          </a:bodyPr>
          <a:lstStyle/>
          <a:p>
            <a:r>
              <a:rPr lang="en-US" sz="4500" dirty="0"/>
              <a:t>Access to Care</a:t>
            </a:r>
          </a:p>
        </p:txBody>
      </p:sp>
      <p:sp>
        <p:nvSpPr>
          <p:cNvPr id="2" name="TextBox 1">
            <a:extLst>
              <a:ext uri="{FF2B5EF4-FFF2-40B4-BE49-F238E27FC236}">
                <a16:creationId xmlns:a16="http://schemas.microsoft.com/office/drawing/2014/main" id="{9D2F2B00-9640-4012-9696-3B1CF4BFFDF4}"/>
              </a:ext>
            </a:extLst>
          </p:cNvPr>
          <p:cNvSpPr txBox="1"/>
          <p:nvPr/>
        </p:nvSpPr>
        <p:spPr>
          <a:xfrm>
            <a:off x="996042" y="2550994"/>
            <a:ext cx="2914650" cy="2246769"/>
          </a:xfrm>
          <a:prstGeom prst="rect">
            <a:avLst/>
          </a:prstGeom>
          <a:noFill/>
        </p:spPr>
        <p:txBody>
          <a:bodyPr wrap="square" rtlCol="0">
            <a:spAutoFit/>
          </a:bodyPr>
          <a:lstStyle/>
          <a:p>
            <a:pPr algn="ctr"/>
            <a:r>
              <a:rPr lang="en-US" sz="3500" dirty="0" smtClean="0"/>
              <a:t>What are the issues on the veterinary side?</a:t>
            </a:r>
            <a:endParaRPr lang="en-US" sz="3500" dirty="0"/>
          </a:p>
        </p:txBody>
      </p:sp>
      <p:pic>
        <p:nvPicPr>
          <p:cNvPr id="6" name="Picture 5">
            <a:extLst>
              <a:ext uri="{FF2B5EF4-FFF2-40B4-BE49-F238E27FC236}">
                <a16:creationId xmlns:a16="http://schemas.microsoft.com/office/drawing/2014/main" id="{FD358F8F-6E00-45E7-A770-6E2BDF7FD3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2038" y="1794510"/>
            <a:ext cx="7569809" cy="3718243"/>
          </a:xfrm>
          <a:prstGeom prst="rect">
            <a:avLst/>
          </a:prstGeom>
        </p:spPr>
      </p:pic>
      <p:sp>
        <p:nvSpPr>
          <p:cNvPr id="3" name="Rectangle 2">
            <a:extLst>
              <a:ext uri="{FF2B5EF4-FFF2-40B4-BE49-F238E27FC236}">
                <a16:creationId xmlns:a16="http://schemas.microsoft.com/office/drawing/2014/main" id="{50C30718-804F-426C-983C-57D5973134AC}"/>
              </a:ext>
            </a:extLst>
          </p:cNvPr>
          <p:cNvSpPr/>
          <p:nvPr/>
        </p:nvSpPr>
        <p:spPr>
          <a:xfrm>
            <a:off x="9654189" y="6484843"/>
            <a:ext cx="2537811" cy="369332"/>
          </a:xfrm>
          <a:prstGeom prst="rect">
            <a:avLst/>
          </a:prstGeom>
        </p:spPr>
        <p:txBody>
          <a:bodyPr wrap="none">
            <a:spAutoFit/>
          </a:bodyPr>
          <a:lstStyle/>
          <a:p>
            <a:r>
              <a:rPr lang="en-US" dirty="0">
                <a:hlinkClick r:id="rId5"/>
              </a:rPr>
              <a:t>avcc-report.pdf (utk.edu)</a:t>
            </a:r>
            <a:endParaRPr lang="en-US" dirty="0"/>
          </a:p>
        </p:txBody>
      </p:sp>
    </p:spTree>
    <p:extLst>
      <p:ext uri="{BB962C8B-B14F-4D97-AF65-F5344CB8AC3E}">
        <p14:creationId xmlns:p14="http://schemas.microsoft.com/office/powerpoint/2010/main" val="2818278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4E4FCD-1CB3-473D-813C-551B33A7B38D}"/>
              </a:ext>
            </a:extLst>
          </p:cNvPr>
          <p:cNvPicPr>
            <a:picLocks noChangeAspect="1"/>
          </p:cNvPicPr>
          <p:nvPr/>
        </p:nvPicPr>
        <p:blipFill rotWithShape="1">
          <a:blip r:embed="rId3">
            <a:extLst>
              <a:ext uri="{28A0092B-C50C-407E-A947-70E740481C1C}">
                <a14:useLocalDpi xmlns:a14="http://schemas.microsoft.com/office/drawing/2010/main" val="0"/>
              </a:ext>
            </a:extLst>
          </a:blip>
          <a:srcRect l="7943" t="25771" r="6571" b="26914"/>
          <a:stretch/>
        </p:blipFill>
        <p:spPr>
          <a:xfrm>
            <a:off x="152400" y="5735637"/>
            <a:ext cx="1687285" cy="933872"/>
          </a:xfrm>
          <a:prstGeom prst="rect">
            <a:avLst/>
          </a:prstGeom>
        </p:spPr>
      </p:pic>
      <p:sp>
        <p:nvSpPr>
          <p:cNvPr id="11" name="Title 3">
            <a:extLst>
              <a:ext uri="{FF2B5EF4-FFF2-40B4-BE49-F238E27FC236}">
                <a16:creationId xmlns:a16="http://schemas.microsoft.com/office/drawing/2014/main" id="{67B19902-0614-47EA-A17B-9082C99118EC}"/>
              </a:ext>
            </a:extLst>
          </p:cNvPr>
          <p:cNvSpPr>
            <a:spLocks noGrp="1"/>
          </p:cNvSpPr>
          <p:nvPr>
            <p:ph type="title"/>
          </p:nvPr>
        </p:nvSpPr>
        <p:spPr>
          <a:xfrm>
            <a:off x="583660" y="0"/>
            <a:ext cx="11070076" cy="1326321"/>
          </a:xfrm>
        </p:spPr>
        <p:txBody>
          <a:bodyPr>
            <a:normAutofit/>
          </a:bodyPr>
          <a:lstStyle/>
          <a:p>
            <a:r>
              <a:rPr lang="en-US" sz="3600" dirty="0"/>
              <a:t>Access to Care- Recommendations</a:t>
            </a:r>
          </a:p>
        </p:txBody>
      </p:sp>
      <p:sp>
        <p:nvSpPr>
          <p:cNvPr id="6" name="Rectangle 5">
            <a:extLst>
              <a:ext uri="{FF2B5EF4-FFF2-40B4-BE49-F238E27FC236}">
                <a16:creationId xmlns:a16="http://schemas.microsoft.com/office/drawing/2014/main" id="{89F6E609-3A9B-4F2E-95A4-F4C50D3043EE}"/>
              </a:ext>
            </a:extLst>
          </p:cNvPr>
          <p:cNvSpPr/>
          <p:nvPr/>
        </p:nvSpPr>
        <p:spPr>
          <a:xfrm>
            <a:off x="9654189" y="6484843"/>
            <a:ext cx="2537811" cy="369332"/>
          </a:xfrm>
          <a:prstGeom prst="rect">
            <a:avLst/>
          </a:prstGeom>
        </p:spPr>
        <p:txBody>
          <a:bodyPr wrap="none">
            <a:spAutoFit/>
          </a:bodyPr>
          <a:lstStyle/>
          <a:p>
            <a:r>
              <a:rPr lang="en-US" dirty="0">
                <a:hlinkClick r:id="rId4"/>
              </a:rPr>
              <a:t>avcc-report.pdf (utk.edu)</a:t>
            </a:r>
            <a:endParaRPr lang="en-US" dirty="0"/>
          </a:p>
        </p:txBody>
      </p:sp>
      <p:sp>
        <p:nvSpPr>
          <p:cNvPr id="7" name="TextBox 6">
            <a:extLst>
              <a:ext uri="{FF2B5EF4-FFF2-40B4-BE49-F238E27FC236}">
                <a16:creationId xmlns:a16="http://schemas.microsoft.com/office/drawing/2014/main" id="{0E300C6A-8229-4723-BFF6-DCC1768A701E}"/>
              </a:ext>
            </a:extLst>
          </p:cNvPr>
          <p:cNvSpPr txBox="1"/>
          <p:nvPr/>
        </p:nvSpPr>
        <p:spPr>
          <a:xfrm>
            <a:off x="996042" y="1690688"/>
            <a:ext cx="7353300" cy="4062651"/>
          </a:xfrm>
          <a:prstGeom prst="rect">
            <a:avLst/>
          </a:prstGeom>
          <a:noFill/>
        </p:spPr>
        <p:txBody>
          <a:bodyPr wrap="square" rtlCol="0">
            <a:spAutoFit/>
          </a:bodyPr>
          <a:lstStyle/>
          <a:p>
            <a:pPr marL="457200" indent="-457200">
              <a:buFont typeface="+mj-lt"/>
              <a:buAutoNum type="arabicPeriod"/>
            </a:pPr>
            <a:r>
              <a:rPr lang="en-US" sz="2400" dirty="0"/>
              <a:t>Improve veterinary care delivery systems to serve all socioeconomic groups</a:t>
            </a:r>
          </a:p>
          <a:p>
            <a:pPr marL="457200" indent="-457200">
              <a:buFont typeface="+mj-lt"/>
              <a:buAutoNum type="arabicPeriod"/>
            </a:pPr>
            <a:endParaRPr lang="en-US" sz="2400" dirty="0"/>
          </a:p>
          <a:p>
            <a:pPr marL="457200" indent="-457200">
              <a:buFont typeface="+mj-lt"/>
              <a:buAutoNum type="arabicPeriod"/>
            </a:pPr>
            <a:r>
              <a:rPr lang="en-US" sz="2400" dirty="0"/>
              <a:t>Provide incremental care</a:t>
            </a:r>
          </a:p>
          <a:p>
            <a:pPr marL="457200" indent="-457200">
              <a:buFont typeface="+mj-lt"/>
              <a:buAutoNum type="arabicPeriod"/>
            </a:pPr>
            <a:endParaRPr lang="en-US" sz="2400" dirty="0"/>
          </a:p>
          <a:p>
            <a:pPr marL="457200" indent="-457200">
              <a:buFont typeface="+mj-lt"/>
              <a:buAutoNum type="arabicPeriod"/>
            </a:pPr>
            <a:r>
              <a:rPr lang="en-US" sz="2400" dirty="0"/>
              <a:t>Improve availability of reliable and valid information to educate pet owners</a:t>
            </a:r>
          </a:p>
          <a:p>
            <a:pPr marL="457200" indent="-457200">
              <a:buFont typeface="+mj-lt"/>
              <a:buAutoNum type="arabicPeriod"/>
            </a:pPr>
            <a:endParaRPr lang="en-US" sz="2400" dirty="0"/>
          </a:p>
          <a:p>
            <a:pPr marL="457200" indent="-457200">
              <a:buFont typeface="+mj-lt"/>
              <a:buAutoNum type="arabicPeriod"/>
            </a:pPr>
            <a:r>
              <a:rPr lang="en-US" sz="2400" dirty="0"/>
              <a:t>Develop public policies that improve access to veterinary care and pet retention</a:t>
            </a:r>
          </a:p>
          <a:p>
            <a:pPr marL="800100" lvl="1" indent="-342900">
              <a:buFont typeface="+mj-lt"/>
              <a:buAutoNum type="arabicPeriod"/>
            </a:pPr>
            <a:endParaRPr lang="en-US" dirty="0"/>
          </a:p>
        </p:txBody>
      </p:sp>
      <p:pic>
        <p:nvPicPr>
          <p:cNvPr id="1026" name="Picture 2" descr="May be an image of 1 person and text that says 'Life doesn't come with a manual. It comes with a mother. HAPPY OTHER'S DAY!'">
            <a:extLst>
              <a:ext uri="{FF2B5EF4-FFF2-40B4-BE49-F238E27FC236}">
                <a16:creationId xmlns:a16="http://schemas.microsoft.com/office/drawing/2014/main" id="{711CCD21-8164-4FDD-AEFD-E919932C7A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650" b="16214"/>
          <a:stretch/>
        </p:blipFill>
        <p:spPr bwMode="auto">
          <a:xfrm>
            <a:off x="8807120" y="1690688"/>
            <a:ext cx="2846616" cy="3489531"/>
          </a:xfrm>
          <a:prstGeom prst="rect">
            <a:avLst/>
          </a:prstGeom>
          <a:noFill/>
          <a:ln w="38100">
            <a:solidFill>
              <a:schemeClr val="accent3">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863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537</TotalTime>
  <Words>1270</Words>
  <Application>Microsoft Office PowerPoint</Application>
  <PresentationFormat>Widescreen</PresentationFormat>
  <Paragraphs>135</Paragraphs>
  <Slides>16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Bookman Old Style</vt:lpstr>
      <vt:lpstr>Calibri</vt:lpstr>
      <vt:lpstr>Century Gothic</vt:lpstr>
      <vt:lpstr>Crimson Text</vt:lpstr>
      <vt:lpstr>Rockwell</vt:lpstr>
      <vt:lpstr>Damask</vt:lpstr>
      <vt:lpstr>Exceptional Executives and Cultural Humility</vt:lpstr>
      <vt:lpstr>PowerPoint Presentation</vt:lpstr>
      <vt:lpstr>The Human-Animal Bond and the Family Unit</vt:lpstr>
      <vt:lpstr>The Human-Animal Bond and the Family Unit</vt:lpstr>
      <vt:lpstr>Reasons for Surrender to the Shelter (SFACC)</vt:lpstr>
      <vt:lpstr>Access to Care</vt:lpstr>
      <vt:lpstr>Access to Care</vt:lpstr>
      <vt:lpstr>Access to Care</vt:lpstr>
      <vt:lpstr>Access to Care- Recommendations</vt:lpstr>
      <vt:lpstr>Access to Care</vt:lpstr>
      <vt:lpstr>Access to Care</vt:lpstr>
      <vt:lpstr>Behavioral Challenges </vt:lpstr>
      <vt:lpstr>Alternatives to Shelter Surrender’s</vt:lpstr>
      <vt:lpstr>Additional  Resources</vt:lpstr>
      <vt:lpstr>Shelters Providing Support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Exceptional Executives and Cultural Humility</dc:title>
  <dc:creator>Shari O'Neill</dc:creator>
  <cp:lastModifiedBy>Brittany Pasquale</cp:lastModifiedBy>
  <cp:revision>43</cp:revision>
  <dcterms:created xsi:type="dcterms:W3CDTF">2021-05-26T18:50:12Z</dcterms:created>
  <dcterms:modified xsi:type="dcterms:W3CDTF">2021-07-19T14:22:24Z</dcterms:modified>
</cp:coreProperties>
</file>