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849" autoAdjust="0"/>
  </p:normalViewPr>
  <p:slideViewPr>
    <p:cSldViewPr snapToGrid="0">
      <p:cViewPr varScale="1">
        <p:scale>
          <a:sx n="63" d="100"/>
          <a:sy n="63" d="100"/>
        </p:scale>
        <p:origin x="29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9B1918-4315-4CD2-BEA5-E62C056947D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111C905-4D56-483F-98CD-F243CA083FA4}">
      <dgm:prSet phldrT="[Text]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B74E0322-A5FF-4863-90F7-577E58D001AA}" type="parTrans" cxnId="{58C9509E-9A0C-4A8E-8391-6E41CC0CCB28}">
      <dgm:prSet/>
      <dgm:spPr/>
      <dgm:t>
        <a:bodyPr/>
        <a:lstStyle/>
        <a:p>
          <a:endParaRPr lang="en-US"/>
        </a:p>
      </dgm:t>
    </dgm:pt>
    <dgm:pt modelId="{F18AF928-C5B1-4006-93B5-A9BF830CB19D}" type="sibTrans" cxnId="{58C9509E-9A0C-4A8E-8391-6E41CC0CCB28}">
      <dgm:prSet/>
      <dgm:spPr/>
      <dgm:t>
        <a:bodyPr/>
        <a:lstStyle/>
        <a:p>
          <a:endParaRPr lang="en-US"/>
        </a:p>
      </dgm:t>
    </dgm:pt>
    <dgm:pt modelId="{D78EEBBA-CA8A-4F3B-A0C7-DE6AE33399EE}">
      <dgm:prSet phldrT="[Text]"/>
      <dgm:spPr/>
      <dgm:t>
        <a:bodyPr/>
        <a:lstStyle/>
        <a:p>
          <a:r>
            <a:rPr lang="en-US" dirty="0" smtClean="0"/>
            <a:t>Nonprofit</a:t>
          </a:r>
          <a:endParaRPr lang="en-US" dirty="0"/>
        </a:p>
      </dgm:t>
    </dgm:pt>
    <dgm:pt modelId="{35D5D4F6-9ED1-48AF-B0E9-A1FE93B71581}" type="parTrans" cxnId="{4752F9D5-F4AD-49D8-A906-AA04A3797A4C}">
      <dgm:prSet/>
      <dgm:spPr/>
      <dgm:t>
        <a:bodyPr/>
        <a:lstStyle/>
        <a:p>
          <a:endParaRPr lang="en-US"/>
        </a:p>
      </dgm:t>
    </dgm:pt>
    <dgm:pt modelId="{B11FEA37-E255-44C9-9848-2D40A64F9FC3}" type="sibTrans" cxnId="{4752F9D5-F4AD-49D8-A906-AA04A3797A4C}">
      <dgm:prSet/>
      <dgm:spPr/>
      <dgm:t>
        <a:bodyPr/>
        <a:lstStyle/>
        <a:p>
          <a:endParaRPr lang="en-US"/>
        </a:p>
      </dgm:t>
    </dgm:pt>
    <dgm:pt modelId="{530B3156-7184-47A9-B998-916E1851A2C8}">
      <dgm:prSet phldrT="[Text]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en-US" dirty="0" smtClean="0"/>
            <a:t>Government</a:t>
          </a:r>
          <a:endParaRPr lang="en-US" dirty="0"/>
        </a:p>
      </dgm:t>
    </dgm:pt>
    <dgm:pt modelId="{AA2AC898-20F3-4E92-B850-D05D99EBABB9}" type="parTrans" cxnId="{74D30F13-8413-4A99-9A9F-B79F9926DF77}">
      <dgm:prSet/>
      <dgm:spPr/>
      <dgm:t>
        <a:bodyPr/>
        <a:lstStyle/>
        <a:p>
          <a:endParaRPr lang="en-US"/>
        </a:p>
      </dgm:t>
    </dgm:pt>
    <dgm:pt modelId="{03E8810D-6F37-413B-BA9C-BB41B11C5F71}" type="sibTrans" cxnId="{74D30F13-8413-4A99-9A9F-B79F9926DF77}">
      <dgm:prSet/>
      <dgm:spPr/>
      <dgm:t>
        <a:bodyPr/>
        <a:lstStyle/>
        <a:p>
          <a:endParaRPr lang="en-US"/>
        </a:p>
      </dgm:t>
    </dgm:pt>
    <dgm:pt modelId="{8ED4D3BE-7511-4D70-8093-D23B643719E6}" type="pres">
      <dgm:prSet presAssocID="{8A9B1918-4315-4CD2-BEA5-E62C056947D9}" presName="compositeShape" presStyleCnt="0">
        <dgm:presLayoutVars>
          <dgm:chMax val="7"/>
          <dgm:dir/>
          <dgm:resizeHandles val="exact"/>
        </dgm:presLayoutVars>
      </dgm:prSet>
      <dgm:spPr/>
    </dgm:pt>
    <dgm:pt modelId="{701A2BC3-FC38-430E-A068-F10761E46D8E}" type="pres">
      <dgm:prSet presAssocID="{E111C905-4D56-483F-98CD-F243CA083FA4}" presName="circ1" presStyleLbl="vennNode1" presStyleIdx="0" presStyleCnt="3"/>
      <dgm:spPr/>
      <dgm:t>
        <a:bodyPr/>
        <a:lstStyle/>
        <a:p>
          <a:endParaRPr lang="en-US"/>
        </a:p>
      </dgm:t>
    </dgm:pt>
    <dgm:pt modelId="{53DCA018-9DF3-4177-92D5-0568FA14599D}" type="pres">
      <dgm:prSet presAssocID="{E111C905-4D56-483F-98CD-F243CA083FA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77E94-28A7-4AAA-B21C-F5D80AE7E3BF}" type="pres">
      <dgm:prSet presAssocID="{D78EEBBA-CA8A-4F3B-A0C7-DE6AE33399EE}" presName="circ2" presStyleLbl="vennNode1" presStyleIdx="1" presStyleCnt="3"/>
      <dgm:spPr/>
    </dgm:pt>
    <dgm:pt modelId="{989186AF-3711-4CB8-A3CA-601BF2A7D011}" type="pres">
      <dgm:prSet presAssocID="{D78EEBBA-CA8A-4F3B-A0C7-DE6AE33399E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C379B5B-249C-4FF2-A258-5B1BA1377F54}" type="pres">
      <dgm:prSet presAssocID="{530B3156-7184-47A9-B998-916E1851A2C8}" presName="circ3" presStyleLbl="vennNode1" presStyleIdx="2" presStyleCnt="3"/>
      <dgm:spPr/>
      <dgm:t>
        <a:bodyPr/>
        <a:lstStyle/>
        <a:p>
          <a:endParaRPr lang="en-US"/>
        </a:p>
      </dgm:t>
    </dgm:pt>
    <dgm:pt modelId="{E7BC6A04-65C2-4000-9F94-2634C468BB67}" type="pres">
      <dgm:prSet presAssocID="{530B3156-7184-47A9-B998-916E1851A2C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C04C12-0D02-45E5-A5DC-B15CE33143AD}" type="presOf" srcId="{E111C905-4D56-483F-98CD-F243CA083FA4}" destId="{701A2BC3-FC38-430E-A068-F10761E46D8E}" srcOrd="0" destOrd="0" presId="urn:microsoft.com/office/officeart/2005/8/layout/venn1"/>
    <dgm:cxn modelId="{4752F9D5-F4AD-49D8-A906-AA04A3797A4C}" srcId="{8A9B1918-4315-4CD2-BEA5-E62C056947D9}" destId="{D78EEBBA-CA8A-4F3B-A0C7-DE6AE33399EE}" srcOrd="1" destOrd="0" parTransId="{35D5D4F6-9ED1-48AF-B0E9-A1FE93B71581}" sibTransId="{B11FEA37-E255-44C9-9848-2D40A64F9FC3}"/>
    <dgm:cxn modelId="{08035AA1-ABF5-41E9-90CE-9781889DACCB}" type="presOf" srcId="{8A9B1918-4315-4CD2-BEA5-E62C056947D9}" destId="{8ED4D3BE-7511-4D70-8093-D23B643719E6}" srcOrd="0" destOrd="0" presId="urn:microsoft.com/office/officeart/2005/8/layout/venn1"/>
    <dgm:cxn modelId="{331A31B4-BD59-469D-8859-DF4576126167}" type="presOf" srcId="{530B3156-7184-47A9-B998-916E1851A2C8}" destId="{E7BC6A04-65C2-4000-9F94-2634C468BB67}" srcOrd="1" destOrd="0" presId="urn:microsoft.com/office/officeart/2005/8/layout/venn1"/>
    <dgm:cxn modelId="{3294E827-78A7-41BB-819D-7BE60328BB4C}" type="presOf" srcId="{D78EEBBA-CA8A-4F3B-A0C7-DE6AE33399EE}" destId="{C6177E94-28A7-4AAA-B21C-F5D80AE7E3BF}" srcOrd="0" destOrd="0" presId="urn:microsoft.com/office/officeart/2005/8/layout/venn1"/>
    <dgm:cxn modelId="{851959D9-7BE8-480F-8FF7-9DA280E90A39}" type="presOf" srcId="{530B3156-7184-47A9-B998-916E1851A2C8}" destId="{EC379B5B-249C-4FF2-A258-5B1BA1377F54}" srcOrd="0" destOrd="0" presId="urn:microsoft.com/office/officeart/2005/8/layout/venn1"/>
    <dgm:cxn modelId="{4B5898B2-F6C5-4424-8012-4A56BE2796A5}" type="presOf" srcId="{E111C905-4D56-483F-98CD-F243CA083FA4}" destId="{53DCA018-9DF3-4177-92D5-0568FA14599D}" srcOrd="1" destOrd="0" presId="urn:microsoft.com/office/officeart/2005/8/layout/venn1"/>
    <dgm:cxn modelId="{58C9509E-9A0C-4A8E-8391-6E41CC0CCB28}" srcId="{8A9B1918-4315-4CD2-BEA5-E62C056947D9}" destId="{E111C905-4D56-483F-98CD-F243CA083FA4}" srcOrd="0" destOrd="0" parTransId="{B74E0322-A5FF-4863-90F7-577E58D001AA}" sibTransId="{F18AF928-C5B1-4006-93B5-A9BF830CB19D}"/>
    <dgm:cxn modelId="{E0443E09-5198-411A-A3CC-FD323F0CEC79}" type="presOf" srcId="{D78EEBBA-CA8A-4F3B-A0C7-DE6AE33399EE}" destId="{989186AF-3711-4CB8-A3CA-601BF2A7D011}" srcOrd="1" destOrd="0" presId="urn:microsoft.com/office/officeart/2005/8/layout/venn1"/>
    <dgm:cxn modelId="{74D30F13-8413-4A99-9A9F-B79F9926DF77}" srcId="{8A9B1918-4315-4CD2-BEA5-E62C056947D9}" destId="{530B3156-7184-47A9-B998-916E1851A2C8}" srcOrd="2" destOrd="0" parTransId="{AA2AC898-20F3-4E92-B850-D05D99EBABB9}" sibTransId="{03E8810D-6F37-413B-BA9C-BB41B11C5F71}"/>
    <dgm:cxn modelId="{CE07C756-00DE-4D73-9403-C648BACA6889}" type="presParOf" srcId="{8ED4D3BE-7511-4D70-8093-D23B643719E6}" destId="{701A2BC3-FC38-430E-A068-F10761E46D8E}" srcOrd="0" destOrd="0" presId="urn:microsoft.com/office/officeart/2005/8/layout/venn1"/>
    <dgm:cxn modelId="{39FB9447-FCB0-431B-A842-7D19FA25B4AE}" type="presParOf" srcId="{8ED4D3BE-7511-4D70-8093-D23B643719E6}" destId="{53DCA018-9DF3-4177-92D5-0568FA14599D}" srcOrd="1" destOrd="0" presId="urn:microsoft.com/office/officeart/2005/8/layout/venn1"/>
    <dgm:cxn modelId="{CEEB9D25-22C8-4946-9AE8-C2E7D8765295}" type="presParOf" srcId="{8ED4D3BE-7511-4D70-8093-D23B643719E6}" destId="{C6177E94-28A7-4AAA-B21C-F5D80AE7E3BF}" srcOrd="2" destOrd="0" presId="urn:microsoft.com/office/officeart/2005/8/layout/venn1"/>
    <dgm:cxn modelId="{B1B8217F-CAE4-4B56-A9C0-3F70F1CC7987}" type="presParOf" srcId="{8ED4D3BE-7511-4D70-8093-D23B643719E6}" destId="{989186AF-3711-4CB8-A3CA-601BF2A7D011}" srcOrd="3" destOrd="0" presId="urn:microsoft.com/office/officeart/2005/8/layout/venn1"/>
    <dgm:cxn modelId="{9C83F846-9BFC-4B52-A977-7EDE3AF7C3BF}" type="presParOf" srcId="{8ED4D3BE-7511-4D70-8093-D23B643719E6}" destId="{EC379B5B-249C-4FF2-A258-5B1BA1377F54}" srcOrd="4" destOrd="0" presId="urn:microsoft.com/office/officeart/2005/8/layout/venn1"/>
    <dgm:cxn modelId="{770933D7-195A-44BB-9B29-4E5395061201}" type="presParOf" srcId="{8ED4D3BE-7511-4D70-8093-D23B643719E6}" destId="{E7BC6A04-65C2-4000-9F94-2634C468BB6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A2BC3-FC38-430E-A068-F10761E46D8E}">
      <dsp:nvSpPr>
        <dsp:cNvPr id="0" name=""/>
        <dsp:cNvSpPr/>
      </dsp:nvSpPr>
      <dsp:spPr>
        <a:xfrm>
          <a:off x="1861311" y="50291"/>
          <a:ext cx="2414016" cy="2414016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Community</a:t>
          </a:r>
          <a:endParaRPr lang="en-US" sz="2200" kern="1200" dirty="0"/>
        </a:p>
      </dsp:txBody>
      <dsp:txXfrm>
        <a:off x="2183180" y="472744"/>
        <a:ext cx="1770278" cy="1086307"/>
      </dsp:txXfrm>
    </dsp:sp>
    <dsp:sp modelId="{C6177E94-28A7-4AAA-B21C-F5D80AE7E3BF}">
      <dsp:nvSpPr>
        <dsp:cNvPr id="0" name=""/>
        <dsp:cNvSpPr/>
      </dsp:nvSpPr>
      <dsp:spPr>
        <a:xfrm>
          <a:off x="2732369" y="1559052"/>
          <a:ext cx="2414016" cy="24140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Nonprofit</a:t>
          </a:r>
          <a:endParaRPr lang="en-US" sz="2200" kern="1200" dirty="0"/>
        </a:p>
      </dsp:txBody>
      <dsp:txXfrm>
        <a:off x="3470656" y="2182672"/>
        <a:ext cx="1448409" cy="1327708"/>
      </dsp:txXfrm>
    </dsp:sp>
    <dsp:sp modelId="{EC379B5B-249C-4FF2-A258-5B1BA1377F54}">
      <dsp:nvSpPr>
        <dsp:cNvPr id="0" name=""/>
        <dsp:cNvSpPr/>
      </dsp:nvSpPr>
      <dsp:spPr>
        <a:xfrm>
          <a:off x="990254" y="1559052"/>
          <a:ext cx="2414016" cy="2414016"/>
        </a:xfrm>
        <a:prstGeom prst="ellipse">
          <a:avLst/>
        </a:prstGeom>
        <a:solidFill>
          <a:schemeClr val="accent3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Government</a:t>
          </a:r>
          <a:endParaRPr lang="en-US" sz="2200" kern="1200" dirty="0"/>
        </a:p>
      </dsp:txBody>
      <dsp:txXfrm>
        <a:off x="1217574" y="2182672"/>
        <a:ext cx="1448409" cy="1327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667" y="1020430"/>
            <a:ext cx="2465073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246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7FC-73CF-4468-9B89-CD63B785E92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72FF-90ED-442C-81F8-1CCA8D938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7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6657FC-73CF-4468-9B89-CD63B785E92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1872FF-90ED-442C-81F8-1CCA8D938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0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7FC-73CF-4468-9B89-CD63B785E92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41872FF-90ED-442C-81F8-1CCA8D938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1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6657FC-73CF-4468-9B89-CD63B785E92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1872FF-90ED-442C-81F8-1CCA8D938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8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7FC-73CF-4468-9B89-CD63B785E92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72FF-90ED-442C-81F8-1CCA8D938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0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7FC-73CF-4468-9B89-CD63B785E92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72FF-90ED-442C-81F8-1CCA8D938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8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7FC-73CF-4468-9B89-CD63B785E92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72FF-90ED-442C-81F8-1CCA8D938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5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7FC-73CF-4468-9B89-CD63B785E92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72FF-90ED-442C-81F8-1CCA8D938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86657FC-73CF-4468-9B89-CD63B785E92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1872FF-90ED-442C-81F8-1CCA8D938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57FC-73CF-4468-9B89-CD63B785E92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72FF-90ED-442C-81F8-1CCA8D938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3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86657FC-73CF-4468-9B89-CD63B785E92C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41872FF-90ED-442C-81F8-1CCA8D9386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975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SHARE THE CARE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506769"/>
            <a:ext cx="10993546" cy="590321"/>
          </a:xfrm>
        </p:spPr>
        <p:txBody>
          <a:bodyPr/>
          <a:lstStyle/>
          <a:p>
            <a:r>
              <a:rPr lang="en-US" dirty="0" smtClean="0"/>
              <a:t>Lifesaving Together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802" y="3253406"/>
            <a:ext cx="3906326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75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05064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Adoption inquiries decreased in mid-2021.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 decrease was very obvious by January 2022.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Evaluating the possible issues impacting adoptions: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No available homes for new animals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Barriers to adoption – </a:t>
            </a:r>
            <a:r>
              <a:rPr lang="en-US" sz="2000" dirty="0" smtClean="0">
                <a:solidFill>
                  <a:schemeClr val="tx1"/>
                </a:solidFill>
              </a:rPr>
              <a:t>hours of operation, application process, appointment-based adoption 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Community Messaging – shelters ran out of adoptable dogs and puppies in 2020/2021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Online pet sales – Best Friends reported a 400% increase in online dog and cat sales from 2020 to 2021. Animal League Defense Fund reports California is the largest importer of dogs and cats.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Online purchases seemed acceptable because shelters didn’t have adoptable animals readily available.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69" t="12720" r="21162" b="11862"/>
          <a:stretch/>
        </p:blipFill>
        <p:spPr>
          <a:xfrm>
            <a:off x="9159241" y="763176"/>
            <a:ext cx="1801533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18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Collaboration in Lifesaving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192" y="2240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368591455"/>
              </p:ext>
            </p:extLst>
          </p:nvPr>
        </p:nvGraphicFramePr>
        <p:xfrm>
          <a:off x="6527800" y="2007967"/>
          <a:ext cx="613664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81193" y="2007967"/>
            <a:ext cx="6322528" cy="451475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All of our work and effort on the government/nonprofit side couldn’t be effective without community support.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Share the Care was created out of this work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campaign is focused on positive communication. Highlighting the efforts of all three groups and providing clear calls to action.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Our primary focus today is adoptions.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Lifesaving is a team effort.. Please adopt. If you can’t adopt, please adopt a shelter and help promote their animals and services. #</a:t>
            </a:r>
            <a:r>
              <a:rPr lang="en-US" dirty="0" err="1" smtClean="0">
                <a:solidFill>
                  <a:schemeClr val="tx1"/>
                </a:solidFill>
              </a:rPr>
              <a:t>Sharethecare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 addition, we are ensuring our marketing matches the message: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What message are we sending through images?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How do we talk about shelter animals?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How do we communicate about our industry?</a:t>
            </a:r>
          </a:p>
        </p:txBody>
      </p:sp>
    </p:spTree>
    <p:extLst>
      <p:ext uri="{BB962C8B-B14F-4D97-AF65-F5344CB8AC3E}">
        <p14:creationId xmlns:p14="http://schemas.microsoft.com/office/powerpoint/2010/main" val="14725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Can you use the campaign: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9030" y="2587653"/>
            <a:ext cx="3901778" cy="30177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192" y="2453640"/>
            <a:ext cx="709976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campaign is available to any group who wants to promote lifesaving</a:t>
            </a:r>
          </a:p>
          <a:p>
            <a:r>
              <a:rPr lang="en-US" dirty="0"/>
              <a:t>t</a:t>
            </a:r>
            <a:r>
              <a:rPr lang="en-US" dirty="0" smtClean="0"/>
              <a:t>hrough collaboration. We ask that all messaging be positive and no one take </a:t>
            </a:r>
          </a:p>
          <a:p>
            <a:r>
              <a:rPr lang="en-US" dirty="0"/>
              <a:t>o</a:t>
            </a:r>
            <a:r>
              <a:rPr lang="en-US" dirty="0" smtClean="0"/>
              <a:t>wnership of the program. </a:t>
            </a:r>
          </a:p>
          <a:p>
            <a:endParaRPr lang="en-US" dirty="0"/>
          </a:p>
          <a:p>
            <a:r>
              <a:rPr lang="en-US" dirty="0" smtClean="0"/>
              <a:t>Share the Care is flexible enough to adapt to almost any call to action.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 you need fosters?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Temporary housing during disasters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Fundraising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Recognition of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Help with RTOs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We learned during COVID that our communities are eager to help us. We </a:t>
            </a:r>
          </a:p>
          <a:p>
            <a:r>
              <a:rPr lang="en-US" dirty="0"/>
              <a:t>j</a:t>
            </a:r>
            <a:r>
              <a:rPr lang="en-US" dirty="0" smtClean="0"/>
              <a:t>ust need to be better at telling them exactly what we need and why need 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4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Melanie Sadek 	msadek@valleyhumane.org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581192" y="2720744"/>
            <a:ext cx="7861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logo and any of Valley </a:t>
            </a:r>
            <a:r>
              <a:rPr lang="en-US" sz="2000" dirty="0" err="1" smtClean="0"/>
              <a:t>Humane’s</a:t>
            </a:r>
            <a:r>
              <a:rPr lang="en-US" sz="2000" dirty="0" smtClean="0"/>
              <a:t> sample materials are available to anyone interested in sharing this message.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57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Custom 6">
      <a:dk1>
        <a:sysClr val="windowText" lastClr="000000"/>
      </a:dk1>
      <a:lt1>
        <a:sysClr val="window" lastClr="FFFFFF"/>
      </a:lt1>
      <a:dk2>
        <a:srgbClr val="43B3C9"/>
      </a:dk2>
      <a:lt2>
        <a:srgbClr val="EEECE1"/>
      </a:lt2>
      <a:accent1>
        <a:srgbClr val="FFD965"/>
      </a:accent1>
      <a:accent2>
        <a:srgbClr val="6F2926"/>
      </a:accent2>
      <a:accent3>
        <a:srgbClr val="9BBB59"/>
      </a:accent3>
      <a:accent4>
        <a:srgbClr val="43B3C9"/>
      </a:accent4>
      <a:accent5>
        <a:srgbClr val="4BACC6"/>
      </a:accent5>
      <a:accent6>
        <a:srgbClr val="DF3A2D"/>
      </a:accent6>
      <a:hlink>
        <a:srgbClr val="0000FF"/>
      </a:hlink>
      <a:folHlink>
        <a:srgbClr val="953734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2629</TotalTime>
  <Words>360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Garamond</vt:lpstr>
      <vt:lpstr>Wingdings 2</vt:lpstr>
      <vt:lpstr>Dividend</vt:lpstr>
      <vt:lpstr>SHARE THE CARE</vt:lpstr>
      <vt:lpstr>Why?</vt:lpstr>
      <vt:lpstr>Collaboration in Lifesaving</vt:lpstr>
      <vt:lpstr>How Can you use the campaign:</vt:lpstr>
      <vt:lpstr>Thank you!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Sadek</dc:creator>
  <cp:lastModifiedBy>Melanie Sadek</cp:lastModifiedBy>
  <cp:revision>14</cp:revision>
  <dcterms:created xsi:type="dcterms:W3CDTF">2022-06-15T00:05:25Z</dcterms:created>
  <dcterms:modified xsi:type="dcterms:W3CDTF">2022-06-16T19:54:39Z</dcterms:modified>
</cp:coreProperties>
</file>