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257" r:id="rId4"/>
    <p:sldId id="260" r:id="rId5"/>
    <p:sldId id="259" r:id="rId6"/>
    <p:sldId id="261" r:id="rId7"/>
    <p:sldId id="263" r:id="rId8"/>
    <p:sldId id="267" r:id="rId9"/>
    <p:sldId id="262" r:id="rId10"/>
    <p:sldId id="265" r:id="rId11"/>
    <p:sldId id="266"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733" autoAdjust="0"/>
  </p:normalViewPr>
  <p:slideViewPr>
    <p:cSldViewPr snapToGrid="0">
      <p:cViewPr varScale="1">
        <p:scale>
          <a:sx n="88" d="100"/>
          <a:sy n="88" d="100"/>
        </p:scale>
        <p:origin x="147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594749-BC96-4B30-9556-5BAA9B4FD4DA}" type="datetimeFigureOut">
              <a:rPr lang="en-US" smtClean="0"/>
              <a:t>7/23/2021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07228-4F62-41BF-A2DD-411905B06553}" type="slidenum">
              <a:rPr lang="en-US" smtClean="0"/>
              <a:t>‹#›</a:t>
            </a:fld>
            <a:endParaRPr lang="en-US"/>
          </a:p>
        </p:txBody>
      </p:sp>
    </p:spTree>
    <p:extLst>
      <p:ext uri="{BB962C8B-B14F-4D97-AF65-F5344CB8AC3E}">
        <p14:creationId xmlns:p14="http://schemas.microsoft.com/office/powerpoint/2010/main" val="20790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m12.safelinks.protection.outlook.com/?url=https%3A%2F%2Fmbl.stanford.edu%2Fsites%2Fdefault%2Ffiles%2Fcrumetal_mindsetthreatchallenge_8.27.16.pdf&amp;data=04%7C01%7C%7Cda71a4a6ee7d4f3a6c4e08d940b09997%7C221c9ced242049e895ebd49f6fbaf39e%7C0%7C0%7C637611950547202216%7CUnknown%7CTWFpbGZsb3d8eyJWIjoiMC4wLjAwMDAiLCJQIjoiV2luMzIiLCJBTiI6Ik1haWwiLCJXVCI6Mn0%3D%7C1000&amp;sdata=T4XmxZsuLAeqhrEo%2B0dX5IW%2BF5546Prp%2FMXCzAtQXBM%3D&amp;reserved=0"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nam12.safelinks.protection.outlook.com/?url=https%3A%2F%2Fwww.ncbi.nlm.nih.gov%2Fpmc%2Farticles%2FPMC2755263%2F&amp;data=04%7C01%7C%7Cda71a4a6ee7d4f3a6c4e08d940b09997%7C221c9ced242049e895ebd49f6fbaf39e%7C0%7C0%7C637611950547212212%7CUnknown%7CTWFpbGZsb3d8eyJWIjoiMC4wLjAwMDAiLCJQIjoiV2luMzIiLCJBTiI6Ik1haWwiLCJXVCI6Mn0%3D%7C1000&amp;sdata=OdGs4ttJP4kQNe%2FGPD4uGXP7riiJDCvOGK2wb606h00%3D&amp;reserved=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37383B"/>
                </a:solidFill>
                <a:effectLst/>
                <a:latin typeface="Roboto" panose="02000000000000000000" pitchFamily="2" charset="0"/>
              </a:rPr>
              <a:t>When you successfully manage conflict, you create a safe environment. </a:t>
            </a:r>
            <a:endParaRPr lang="en-US" b="0" dirty="0">
              <a:effectLst/>
            </a:endParaRPr>
          </a:p>
          <a:p>
            <a:pPr rtl="0">
              <a:spcBef>
                <a:spcPts val="1200"/>
              </a:spcBef>
              <a:spcAft>
                <a:spcPts val="1200"/>
              </a:spcAft>
            </a:pPr>
            <a:r>
              <a:rPr lang="en-US" sz="1800" b="0" i="0" u="none" strike="noStrike" dirty="0">
                <a:solidFill>
                  <a:srgbClr val="37383B"/>
                </a:solidFill>
                <a:effectLst/>
                <a:latin typeface="Roboto" panose="02000000000000000000" pitchFamily="2" charset="0"/>
              </a:rPr>
              <a:t>When people feel safe, they bring their full selves to work, taking risks and thinking creatively. </a:t>
            </a:r>
            <a:endParaRPr lang="en-US" b="0" dirty="0">
              <a:effectLst/>
            </a:endParaRPr>
          </a:p>
          <a:p>
            <a:pPr rtl="0">
              <a:spcBef>
                <a:spcPts val="1200"/>
              </a:spcBef>
              <a:spcAft>
                <a:spcPts val="1200"/>
              </a:spcAft>
            </a:pPr>
            <a:r>
              <a:rPr lang="en-US" sz="1800" b="0" i="0" u="none" strike="noStrike" dirty="0">
                <a:solidFill>
                  <a:srgbClr val="37383B"/>
                </a:solidFill>
                <a:effectLst/>
                <a:latin typeface="Roboto" panose="02000000000000000000" pitchFamily="2" charset="0"/>
              </a:rPr>
              <a:t>This can maximize your output by encouraging innovative practices and effective cross-functional processes, creating a landscape that brings in more resources through partnerships and community support. </a:t>
            </a:r>
            <a:endParaRPr lang="en-US" b="0" dirty="0">
              <a:effectLst/>
            </a:endParaRPr>
          </a:p>
        </p:txBody>
      </p:sp>
      <p:sp>
        <p:nvSpPr>
          <p:cNvPr id="4" name="Slide Number Placeholder 3"/>
          <p:cNvSpPr>
            <a:spLocks noGrp="1"/>
          </p:cNvSpPr>
          <p:nvPr>
            <p:ph type="sldNum" sz="quarter" idx="5"/>
          </p:nvPr>
        </p:nvSpPr>
        <p:spPr/>
        <p:txBody>
          <a:bodyPr/>
          <a:lstStyle/>
          <a:p>
            <a:fld id="{45207228-4F62-41BF-A2DD-411905B06553}" type="slidenum">
              <a:rPr lang="en-US" smtClean="0"/>
              <a:t>2</a:t>
            </a:fld>
            <a:endParaRPr lang="en-US"/>
          </a:p>
        </p:txBody>
      </p:sp>
    </p:spTree>
    <p:extLst>
      <p:ext uri="{BB962C8B-B14F-4D97-AF65-F5344CB8AC3E}">
        <p14:creationId xmlns:p14="http://schemas.microsoft.com/office/powerpoint/2010/main" val="2862337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1.   Law Enforcement/DA:  Law Enforcement need to be partners in taking cases to the DA.  Challenges present themselves in that law enforcement generally are not educated about what animal laws.  Having a good working relationship with law enforcement can increase follow through for cases and support when out in field for field officers.  </a:t>
            </a:r>
            <a:endParaRPr lang="en-US" sz="2800" b="0" dirty="0">
              <a:effectLst/>
            </a:endParaRPr>
          </a:p>
          <a:p>
            <a:br>
              <a:rPr lang="en-US" sz="2800" b="0" dirty="0">
                <a:effectLst/>
              </a:rPr>
            </a:br>
            <a:endParaRPr lang="en-US" dirty="0"/>
          </a:p>
        </p:txBody>
      </p:sp>
      <p:sp>
        <p:nvSpPr>
          <p:cNvPr id="4" name="Slide Number Placeholder 3"/>
          <p:cNvSpPr>
            <a:spLocks noGrp="1"/>
          </p:cNvSpPr>
          <p:nvPr>
            <p:ph type="sldNum" sz="quarter" idx="5"/>
          </p:nvPr>
        </p:nvSpPr>
        <p:spPr/>
        <p:txBody>
          <a:bodyPr/>
          <a:lstStyle/>
          <a:p>
            <a:fld id="{45207228-4F62-41BF-A2DD-411905B06553}" type="slidenum">
              <a:rPr lang="en-US" smtClean="0"/>
              <a:t>11</a:t>
            </a:fld>
            <a:endParaRPr lang="en-US"/>
          </a:p>
        </p:txBody>
      </p:sp>
    </p:spTree>
    <p:extLst>
      <p:ext uri="{BB962C8B-B14F-4D97-AF65-F5344CB8AC3E}">
        <p14:creationId xmlns:p14="http://schemas.microsoft.com/office/powerpoint/2010/main" val="184458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595959"/>
                </a:solidFill>
                <a:effectLst/>
                <a:latin typeface="Arial" panose="020B0604020202020204" pitchFamily="34" charset="0"/>
              </a:rPr>
              <a:t>How you respond and resolve it will have a huge impact on how effective the work becomes</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45207228-4F62-41BF-A2DD-411905B06553}" type="slidenum">
              <a:rPr lang="en-US" smtClean="0"/>
              <a:t>3</a:t>
            </a:fld>
            <a:endParaRPr lang="en-US"/>
          </a:p>
        </p:txBody>
      </p:sp>
    </p:spTree>
    <p:extLst>
      <p:ext uri="{BB962C8B-B14F-4D97-AF65-F5344CB8AC3E}">
        <p14:creationId xmlns:p14="http://schemas.microsoft.com/office/powerpoint/2010/main" val="48464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Overall, navigating challenges and recognizing conflict and learning the vital role that partnerships play can be seen as a person having the emotional intelligence or the “soft skills” to lead and manage not only the internal process of an organization (staff, volunteers, bosses) but also the outside groups such as the community, rescue groups, media, and any other stakeholders of your organization.</a:t>
            </a:r>
            <a:endParaRPr lang="en-US" b="0" dirty="0">
              <a:effectLst/>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Usually, people are not born with these skills, as a professional, you have to practice and learn about them by: </a:t>
            </a:r>
            <a:r>
              <a:rPr lang="en-US" sz="1800" b="0" i="1" u="none" strike="noStrike" dirty="0">
                <a:solidFill>
                  <a:srgbClr val="000000"/>
                </a:solidFill>
                <a:effectLst/>
                <a:latin typeface="Arial" panose="020B0604020202020204" pitchFamily="34" charset="0"/>
              </a:rPr>
              <a:t>wanting</a:t>
            </a:r>
            <a:r>
              <a:rPr lang="en-US" sz="1800" b="0" i="0" u="none" strike="noStrike" dirty="0">
                <a:solidFill>
                  <a:srgbClr val="000000"/>
                </a:solidFill>
                <a:effectLst/>
                <a:latin typeface="Arial" panose="020B0604020202020204" pitchFamily="34" charset="0"/>
              </a:rPr>
              <a:t> to learn, looking at yourself and recognizing that there is room for improvement, creating a workplace culture that promotes this type of communication and collaboration (not an us vs them)</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45207228-4F62-41BF-A2DD-411905B06553}" type="slidenum">
              <a:rPr lang="en-US" smtClean="0"/>
              <a:t>4</a:t>
            </a:fld>
            <a:endParaRPr lang="en-US"/>
          </a:p>
        </p:txBody>
      </p:sp>
    </p:spTree>
    <p:extLst>
      <p:ext uri="{BB962C8B-B14F-4D97-AF65-F5344CB8AC3E}">
        <p14:creationId xmlns:p14="http://schemas.microsoft.com/office/powerpoint/2010/main" val="35184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buFont typeface="+mj-lt"/>
              <a:buAutoNum type="arabicPeriod"/>
            </a:pPr>
            <a:r>
              <a:rPr lang="en-US" sz="1800" b="0" i="0" u="none" strike="noStrike" dirty="0">
                <a:solidFill>
                  <a:srgbClr val="0097A7"/>
                </a:solidFill>
                <a:effectLst/>
                <a:latin typeface="Arial" panose="020B0604020202020204" pitchFamily="34" charset="0"/>
                <a:hlinkClick r:id="rId3"/>
              </a:rPr>
              <a:t>Research</a:t>
            </a:r>
            <a:r>
              <a:rPr lang="en-US" sz="1800" b="0" i="0" u="none" strike="noStrike" dirty="0">
                <a:solidFill>
                  <a:srgbClr val="000000"/>
                </a:solidFill>
                <a:effectLst/>
                <a:latin typeface="Arial" panose="020B0604020202020204" pitchFamily="34" charset="0"/>
              </a:rPr>
              <a:t> shows that if you can shift your mindset in a way that conceives of change as a challenge rather than a threat, you’ll experience better outcomes. Instead of resisting or shutting down amid change, try to view it as an opportunity to evolve and grow.</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Flexibility without strength leads to instability, but strength without flexibility leads to rigidity. In the midst of change, it can be helpful to identify your core values, the few things that make you who you are, the hills that you’ll die on.</a:t>
            </a:r>
          </a:p>
          <a:p>
            <a:pPr marL="457200" rtl="0" fontAlgn="base">
              <a:spcBef>
                <a:spcPts val="0"/>
              </a:spcBef>
              <a:spcAft>
                <a:spcPts val="0"/>
              </a:spcAft>
              <a:buFont typeface="+mj-lt"/>
              <a:buAutoNum type="arabicPeriod"/>
            </a:pPr>
            <a:r>
              <a:rPr lang="en-US" sz="1800" b="0" i="0" u="none" strike="noStrike" dirty="0">
                <a:solidFill>
                  <a:srgbClr val="0097A7"/>
                </a:solidFill>
                <a:effectLst/>
                <a:latin typeface="Arial" panose="020B0604020202020204" pitchFamily="34" charset="0"/>
                <a:hlinkClick r:id="rId4"/>
              </a:rPr>
              <a:t>Research</a:t>
            </a:r>
            <a:r>
              <a:rPr lang="en-US" sz="1800" b="0" i="0" u="none" strike="noStrike" dirty="0">
                <a:solidFill>
                  <a:srgbClr val="000000"/>
                </a:solidFill>
                <a:effectLst/>
                <a:latin typeface="Arial" panose="020B0604020202020204" pitchFamily="34" charset="0"/>
              </a:rPr>
              <a:t> shows that people who practice tragic optimism are more resilient and suffer less during change. They acknowledge that change and disorder are going to be difficult, prepare accordingly, and then trudge forward with a measured but positive attitude nonetheless.</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The wider your knowledge, skills, experiences, and perspectives, the better. If you can cultivate a diverse and robust identity, you can take a blow in one part of your system but move forward in others.</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The four P’s: </a:t>
            </a:r>
            <a:r>
              <a:rPr lang="en-US" sz="1800" b="0" i="1" u="none" strike="noStrike" dirty="0">
                <a:solidFill>
                  <a:srgbClr val="000000"/>
                </a:solidFill>
                <a:effectLst/>
                <a:latin typeface="Arial" panose="020B0604020202020204" pitchFamily="34" charset="0"/>
              </a:rPr>
              <a:t>pause</a:t>
            </a:r>
            <a:r>
              <a:rPr lang="en-US" sz="1800" b="0" i="0" u="none" strike="noStrike" dirty="0">
                <a:solidFill>
                  <a:srgbClr val="000000"/>
                </a:solidFill>
                <a:effectLst/>
                <a:latin typeface="Arial" panose="020B0604020202020204" pitchFamily="34" charset="0"/>
              </a:rPr>
              <a:t>, </a:t>
            </a:r>
            <a:r>
              <a:rPr lang="en-US" sz="1800" b="0" i="1" u="none" strike="noStrike" dirty="0">
                <a:solidFill>
                  <a:srgbClr val="000000"/>
                </a:solidFill>
                <a:effectLst/>
                <a:latin typeface="Arial" panose="020B0604020202020204" pitchFamily="34" charset="0"/>
              </a:rPr>
              <a:t>process </a:t>
            </a:r>
            <a:r>
              <a:rPr lang="en-US" sz="1800" b="0" i="0" u="none" strike="noStrike" dirty="0">
                <a:solidFill>
                  <a:srgbClr val="000000"/>
                </a:solidFill>
                <a:effectLst/>
                <a:latin typeface="Arial" panose="020B0604020202020204" pitchFamily="34" charset="0"/>
              </a:rPr>
              <a:t>what is happening, make a </a:t>
            </a:r>
            <a:r>
              <a:rPr lang="en-US" sz="1800" b="0" i="1" u="none" strike="noStrike" dirty="0">
                <a:solidFill>
                  <a:srgbClr val="000000"/>
                </a:solidFill>
                <a:effectLst/>
                <a:latin typeface="Arial" panose="020B0604020202020204" pitchFamily="34" charset="0"/>
              </a:rPr>
              <a:t>plan,</a:t>
            </a:r>
            <a:r>
              <a:rPr lang="en-US" sz="1800" b="0" i="0" u="none" strike="noStrike" dirty="0">
                <a:solidFill>
                  <a:srgbClr val="000000"/>
                </a:solidFill>
                <a:effectLst/>
                <a:latin typeface="Arial" panose="020B0604020202020204" pitchFamily="34" charset="0"/>
              </a:rPr>
              <a:t> and then </a:t>
            </a:r>
            <a:r>
              <a:rPr lang="en-US" sz="1800" b="0" i="1" u="none" strike="noStrike" dirty="0">
                <a:solidFill>
                  <a:srgbClr val="000000"/>
                </a:solidFill>
                <a:effectLst/>
                <a:latin typeface="Arial" panose="020B0604020202020204" pitchFamily="34" charset="0"/>
              </a:rPr>
              <a:t>proceed.</a:t>
            </a:r>
            <a:r>
              <a:rPr lang="en-US" sz="1800" b="0" i="0" u="none" strike="noStrike" dirty="0">
                <a:solidFill>
                  <a:srgbClr val="000000"/>
                </a:solidFill>
                <a:effectLst/>
                <a:latin typeface="Arial" panose="020B0604020202020204" pitchFamily="34" charset="0"/>
              </a:rPr>
              <a:t> This system helps to create space and reassert agency during what otherwise feels like chaos.</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Developing and sticking to a routine can help you endure these times. During immense changes, motivation tends to wane. Routines serve as bedrocks of predictability, creating a sense of order amid chaos. They’re also helpful because they automate action: you don’t have to exert any additional energy getting psyched up or thinking about what you ought to do.</a:t>
            </a:r>
            <a:br>
              <a:rPr lang="en-US" sz="1800" b="0" i="0" u="none" strike="noStrike" dirty="0">
                <a:solidFill>
                  <a:srgbClr val="000000"/>
                </a:solidFill>
                <a:effectLst/>
                <a:latin typeface="Arial" panose="020B0604020202020204" pitchFamily="34" charset="0"/>
              </a:rPr>
            </a:br>
            <a:endParaRPr lang="en-US" sz="1800" b="0" i="0" u="none" strike="noStrike" dirty="0">
              <a:solidFill>
                <a:srgbClr val="000000"/>
              </a:solidFill>
              <a:effectLst/>
              <a:latin typeface="Arial" panose="020B060402020202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45207228-4F62-41BF-A2DD-411905B06553}" type="slidenum">
              <a:rPr lang="en-US" smtClean="0"/>
              <a:t>5</a:t>
            </a:fld>
            <a:endParaRPr lang="en-US"/>
          </a:p>
        </p:txBody>
      </p:sp>
    </p:spTree>
    <p:extLst>
      <p:ext uri="{BB962C8B-B14F-4D97-AF65-F5344CB8AC3E}">
        <p14:creationId xmlns:p14="http://schemas.microsoft.com/office/powerpoint/2010/main" val="30436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rtl="0">
              <a:spcBef>
                <a:spcPts val="1200"/>
              </a:spcBef>
              <a:spcAft>
                <a:spcPts val="1200"/>
              </a:spcAft>
            </a:pPr>
            <a:r>
              <a:rPr lang="en-US" sz="1800" b="0" i="0" u="none" strike="noStrike" dirty="0">
                <a:solidFill>
                  <a:srgbClr val="000000"/>
                </a:solidFill>
                <a:effectLst/>
                <a:latin typeface="Arial" panose="020B0604020202020204" pitchFamily="34" charset="0"/>
              </a:rPr>
              <a:t>When to engage in the BLISS approach:</a:t>
            </a:r>
            <a:endParaRPr lang="en-US" b="0" dirty="0">
              <a:effectLst/>
            </a:endParaRPr>
          </a:p>
          <a:p>
            <a:pPr marL="1143000" rtl="0">
              <a:spcBef>
                <a:spcPts val="0"/>
              </a:spcBef>
              <a:spcAft>
                <a:spcPts val="0"/>
              </a:spcAft>
            </a:pPr>
            <a:r>
              <a:rPr lang="en-US" sz="1800" b="0"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Times New Roman" panose="02020603050405020304" pitchFamily="18" charset="0"/>
              </a:rPr>
              <a:t>You’re frustrated or upset with someone</a:t>
            </a:r>
            <a:endParaRPr lang="en-US" b="0" dirty="0">
              <a:effectLst/>
            </a:endParaRPr>
          </a:p>
          <a:p>
            <a:pPr marL="1143000" rtl="0">
              <a:spcBef>
                <a:spcPts val="0"/>
              </a:spcBef>
              <a:spcAft>
                <a:spcPts val="0"/>
              </a:spcAft>
            </a:pPr>
            <a:r>
              <a:rPr lang="en-US" sz="1800" b="0"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Times New Roman" panose="02020603050405020304" pitchFamily="18" charset="0"/>
              </a:rPr>
              <a:t>You’re avoiding a colleague</a:t>
            </a:r>
            <a:endParaRPr lang="en-US" b="0" dirty="0">
              <a:effectLst/>
            </a:endParaRPr>
          </a:p>
          <a:p>
            <a:pPr marL="1143000" rtl="0">
              <a:spcBef>
                <a:spcPts val="0"/>
              </a:spcBef>
              <a:spcAft>
                <a:spcPts val="0"/>
              </a:spcAft>
            </a:pPr>
            <a:r>
              <a:rPr lang="en-US" sz="1800" b="0"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Times New Roman" panose="02020603050405020304" pitchFamily="18" charset="0"/>
              </a:rPr>
              <a:t>Your emotions are interfering with your performance</a:t>
            </a:r>
            <a:endParaRPr lang="en-US" b="0" dirty="0">
              <a:effectLst/>
            </a:endParaRPr>
          </a:p>
          <a:p>
            <a:pPr marL="1143000" rtl="0">
              <a:spcBef>
                <a:spcPts val="0"/>
              </a:spcBef>
              <a:spcAft>
                <a:spcPts val="0"/>
              </a:spcAft>
            </a:pPr>
            <a:r>
              <a:rPr lang="en-US" sz="1800" b="0"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Times New Roman" panose="02020603050405020304" pitchFamily="18" charset="0"/>
              </a:rPr>
              <a:t>Your work relationships are strained</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45207228-4F62-41BF-A2DD-411905B06553}" type="slidenum">
              <a:rPr lang="en-US" smtClean="0"/>
              <a:t>6</a:t>
            </a:fld>
            <a:endParaRPr lang="en-US"/>
          </a:p>
        </p:txBody>
      </p:sp>
    </p:spTree>
    <p:extLst>
      <p:ext uri="{BB962C8B-B14F-4D97-AF65-F5344CB8AC3E}">
        <p14:creationId xmlns:p14="http://schemas.microsoft.com/office/powerpoint/2010/main" val="3673598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200"/>
              </a:spcAft>
            </a:pPr>
            <a:r>
              <a:rPr lang="en-US" sz="1800" b="0" i="0" u="none" strike="noStrike" dirty="0">
                <a:solidFill>
                  <a:srgbClr val="595959"/>
                </a:solidFill>
                <a:effectLst/>
                <a:latin typeface="Arial" panose="020B0604020202020204" pitchFamily="34" charset="0"/>
              </a:rPr>
              <a:t>The mediator assists and guides the parties toward their own resolution. The mediator does not decide the outcome, but helps the parties understand and focus on the important issues needed to reach a resolution.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45207228-4F62-41BF-A2DD-411905B06553}" type="slidenum">
              <a:rPr lang="en-US" smtClean="0"/>
              <a:t>7</a:t>
            </a:fld>
            <a:endParaRPr lang="en-US"/>
          </a:p>
        </p:txBody>
      </p:sp>
    </p:spTree>
    <p:extLst>
      <p:ext uri="{BB962C8B-B14F-4D97-AF65-F5344CB8AC3E}">
        <p14:creationId xmlns:p14="http://schemas.microsoft.com/office/powerpoint/2010/main" val="3050287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7228-4F62-41BF-A2DD-411905B06553}" type="slidenum">
              <a:rPr lang="en-US" smtClean="0"/>
              <a:t>8</a:t>
            </a:fld>
            <a:endParaRPr lang="en-US"/>
          </a:p>
        </p:txBody>
      </p:sp>
    </p:spTree>
    <p:extLst>
      <p:ext uri="{BB962C8B-B14F-4D97-AF65-F5344CB8AC3E}">
        <p14:creationId xmlns:p14="http://schemas.microsoft.com/office/powerpoint/2010/main" val="1511729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1.   Rescues:  Rescue are large partners in providing good outcomes for animals.  We need to have open dialogues with them to continue a productive relationship.  Each rescue presents its own challenges and sometimes conflicts.  The utilization of communication skills, listening and acknowledging their concerns will help to determine what is the best manner to communicate with each individual rescue and keep them as good partners.</a:t>
            </a:r>
            <a:endParaRPr lang="en-US" sz="2800" b="0" dirty="0">
              <a:effectLst/>
            </a:endParaRPr>
          </a:p>
          <a:p>
            <a:br>
              <a:rPr lang="en-US" sz="2800" b="0" dirty="0">
                <a:effectLst/>
              </a:rPr>
            </a:br>
            <a:endParaRPr lang="en-US" dirty="0"/>
          </a:p>
        </p:txBody>
      </p:sp>
      <p:sp>
        <p:nvSpPr>
          <p:cNvPr id="4" name="Slide Number Placeholder 3"/>
          <p:cNvSpPr>
            <a:spLocks noGrp="1"/>
          </p:cNvSpPr>
          <p:nvPr>
            <p:ph type="sldNum" sz="quarter" idx="5"/>
          </p:nvPr>
        </p:nvSpPr>
        <p:spPr/>
        <p:txBody>
          <a:bodyPr/>
          <a:lstStyle/>
          <a:p>
            <a:fld id="{45207228-4F62-41BF-A2DD-411905B06553}" type="slidenum">
              <a:rPr lang="en-US" smtClean="0"/>
              <a:t>9</a:t>
            </a:fld>
            <a:endParaRPr lang="en-US"/>
          </a:p>
        </p:txBody>
      </p:sp>
    </p:spTree>
    <p:extLst>
      <p:ext uri="{BB962C8B-B14F-4D97-AF65-F5344CB8AC3E}">
        <p14:creationId xmlns:p14="http://schemas.microsoft.com/office/powerpoint/2010/main" val="289525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1.   Local Shelters:  Building relationships with other local animal shelters can facilitate cooperation during emergency situations.  Acknowledge that each organization do things differently but that doesn’t have to present problems when working together.  Find a common ground and determine what the end goal both agencies are striving to achieve.</a:t>
            </a:r>
            <a:endParaRPr lang="en-US" sz="2800" b="0" dirty="0">
              <a:effectLst/>
            </a:endParaRPr>
          </a:p>
          <a:p>
            <a:br>
              <a:rPr lang="en-US" sz="2800" b="0" dirty="0">
                <a:effectLst/>
              </a:rPr>
            </a:br>
            <a:endParaRPr lang="en-US" dirty="0"/>
          </a:p>
        </p:txBody>
      </p:sp>
      <p:sp>
        <p:nvSpPr>
          <p:cNvPr id="4" name="Slide Number Placeholder 3"/>
          <p:cNvSpPr>
            <a:spLocks noGrp="1"/>
          </p:cNvSpPr>
          <p:nvPr>
            <p:ph type="sldNum" sz="quarter" idx="5"/>
          </p:nvPr>
        </p:nvSpPr>
        <p:spPr/>
        <p:txBody>
          <a:bodyPr/>
          <a:lstStyle/>
          <a:p>
            <a:fld id="{45207228-4F62-41BF-A2DD-411905B06553}" type="slidenum">
              <a:rPr lang="en-US" smtClean="0"/>
              <a:t>10</a:t>
            </a:fld>
            <a:endParaRPr lang="en-US"/>
          </a:p>
        </p:txBody>
      </p:sp>
    </p:spTree>
    <p:extLst>
      <p:ext uri="{BB962C8B-B14F-4D97-AF65-F5344CB8AC3E}">
        <p14:creationId xmlns:p14="http://schemas.microsoft.com/office/powerpoint/2010/main" val="239171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3A43-7561-4F24-922F-7A6AD7538A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AD24B5-34F0-447B-A412-9F40415B56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46FA64-68F8-4E85-8F73-1E033674CED8}"/>
              </a:ext>
            </a:extLst>
          </p:cNvPr>
          <p:cNvSpPr>
            <a:spLocks noGrp="1"/>
          </p:cNvSpPr>
          <p:nvPr>
            <p:ph type="dt" sz="half" idx="10"/>
          </p:nvPr>
        </p:nvSpPr>
        <p:spPr/>
        <p:txBody>
          <a:bodyPr/>
          <a:lstStyle/>
          <a:p>
            <a:fld id="{51C6108D-270F-41C1-ACF0-38E4C5AB7088}" type="datetimeFigureOut">
              <a:rPr lang="en-US" smtClean="0"/>
              <a:t>7/23/2021</a:t>
            </a:fld>
            <a:endParaRPr lang="en-US"/>
          </a:p>
        </p:txBody>
      </p:sp>
      <p:sp>
        <p:nvSpPr>
          <p:cNvPr id="5" name="Footer Placeholder 4">
            <a:extLst>
              <a:ext uri="{FF2B5EF4-FFF2-40B4-BE49-F238E27FC236}">
                <a16:creationId xmlns:a16="http://schemas.microsoft.com/office/drawing/2014/main" id="{90E756D2-3DDE-49DE-8DF5-3859B9E76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C5B2F-7B2E-4819-BF1E-EED8FA03E7C8}"/>
              </a:ext>
            </a:extLst>
          </p:cNvPr>
          <p:cNvSpPr>
            <a:spLocks noGrp="1"/>
          </p:cNvSpPr>
          <p:nvPr>
            <p:ph type="sldNum" sz="quarter" idx="12"/>
          </p:nvPr>
        </p:nvSpPr>
        <p:spPr/>
        <p:txBody>
          <a:bodyPr/>
          <a:lstStyle/>
          <a:p>
            <a:fld id="{BF0FFE9F-1E91-4CC4-85B2-17DA9A88EB30}" type="slidenum">
              <a:rPr lang="en-US" smtClean="0"/>
              <a:t>‹#›</a:t>
            </a:fld>
            <a:endParaRPr lang="en-US"/>
          </a:p>
        </p:txBody>
      </p:sp>
    </p:spTree>
    <p:extLst>
      <p:ext uri="{BB962C8B-B14F-4D97-AF65-F5344CB8AC3E}">
        <p14:creationId xmlns:p14="http://schemas.microsoft.com/office/powerpoint/2010/main" val="20469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2B1A-9215-4235-981E-5DB3CC820C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A16A43-7E29-412B-B030-937F218CEA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1A208-567F-46FB-AD65-A0F5A9FA7BC5}"/>
              </a:ext>
            </a:extLst>
          </p:cNvPr>
          <p:cNvSpPr>
            <a:spLocks noGrp="1"/>
          </p:cNvSpPr>
          <p:nvPr>
            <p:ph type="dt" sz="half" idx="10"/>
          </p:nvPr>
        </p:nvSpPr>
        <p:spPr/>
        <p:txBody>
          <a:bodyPr/>
          <a:lstStyle/>
          <a:p>
            <a:fld id="{51C6108D-270F-41C1-ACF0-38E4C5AB7088}" type="datetimeFigureOut">
              <a:rPr lang="en-US" smtClean="0"/>
              <a:t>7/23/2021</a:t>
            </a:fld>
            <a:endParaRPr lang="en-US"/>
          </a:p>
        </p:txBody>
      </p:sp>
      <p:sp>
        <p:nvSpPr>
          <p:cNvPr id="5" name="Footer Placeholder 4">
            <a:extLst>
              <a:ext uri="{FF2B5EF4-FFF2-40B4-BE49-F238E27FC236}">
                <a16:creationId xmlns:a16="http://schemas.microsoft.com/office/drawing/2014/main" id="{9F858C87-9CB6-4EB1-B190-A04708552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61282-0E17-4EC7-A914-A5C7E8AC99B8}"/>
              </a:ext>
            </a:extLst>
          </p:cNvPr>
          <p:cNvSpPr>
            <a:spLocks noGrp="1"/>
          </p:cNvSpPr>
          <p:nvPr>
            <p:ph type="sldNum" sz="quarter" idx="12"/>
          </p:nvPr>
        </p:nvSpPr>
        <p:spPr/>
        <p:txBody>
          <a:bodyPr/>
          <a:lstStyle/>
          <a:p>
            <a:fld id="{BF0FFE9F-1E91-4CC4-85B2-17DA9A88EB30}" type="slidenum">
              <a:rPr lang="en-US" smtClean="0"/>
              <a:t>‹#›</a:t>
            </a:fld>
            <a:endParaRPr lang="en-US"/>
          </a:p>
        </p:txBody>
      </p:sp>
    </p:spTree>
    <p:extLst>
      <p:ext uri="{BB962C8B-B14F-4D97-AF65-F5344CB8AC3E}">
        <p14:creationId xmlns:p14="http://schemas.microsoft.com/office/powerpoint/2010/main" val="189470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A323E6-77F8-4660-A367-AD330992AA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7B2E39-80C1-43F1-8403-F48FF3E185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87E71-DC82-4A92-B267-3B02D5E9007E}"/>
              </a:ext>
            </a:extLst>
          </p:cNvPr>
          <p:cNvSpPr>
            <a:spLocks noGrp="1"/>
          </p:cNvSpPr>
          <p:nvPr>
            <p:ph type="dt" sz="half" idx="10"/>
          </p:nvPr>
        </p:nvSpPr>
        <p:spPr/>
        <p:txBody>
          <a:bodyPr/>
          <a:lstStyle/>
          <a:p>
            <a:fld id="{51C6108D-270F-41C1-ACF0-38E4C5AB7088}" type="datetimeFigureOut">
              <a:rPr lang="en-US" smtClean="0"/>
              <a:t>7/23/2021</a:t>
            </a:fld>
            <a:endParaRPr lang="en-US"/>
          </a:p>
        </p:txBody>
      </p:sp>
      <p:sp>
        <p:nvSpPr>
          <p:cNvPr id="5" name="Footer Placeholder 4">
            <a:extLst>
              <a:ext uri="{FF2B5EF4-FFF2-40B4-BE49-F238E27FC236}">
                <a16:creationId xmlns:a16="http://schemas.microsoft.com/office/drawing/2014/main" id="{34756BF3-8DD0-4804-B3C8-5066522F0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E1DDC-DB39-4573-81F8-99FD6CA44F64}"/>
              </a:ext>
            </a:extLst>
          </p:cNvPr>
          <p:cNvSpPr>
            <a:spLocks noGrp="1"/>
          </p:cNvSpPr>
          <p:nvPr>
            <p:ph type="sldNum" sz="quarter" idx="12"/>
          </p:nvPr>
        </p:nvSpPr>
        <p:spPr/>
        <p:txBody>
          <a:bodyPr/>
          <a:lstStyle/>
          <a:p>
            <a:fld id="{BF0FFE9F-1E91-4CC4-85B2-17DA9A88EB30}" type="slidenum">
              <a:rPr lang="en-US" smtClean="0"/>
              <a:t>‹#›</a:t>
            </a:fld>
            <a:endParaRPr lang="en-US"/>
          </a:p>
        </p:txBody>
      </p:sp>
    </p:spTree>
    <p:extLst>
      <p:ext uri="{BB962C8B-B14F-4D97-AF65-F5344CB8AC3E}">
        <p14:creationId xmlns:p14="http://schemas.microsoft.com/office/powerpoint/2010/main" val="83347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7019-025F-4790-9091-53DF8C6F26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C1BFB-A768-4908-8824-7C7C6D2324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BC9D8-B919-481C-9F6E-4F4A5D59A346}"/>
              </a:ext>
            </a:extLst>
          </p:cNvPr>
          <p:cNvSpPr>
            <a:spLocks noGrp="1"/>
          </p:cNvSpPr>
          <p:nvPr>
            <p:ph type="dt" sz="half" idx="10"/>
          </p:nvPr>
        </p:nvSpPr>
        <p:spPr/>
        <p:txBody>
          <a:bodyPr/>
          <a:lstStyle/>
          <a:p>
            <a:fld id="{51C6108D-270F-41C1-ACF0-38E4C5AB7088}" type="datetimeFigureOut">
              <a:rPr lang="en-US" smtClean="0"/>
              <a:t>7/23/2021</a:t>
            </a:fld>
            <a:endParaRPr lang="en-US"/>
          </a:p>
        </p:txBody>
      </p:sp>
      <p:sp>
        <p:nvSpPr>
          <p:cNvPr id="5" name="Footer Placeholder 4">
            <a:extLst>
              <a:ext uri="{FF2B5EF4-FFF2-40B4-BE49-F238E27FC236}">
                <a16:creationId xmlns:a16="http://schemas.microsoft.com/office/drawing/2014/main" id="{A6E42818-87C5-42D6-898D-81F22700F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C4B804-96A6-489D-A2B1-256A3A7B76A3}"/>
              </a:ext>
            </a:extLst>
          </p:cNvPr>
          <p:cNvSpPr>
            <a:spLocks noGrp="1"/>
          </p:cNvSpPr>
          <p:nvPr>
            <p:ph type="sldNum" sz="quarter" idx="12"/>
          </p:nvPr>
        </p:nvSpPr>
        <p:spPr/>
        <p:txBody>
          <a:bodyPr/>
          <a:lstStyle/>
          <a:p>
            <a:fld id="{BF0FFE9F-1E91-4CC4-85B2-17DA9A88EB30}" type="slidenum">
              <a:rPr lang="en-US" smtClean="0"/>
              <a:t>‹#›</a:t>
            </a:fld>
            <a:endParaRPr lang="en-US"/>
          </a:p>
        </p:txBody>
      </p:sp>
    </p:spTree>
    <p:extLst>
      <p:ext uri="{BB962C8B-B14F-4D97-AF65-F5344CB8AC3E}">
        <p14:creationId xmlns:p14="http://schemas.microsoft.com/office/powerpoint/2010/main" val="2044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8630-5CF8-48EE-B9ED-7B76A64FD3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442601-3EDE-46CF-9D1D-33E3333A72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AAA2ED-30D0-411F-86ED-DAE7BA160311}"/>
              </a:ext>
            </a:extLst>
          </p:cNvPr>
          <p:cNvSpPr>
            <a:spLocks noGrp="1"/>
          </p:cNvSpPr>
          <p:nvPr>
            <p:ph type="dt" sz="half" idx="10"/>
          </p:nvPr>
        </p:nvSpPr>
        <p:spPr/>
        <p:txBody>
          <a:bodyPr/>
          <a:lstStyle/>
          <a:p>
            <a:fld id="{51C6108D-270F-41C1-ACF0-38E4C5AB7088}" type="datetimeFigureOut">
              <a:rPr lang="en-US" smtClean="0"/>
              <a:t>7/23/2021</a:t>
            </a:fld>
            <a:endParaRPr lang="en-US"/>
          </a:p>
        </p:txBody>
      </p:sp>
      <p:sp>
        <p:nvSpPr>
          <p:cNvPr id="5" name="Footer Placeholder 4">
            <a:extLst>
              <a:ext uri="{FF2B5EF4-FFF2-40B4-BE49-F238E27FC236}">
                <a16:creationId xmlns:a16="http://schemas.microsoft.com/office/drawing/2014/main" id="{2698CADD-C5E2-423D-AAFC-45F01AC6D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B5B0A-CEFB-4C33-AE5E-FB72EEA8008D}"/>
              </a:ext>
            </a:extLst>
          </p:cNvPr>
          <p:cNvSpPr>
            <a:spLocks noGrp="1"/>
          </p:cNvSpPr>
          <p:nvPr>
            <p:ph type="sldNum" sz="quarter" idx="12"/>
          </p:nvPr>
        </p:nvSpPr>
        <p:spPr/>
        <p:txBody>
          <a:bodyPr/>
          <a:lstStyle/>
          <a:p>
            <a:fld id="{BF0FFE9F-1E91-4CC4-85B2-17DA9A88EB30}" type="slidenum">
              <a:rPr lang="en-US" smtClean="0"/>
              <a:t>‹#›</a:t>
            </a:fld>
            <a:endParaRPr lang="en-US"/>
          </a:p>
        </p:txBody>
      </p:sp>
    </p:spTree>
    <p:extLst>
      <p:ext uri="{BB962C8B-B14F-4D97-AF65-F5344CB8AC3E}">
        <p14:creationId xmlns:p14="http://schemas.microsoft.com/office/powerpoint/2010/main" val="274335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F8DF-E476-412C-9BB2-6239E4C1B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28DD5B-6FC1-4BDB-BED1-B5A9453AED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AF3D5-AE28-474E-9283-396DA08E62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9B651A-809F-492B-B89C-98D06EA8A2CC}"/>
              </a:ext>
            </a:extLst>
          </p:cNvPr>
          <p:cNvSpPr>
            <a:spLocks noGrp="1"/>
          </p:cNvSpPr>
          <p:nvPr>
            <p:ph type="dt" sz="half" idx="10"/>
          </p:nvPr>
        </p:nvSpPr>
        <p:spPr/>
        <p:txBody>
          <a:bodyPr/>
          <a:lstStyle/>
          <a:p>
            <a:fld id="{51C6108D-270F-41C1-ACF0-38E4C5AB7088}" type="datetimeFigureOut">
              <a:rPr lang="en-US" smtClean="0"/>
              <a:t>7/23/2021</a:t>
            </a:fld>
            <a:endParaRPr lang="en-US"/>
          </a:p>
        </p:txBody>
      </p:sp>
      <p:sp>
        <p:nvSpPr>
          <p:cNvPr id="6" name="Footer Placeholder 5">
            <a:extLst>
              <a:ext uri="{FF2B5EF4-FFF2-40B4-BE49-F238E27FC236}">
                <a16:creationId xmlns:a16="http://schemas.microsoft.com/office/drawing/2014/main" id="{19BAF831-86F5-4044-8C94-064DBDEC3C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4393FA-E588-4305-8999-EFF74B560C30}"/>
              </a:ext>
            </a:extLst>
          </p:cNvPr>
          <p:cNvSpPr>
            <a:spLocks noGrp="1"/>
          </p:cNvSpPr>
          <p:nvPr>
            <p:ph type="sldNum" sz="quarter" idx="12"/>
          </p:nvPr>
        </p:nvSpPr>
        <p:spPr/>
        <p:txBody>
          <a:bodyPr/>
          <a:lstStyle/>
          <a:p>
            <a:fld id="{BF0FFE9F-1E91-4CC4-85B2-17DA9A88EB30}" type="slidenum">
              <a:rPr lang="en-US" smtClean="0"/>
              <a:t>‹#›</a:t>
            </a:fld>
            <a:endParaRPr lang="en-US"/>
          </a:p>
        </p:txBody>
      </p:sp>
    </p:spTree>
    <p:extLst>
      <p:ext uri="{BB962C8B-B14F-4D97-AF65-F5344CB8AC3E}">
        <p14:creationId xmlns:p14="http://schemas.microsoft.com/office/powerpoint/2010/main" val="60286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82663-39CF-4DEF-9504-CC762D656F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61F77C-76EC-4FB9-BB14-3689179E1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AD0A2A-90E0-4583-9983-7439F30994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3F2573-E622-449E-8D1E-18321218F1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7C23B6-9C5F-4FE9-AAE1-5EB532A9EE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8D0DEC-4959-4DB3-9EEE-4579C86D7B96}"/>
              </a:ext>
            </a:extLst>
          </p:cNvPr>
          <p:cNvSpPr>
            <a:spLocks noGrp="1"/>
          </p:cNvSpPr>
          <p:nvPr>
            <p:ph type="dt" sz="half" idx="10"/>
          </p:nvPr>
        </p:nvSpPr>
        <p:spPr/>
        <p:txBody>
          <a:bodyPr/>
          <a:lstStyle/>
          <a:p>
            <a:fld id="{51C6108D-270F-41C1-ACF0-38E4C5AB7088}" type="datetimeFigureOut">
              <a:rPr lang="en-US" smtClean="0"/>
              <a:t>7/23/2021</a:t>
            </a:fld>
            <a:endParaRPr lang="en-US"/>
          </a:p>
        </p:txBody>
      </p:sp>
      <p:sp>
        <p:nvSpPr>
          <p:cNvPr id="8" name="Footer Placeholder 7">
            <a:extLst>
              <a:ext uri="{FF2B5EF4-FFF2-40B4-BE49-F238E27FC236}">
                <a16:creationId xmlns:a16="http://schemas.microsoft.com/office/drawing/2014/main" id="{5529327D-3DFD-4A2A-8883-996E349813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B47B7-EFC5-47E9-B2FF-7737EA019DF0}"/>
              </a:ext>
            </a:extLst>
          </p:cNvPr>
          <p:cNvSpPr>
            <a:spLocks noGrp="1"/>
          </p:cNvSpPr>
          <p:nvPr>
            <p:ph type="sldNum" sz="quarter" idx="12"/>
          </p:nvPr>
        </p:nvSpPr>
        <p:spPr/>
        <p:txBody>
          <a:bodyPr/>
          <a:lstStyle/>
          <a:p>
            <a:fld id="{BF0FFE9F-1E91-4CC4-85B2-17DA9A88EB30}" type="slidenum">
              <a:rPr lang="en-US" smtClean="0"/>
              <a:t>‹#›</a:t>
            </a:fld>
            <a:endParaRPr lang="en-US"/>
          </a:p>
        </p:txBody>
      </p:sp>
    </p:spTree>
    <p:extLst>
      <p:ext uri="{BB962C8B-B14F-4D97-AF65-F5344CB8AC3E}">
        <p14:creationId xmlns:p14="http://schemas.microsoft.com/office/powerpoint/2010/main" val="1264439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DC46-55E5-4A59-A78A-91BFF72CE5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53250-4F19-4871-A44F-A6458DDF11E7}"/>
              </a:ext>
            </a:extLst>
          </p:cNvPr>
          <p:cNvSpPr>
            <a:spLocks noGrp="1"/>
          </p:cNvSpPr>
          <p:nvPr>
            <p:ph type="dt" sz="half" idx="10"/>
          </p:nvPr>
        </p:nvSpPr>
        <p:spPr/>
        <p:txBody>
          <a:bodyPr/>
          <a:lstStyle/>
          <a:p>
            <a:fld id="{51C6108D-270F-41C1-ACF0-38E4C5AB7088}" type="datetimeFigureOut">
              <a:rPr lang="en-US" smtClean="0"/>
              <a:t>7/23/2021</a:t>
            </a:fld>
            <a:endParaRPr lang="en-US"/>
          </a:p>
        </p:txBody>
      </p:sp>
      <p:sp>
        <p:nvSpPr>
          <p:cNvPr id="4" name="Footer Placeholder 3">
            <a:extLst>
              <a:ext uri="{FF2B5EF4-FFF2-40B4-BE49-F238E27FC236}">
                <a16:creationId xmlns:a16="http://schemas.microsoft.com/office/drawing/2014/main" id="{BCEB1DEC-B09A-4F14-B6F9-2E6D07C501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553135-79A9-4DC0-B48F-49A865C2B43D}"/>
              </a:ext>
            </a:extLst>
          </p:cNvPr>
          <p:cNvSpPr>
            <a:spLocks noGrp="1"/>
          </p:cNvSpPr>
          <p:nvPr>
            <p:ph type="sldNum" sz="quarter" idx="12"/>
          </p:nvPr>
        </p:nvSpPr>
        <p:spPr/>
        <p:txBody>
          <a:bodyPr/>
          <a:lstStyle/>
          <a:p>
            <a:fld id="{BF0FFE9F-1E91-4CC4-85B2-17DA9A88EB30}" type="slidenum">
              <a:rPr lang="en-US" smtClean="0"/>
              <a:t>‹#›</a:t>
            </a:fld>
            <a:endParaRPr lang="en-US"/>
          </a:p>
        </p:txBody>
      </p:sp>
    </p:spTree>
    <p:extLst>
      <p:ext uri="{BB962C8B-B14F-4D97-AF65-F5344CB8AC3E}">
        <p14:creationId xmlns:p14="http://schemas.microsoft.com/office/powerpoint/2010/main" val="3395635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1BCF19-36E7-4113-AB59-011EB143685D}"/>
              </a:ext>
            </a:extLst>
          </p:cNvPr>
          <p:cNvSpPr>
            <a:spLocks noGrp="1"/>
          </p:cNvSpPr>
          <p:nvPr>
            <p:ph type="dt" sz="half" idx="10"/>
          </p:nvPr>
        </p:nvSpPr>
        <p:spPr/>
        <p:txBody>
          <a:bodyPr/>
          <a:lstStyle/>
          <a:p>
            <a:fld id="{51C6108D-270F-41C1-ACF0-38E4C5AB7088}" type="datetimeFigureOut">
              <a:rPr lang="en-US" smtClean="0"/>
              <a:t>7/23/2021</a:t>
            </a:fld>
            <a:endParaRPr lang="en-US"/>
          </a:p>
        </p:txBody>
      </p:sp>
      <p:sp>
        <p:nvSpPr>
          <p:cNvPr id="3" name="Footer Placeholder 2">
            <a:extLst>
              <a:ext uri="{FF2B5EF4-FFF2-40B4-BE49-F238E27FC236}">
                <a16:creationId xmlns:a16="http://schemas.microsoft.com/office/drawing/2014/main" id="{6EE117BD-ECAF-4CCB-A7D3-A49EC42EC7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D101FB-76B7-4A1D-8FC1-D01C5D19D766}"/>
              </a:ext>
            </a:extLst>
          </p:cNvPr>
          <p:cNvSpPr>
            <a:spLocks noGrp="1"/>
          </p:cNvSpPr>
          <p:nvPr>
            <p:ph type="sldNum" sz="quarter" idx="12"/>
          </p:nvPr>
        </p:nvSpPr>
        <p:spPr/>
        <p:txBody>
          <a:bodyPr/>
          <a:lstStyle/>
          <a:p>
            <a:fld id="{BF0FFE9F-1E91-4CC4-85B2-17DA9A88EB30}" type="slidenum">
              <a:rPr lang="en-US" smtClean="0"/>
              <a:t>‹#›</a:t>
            </a:fld>
            <a:endParaRPr lang="en-US"/>
          </a:p>
        </p:txBody>
      </p:sp>
    </p:spTree>
    <p:extLst>
      <p:ext uri="{BB962C8B-B14F-4D97-AF65-F5344CB8AC3E}">
        <p14:creationId xmlns:p14="http://schemas.microsoft.com/office/powerpoint/2010/main" val="309242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0FE1F-E377-4C7C-8620-11BD0E5E7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E7BB1A-7B11-431D-A62D-7EEF02E8E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18C747-389E-4D05-BD38-967A2C65F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674AAD-FEE1-4395-9673-72D4B398171D}"/>
              </a:ext>
            </a:extLst>
          </p:cNvPr>
          <p:cNvSpPr>
            <a:spLocks noGrp="1"/>
          </p:cNvSpPr>
          <p:nvPr>
            <p:ph type="dt" sz="half" idx="10"/>
          </p:nvPr>
        </p:nvSpPr>
        <p:spPr/>
        <p:txBody>
          <a:bodyPr/>
          <a:lstStyle/>
          <a:p>
            <a:fld id="{51C6108D-270F-41C1-ACF0-38E4C5AB7088}" type="datetimeFigureOut">
              <a:rPr lang="en-US" smtClean="0"/>
              <a:t>7/23/2021</a:t>
            </a:fld>
            <a:endParaRPr lang="en-US"/>
          </a:p>
        </p:txBody>
      </p:sp>
      <p:sp>
        <p:nvSpPr>
          <p:cNvPr id="6" name="Footer Placeholder 5">
            <a:extLst>
              <a:ext uri="{FF2B5EF4-FFF2-40B4-BE49-F238E27FC236}">
                <a16:creationId xmlns:a16="http://schemas.microsoft.com/office/drawing/2014/main" id="{B2910773-7415-40F2-87F0-D8471D83ED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9CEABE-AA9F-4176-A8AF-2B9DD90E212F}"/>
              </a:ext>
            </a:extLst>
          </p:cNvPr>
          <p:cNvSpPr>
            <a:spLocks noGrp="1"/>
          </p:cNvSpPr>
          <p:nvPr>
            <p:ph type="sldNum" sz="quarter" idx="12"/>
          </p:nvPr>
        </p:nvSpPr>
        <p:spPr/>
        <p:txBody>
          <a:bodyPr/>
          <a:lstStyle/>
          <a:p>
            <a:fld id="{BF0FFE9F-1E91-4CC4-85B2-17DA9A88EB30}" type="slidenum">
              <a:rPr lang="en-US" smtClean="0"/>
              <a:t>‹#›</a:t>
            </a:fld>
            <a:endParaRPr lang="en-US"/>
          </a:p>
        </p:txBody>
      </p:sp>
    </p:spTree>
    <p:extLst>
      <p:ext uri="{BB962C8B-B14F-4D97-AF65-F5344CB8AC3E}">
        <p14:creationId xmlns:p14="http://schemas.microsoft.com/office/powerpoint/2010/main" val="68924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56F8-91B2-49D1-9A0A-13CC224AF0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A272B6-420E-48B7-AF34-8F6BF87FF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3946E8-F370-4C9A-8F1E-B88C38AF2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ADA9CD-7E3F-4388-8516-47FEB70E2FEE}"/>
              </a:ext>
            </a:extLst>
          </p:cNvPr>
          <p:cNvSpPr>
            <a:spLocks noGrp="1"/>
          </p:cNvSpPr>
          <p:nvPr>
            <p:ph type="dt" sz="half" idx="10"/>
          </p:nvPr>
        </p:nvSpPr>
        <p:spPr/>
        <p:txBody>
          <a:bodyPr/>
          <a:lstStyle/>
          <a:p>
            <a:fld id="{51C6108D-270F-41C1-ACF0-38E4C5AB7088}" type="datetimeFigureOut">
              <a:rPr lang="en-US" smtClean="0"/>
              <a:t>7/23/2021</a:t>
            </a:fld>
            <a:endParaRPr lang="en-US"/>
          </a:p>
        </p:txBody>
      </p:sp>
      <p:sp>
        <p:nvSpPr>
          <p:cNvPr id="6" name="Footer Placeholder 5">
            <a:extLst>
              <a:ext uri="{FF2B5EF4-FFF2-40B4-BE49-F238E27FC236}">
                <a16:creationId xmlns:a16="http://schemas.microsoft.com/office/drawing/2014/main" id="{2A8D783E-7645-45A2-9404-BF934CE92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600AB-BB30-45C9-BE02-5F77ECE52954}"/>
              </a:ext>
            </a:extLst>
          </p:cNvPr>
          <p:cNvSpPr>
            <a:spLocks noGrp="1"/>
          </p:cNvSpPr>
          <p:nvPr>
            <p:ph type="sldNum" sz="quarter" idx="12"/>
          </p:nvPr>
        </p:nvSpPr>
        <p:spPr/>
        <p:txBody>
          <a:bodyPr/>
          <a:lstStyle/>
          <a:p>
            <a:fld id="{BF0FFE9F-1E91-4CC4-85B2-17DA9A88EB30}" type="slidenum">
              <a:rPr lang="en-US" smtClean="0"/>
              <a:t>‹#›</a:t>
            </a:fld>
            <a:endParaRPr lang="en-US"/>
          </a:p>
        </p:txBody>
      </p:sp>
    </p:spTree>
    <p:extLst>
      <p:ext uri="{BB962C8B-B14F-4D97-AF65-F5344CB8AC3E}">
        <p14:creationId xmlns:p14="http://schemas.microsoft.com/office/powerpoint/2010/main" val="243947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549C55-DC4F-40CB-8C58-94ADA669E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336587-4856-422C-BC60-8D6E6F91AC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8C86D-5E77-43EC-8912-3D592AA58E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6108D-270F-41C1-ACF0-38E4C5AB7088}" type="datetimeFigureOut">
              <a:rPr lang="en-US" smtClean="0"/>
              <a:t>7/23/2021</a:t>
            </a:fld>
            <a:endParaRPr lang="en-US"/>
          </a:p>
        </p:txBody>
      </p:sp>
      <p:sp>
        <p:nvSpPr>
          <p:cNvPr id="5" name="Footer Placeholder 4">
            <a:extLst>
              <a:ext uri="{FF2B5EF4-FFF2-40B4-BE49-F238E27FC236}">
                <a16:creationId xmlns:a16="http://schemas.microsoft.com/office/drawing/2014/main" id="{2891795E-F27A-4386-B219-560CE13F85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0C84B7-80DC-4EB2-A2FE-2C8D03D5A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FFE9F-1E91-4CC4-85B2-17DA9A88EB30}" type="slidenum">
              <a:rPr lang="en-US" smtClean="0"/>
              <a:t>‹#›</a:t>
            </a:fld>
            <a:endParaRPr lang="en-US"/>
          </a:p>
        </p:txBody>
      </p:sp>
    </p:spTree>
    <p:extLst>
      <p:ext uri="{BB962C8B-B14F-4D97-AF65-F5344CB8AC3E}">
        <p14:creationId xmlns:p14="http://schemas.microsoft.com/office/powerpoint/2010/main" val="2997020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BGRectangle">
            <a:extLst>
              <a:ext uri="{FF2B5EF4-FFF2-40B4-BE49-F238E27FC236}">
                <a16:creationId xmlns:a16="http://schemas.microsoft.com/office/drawing/2014/main" id="{F1611BA9-268A-49A6-84F8-FC9153668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Solo journey">
            <a:extLst>
              <a:ext uri="{FF2B5EF4-FFF2-40B4-BE49-F238E27FC236}">
                <a16:creationId xmlns:a16="http://schemas.microsoft.com/office/drawing/2014/main" id="{652B4B29-6ACD-4948-9D56-5922C7671060}"/>
              </a:ext>
            </a:extLst>
          </p:cNvPr>
          <p:cNvPicPr>
            <a:picLocks noChangeAspect="1"/>
          </p:cNvPicPr>
          <p:nvPr/>
        </p:nvPicPr>
        <p:blipFill rotWithShape="1">
          <a:blip r:embed="rId2">
            <a:alphaModFix amt="50000"/>
          </a:blip>
          <a:srcRect t="14293" b="10707"/>
          <a:stretch/>
        </p:blipFill>
        <p:spPr>
          <a:xfrm>
            <a:off x="20" y="1"/>
            <a:ext cx="12191980" cy="6857999"/>
          </a:xfrm>
          <a:prstGeom prst="rect">
            <a:avLst/>
          </a:prstGeom>
        </p:spPr>
      </p:pic>
      <p:sp>
        <p:nvSpPr>
          <p:cNvPr id="2" name="Title 1">
            <a:extLst>
              <a:ext uri="{FF2B5EF4-FFF2-40B4-BE49-F238E27FC236}">
                <a16:creationId xmlns:a16="http://schemas.microsoft.com/office/drawing/2014/main" id="{63848403-534F-4557-8CF0-478780FD83AC}"/>
              </a:ext>
            </a:extLst>
          </p:cNvPr>
          <p:cNvSpPr>
            <a:spLocks noGrp="1"/>
          </p:cNvSpPr>
          <p:nvPr>
            <p:ph type="ctrTitle"/>
          </p:nvPr>
        </p:nvSpPr>
        <p:spPr>
          <a:xfrm>
            <a:off x="4387349" y="1200152"/>
            <a:ext cx="6897171" cy="4457696"/>
          </a:xfrm>
        </p:spPr>
        <p:txBody>
          <a:bodyPr vert="horz" lIns="91440" tIns="45720" rIns="91440" bIns="45720" rtlCol="0" anchor="ctr">
            <a:normAutofit/>
          </a:bodyPr>
          <a:lstStyle/>
          <a:p>
            <a:pPr algn="l"/>
            <a:r>
              <a:rPr lang="en-US" sz="8000" kern="1200" dirty="0">
                <a:solidFill>
                  <a:srgbClr val="FFFFFF"/>
                </a:solidFill>
                <a:latin typeface="+mj-lt"/>
                <a:ea typeface="+mj-ea"/>
                <a:cs typeface="+mj-cs"/>
              </a:rPr>
              <a:t>Navigating Challenges</a:t>
            </a:r>
            <a:br>
              <a:rPr lang="en-US" sz="8000" kern="1200" dirty="0">
                <a:solidFill>
                  <a:srgbClr val="FFFFFF"/>
                </a:solidFill>
                <a:latin typeface="+mj-lt"/>
                <a:ea typeface="+mj-ea"/>
                <a:cs typeface="+mj-cs"/>
              </a:rPr>
            </a:br>
            <a:br>
              <a:rPr lang="en-US" sz="8000" kern="1200" dirty="0">
                <a:solidFill>
                  <a:srgbClr val="FFFFFF"/>
                </a:solidFill>
                <a:latin typeface="+mj-lt"/>
                <a:ea typeface="+mj-ea"/>
                <a:cs typeface="+mj-cs"/>
              </a:rPr>
            </a:br>
            <a:r>
              <a:rPr lang="en-US" sz="5400" kern="1200" dirty="0">
                <a:solidFill>
                  <a:srgbClr val="FFFFFF"/>
                </a:solidFill>
                <a:latin typeface="+mj-lt"/>
                <a:ea typeface="+mj-ea"/>
                <a:cs typeface="+mj-cs"/>
              </a:rPr>
              <a:t>Bay Pod</a:t>
            </a:r>
            <a:endParaRPr lang="en-US" sz="8000" kern="1200" dirty="0">
              <a:solidFill>
                <a:srgbClr val="FFFFFF"/>
              </a:solidFill>
              <a:latin typeface="+mj-lt"/>
              <a:ea typeface="+mj-ea"/>
              <a:cs typeface="+mj-cs"/>
            </a:endParaRPr>
          </a:p>
        </p:txBody>
      </p:sp>
      <p:sp>
        <p:nvSpPr>
          <p:cNvPr id="3" name="Subtitle 2">
            <a:extLst>
              <a:ext uri="{FF2B5EF4-FFF2-40B4-BE49-F238E27FC236}">
                <a16:creationId xmlns:a16="http://schemas.microsoft.com/office/drawing/2014/main" id="{446CBCE4-9842-4296-A83D-ED5488CE6F9B}"/>
              </a:ext>
            </a:extLst>
          </p:cNvPr>
          <p:cNvSpPr>
            <a:spLocks noGrp="1"/>
          </p:cNvSpPr>
          <p:nvPr>
            <p:ph type="subTitle" idx="1"/>
          </p:nvPr>
        </p:nvSpPr>
        <p:spPr>
          <a:xfrm>
            <a:off x="849963" y="1200152"/>
            <a:ext cx="2816535" cy="4457696"/>
          </a:xfrm>
        </p:spPr>
        <p:txBody>
          <a:bodyPr vert="horz" lIns="91440" tIns="45720" rIns="91440" bIns="45720" rtlCol="0" anchor="ctr">
            <a:normAutofit fontScale="92500" lnSpcReduction="20000"/>
          </a:bodyPr>
          <a:lstStyle/>
          <a:p>
            <a:pPr algn="r">
              <a:spcBef>
                <a:spcPts val="0"/>
              </a:spcBef>
              <a:spcAft>
                <a:spcPts val="600"/>
              </a:spcAft>
            </a:pPr>
            <a:r>
              <a:rPr lang="en-US" b="1" i="0" u="none" strike="noStrike" dirty="0">
                <a:solidFill>
                  <a:srgbClr val="FFFFFF"/>
                </a:solidFill>
                <a:effectLst/>
              </a:rPr>
              <a:t>Donell Randolph</a:t>
            </a:r>
          </a:p>
          <a:p>
            <a:pPr algn="r">
              <a:spcBef>
                <a:spcPts val="0"/>
              </a:spcBef>
              <a:spcAft>
                <a:spcPts val="600"/>
              </a:spcAft>
            </a:pPr>
            <a:r>
              <a:rPr lang="en-US" b="0" i="0" u="none" strike="noStrike" dirty="0">
                <a:solidFill>
                  <a:srgbClr val="FFFFFF"/>
                </a:solidFill>
                <a:effectLst/>
              </a:rPr>
              <a:t>Oakland Animal Services</a:t>
            </a:r>
          </a:p>
          <a:p>
            <a:pPr algn="r">
              <a:spcBef>
                <a:spcPts val="0"/>
              </a:spcBef>
              <a:spcAft>
                <a:spcPts val="600"/>
              </a:spcAft>
            </a:pPr>
            <a:endParaRPr lang="en-US" b="0" dirty="0">
              <a:solidFill>
                <a:srgbClr val="FFFFFF"/>
              </a:solidFill>
              <a:effectLst/>
            </a:endParaRPr>
          </a:p>
          <a:p>
            <a:pPr algn="r">
              <a:spcBef>
                <a:spcPts val="0"/>
              </a:spcBef>
              <a:spcAft>
                <a:spcPts val="600"/>
              </a:spcAft>
            </a:pPr>
            <a:r>
              <a:rPr lang="en-US" b="1" i="0" u="none" strike="noStrike" dirty="0">
                <a:solidFill>
                  <a:srgbClr val="FFFFFF"/>
                </a:solidFill>
                <a:effectLst/>
              </a:rPr>
              <a:t>Erika Gamez </a:t>
            </a:r>
          </a:p>
          <a:p>
            <a:pPr algn="r">
              <a:spcBef>
                <a:spcPts val="0"/>
              </a:spcBef>
              <a:spcAft>
                <a:spcPts val="600"/>
              </a:spcAft>
            </a:pPr>
            <a:r>
              <a:rPr lang="en-US" b="0" i="0" u="none" strike="noStrike" dirty="0">
                <a:solidFill>
                  <a:srgbClr val="FFFFFF"/>
                </a:solidFill>
                <a:effectLst/>
              </a:rPr>
              <a:t>Napa County Animal Shelter</a:t>
            </a:r>
          </a:p>
          <a:p>
            <a:pPr algn="r">
              <a:spcBef>
                <a:spcPts val="0"/>
              </a:spcBef>
              <a:spcAft>
                <a:spcPts val="600"/>
              </a:spcAft>
            </a:pPr>
            <a:endParaRPr lang="en-US" b="0" dirty="0">
              <a:solidFill>
                <a:srgbClr val="FFFFFF"/>
              </a:solidFill>
              <a:effectLst/>
            </a:endParaRPr>
          </a:p>
          <a:p>
            <a:pPr algn="r">
              <a:spcBef>
                <a:spcPts val="0"/>
              </a:spcBef>
              <a:spcAft>
                <a:spcPts val="600"/>
              </a:spcAft>
            </a:pPr>
            <a:r>
              <a:rPr lang="en-US" b="1" i="0" u="none" strike="noStrike" dirty="0">
                <a:solidFill>
                  <a:srgbClr val="FFFFFF"/>
                </a:solidFill>
                <a:effectLst/>
              </a:rPr>
              <a:t>Katie Christie </a:t>
            </a:r>
          </a:p>
          <a:p>
            <a:pPr algn="r">
              <a:spcBef>
                <a:spcPts val="0"/>
              </a:spcBef>
              <a:spcAft>
                <a:spcPts val="600"/>
              </a:spcAft>
            </a:pPr>
            <a:r>
              <a:rPr lang="en-US" b="0" i="0" u="none" strike="noStrike" dirty="0">
                <a:solidFill>
                  <a:srgbClr val="FFFFFF"/>
                </a:solidFill>
                <a:effectLst/>
              </a:rPr>
              <a:t>Humane Society Silicon Valley</a:t>
            </a:r>
          </a:p>
          <a:p>
            <a:pPr algn="r">
              <a:spcBef>
                <a:spcPts val="0"/>
              </a:spcBef>
              <a:spcAft>
                <a:spcPts val="600"/>
              </a:spcAft>
            </a:pPr>
            <a:endParaRPr lang="en-US" b="0" dirty="0">
              <a:solidFill>
                <a:srgbClr val="FFFFFF"/>
              </a:solidFill>
              <a:effectLst/>
            </a:endParaRPr>
          </a:p>
          <a:p>
            <a:pPr algn="r">
              <a:spcBef>
                <a:spcPts val="0"/>
              </a:spcBef>
              <a:spcAft>
                <a:spcPts val="600"/>
              </a:spcAft>
            </a:pPr>
            <a:r>
              <a:rPr lang="en-US" b="1" i="0" u="none" strike="noStrike" dirty="0">
                <a:solidFill>
                  <a:srgbClr val="FFFFFF"/>
                </a:solidFill>
                <a:effectLst/>
              </a:rPr>
              <a:t>Connie Hooker </a:t>
            </a:r>
          </a:p>
          <a:p>
            <a:pPr algn="r">
              <a:spcBef>
                <a:spcPts val="0"/>
              </a:spcBef>
              <a:spcAft>
                <a:spcPts val="600"/>
              </a:spcAft>
            </a:pPr>
            <a:r>
              <a:rPr lang="en-US" b="0" i="0" u="none" strike="noStrike" dirty="0">
                <a:solidFill>
                  <a:srgbClr val="FFFFFF"/>
                </a:solidFill>
                <a:effectLst/>
              </a:rPr>
              <a:t>Stanislaus Animal Services Agency</a:t>
            </a:r>
            <a:endParaRPr lang="en-US" b="0" dirty="0">
              <a:solidFill>
                <a:srgbClr val="FFFFFF"/>
              </a:solidFill>
              <a:effectLst/>
            </a:endParaRPr>
          </a:p>
        </p:txBody>
      </p:sp>
      <p:sp>
        <p:nvSpPr>
          <p:cNvPr id="43" name="!!Line">
            <a:extLst>
              <a:ext uri="{FF2B5EF4-FFF2-40B4-BE49-F238E27FC236}">
                <a16:creationId xmlns:a16="http://schemas.microsoft.com/office/drawing/2014/main" id="{1825D5AF-D278-4D9A-A4F5-A1A1D350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9297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 name="Title 8">
            <a:extLst>
              <a:ext uri="{FF2B5EF4-FFF2-40B4-BE49-F238E27FC236}">
                <a16:creationId xmlns:a16="http://schemas.microsoft.com/office/drawing/2014/main" id="{CBA7CF51-64F2-4769-9035-AF665738E0F2}"/>
              </a:ext>
            </a:extLst>
          </p:cNvPr>
          <p:cNvSpPr>
            <a:spLocks noGrp="1"/>
          </p:cNvSpPr>
          <p:nvPr>
            <p:ph type="title"/>
          </p:nvPr>
        </p:nvSpPr>
        <p:spPr>
          <a:xfrm>
            <a:off x="1098468" y="885651"/>
            <a:ext cx="3229803" cy="4624603"/>
          </a:xfrm>
        </p:spPr>
        <p:txBody>
          <a:bodyPr>
            <a:normAutofit/>
          </a:bodyPr>
          <a:lstStyle/>
          <a:p>
            <a:r>
              <a:rPr lang="en-US" dirty="0">
                <a:solidFill>
                  <a:srgbClr val="FFFFFF"/>
                </a:solidFill>
              </a:rPr>
              <a:t>Local Shelters</a:t>
            </a:r>
          </a:p>
        </p:txBody>
      </p:sp>
      <p:sp>
        <p:nvSpPr>
          <p:cNvPr id="10" name="Content Placeholder 9">
            <a:extLst>
              <a:ext uri="{FF2B5EF4-FFF2-40B4-BE49-F238E27FC236}">
                <a16:creationId xmlns:a16="http://schemas.microsoft.com/office/drawing/2014/main" id="{91CC917A-D49E-4968-9025-969A4CC7E10E}"/>
              </a:ext>
            </a:extLst>
          </p:cNvPr>
          <p:cNvSpPr>
            <a:spLocks noGrp="1"/>
          </p:cNvSpPr>
          <p:nvPr>
            <p:ph idx="1"/>
          </p:nvPr>
        </p:nvSpPr>
        <p:spPr>
          <a:xfrm>
            <a:off x="4978708" y="885651"/>
            <a:ext cx="6525220" cy="4616849"/>
          </a:xfrm>
        </p:spPr>
        <p:txBody>
          <a:bodyPr anchor="ctr">
            <a:normAutofit/>
          </a:bodyPr>
          <a:lstStyle/>
          <a:p>
            <a:pPr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Build relationships early to facilitate cooperation during emergency situations</a:t>
            </a:r>
          </a:p>
          <a:p>
            <a:pPr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Acknowledge differences to prevent problems when working together</a:t>
            </a:r>
          </a:p>
          <a:p>
            <a:pPr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Find common ground and determine the end goal both agencies are striving to achieve</a:t>
            </a:r>
          </a:p>
        </p:txBody>
      </p:sp>
    </p:spTree>
    <p:extLst>
      <p:ext uri="{BB962C8B-B14F-4D97-AF65-F5344CB8AC3E}">
        <p14:creationId xmlns:p14="http://schemas.microsoft.com/office/powerpoint/2010/main" val="199581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 name="Title 8">
            <a:extLst>
              <a:ext uri="{FF2B5EF4-FFF2-40B4-BE49-F238E27FC236}">
                <a16:creationId xmlns:a16="http://schemas.microsoft.com/office/drawing/2014/main" id="{CBA7CF51-64F2-4769-9035-AF665738E0F2}"/>
              </a:ext>
            </a:extLst>
          </p:cNvPr>
          <p:cNvSpPr>
            <a:spLocks noGrp="1"/>
          </p:cNvSpPr>
          <p:nvPr>
            <p:ph type="title"/>
          </p:nvPr>
        </p:nvSpPr>
        <p:spPr>
          <a:xfrm>
            <a:off x="1098468" y="885651"/>
            <a:ext cx="3229803" cy="4624603"/>
          </a:xfrm>
        </p:spPr>
        <p:txBody>
          <a:bodyPr>
            <a:normAutofit/>
          </a:bodyPr>
          <a:lstStyle/>
          <a:p>
            <a:r>
              <a:rPr lang="en-US" dirty="0">
                <a:solidFill>
                  <a:srgbClr val="FFFFFF"/>
                </a:solidFill>
              </a:rPr>
              <a:t>Law Enforcement</a:t>
            </a:r>
            <a:br>
              <a:rPr lang="en-US" dirty="0">
                <a:solidFill>
                  <a:srgbClr val="FFFFFF"/>
                </a:solidFill>
              </a:rPr>
            </a:br>
            <a:endParaRPr lang="en-US" dirty="0">
              <a:solidFill>
                <a:srgbClr val="FFFFFF"/>
              </a:solidFill>
            </a:endParaRPr>
          </a:p>
        </p:txBody>
      </p:sp>
      <p:sp>
        <p:nvSpPr>
          <p:cNvPr id="10" name="Content Placeholder 9">
            <a:extLst>
              <a:ext uri="{FF2B5EF4-FFF2-40B4-BE49-F238E27FC236}">
                <a16:creationId xmlns:a16="http://schemas.microsoft.com/office/drawing/2014/main" id="{91CC917A-D49E-4968-9025-969A4CC7E10E}"/>
              </a:ext>
            </a:extLst>
          </p:cNvPr>
          <p:cNvSpPr>
            <a:spLocks noGrp="1"/>
          </p:cNvSpPr>
          <p:nvPr>
            <p:ph idx="1"/>
          </p:nvPr>
        </p:nvSpPr>
        <p:spPr>
          <a:xfrm>
            <a:off x="4978708" y="885651"/>
            <a:ext cx="6525220" cy="4616849"/>
          </a:xfrm>
        </p:spPr>
        <p:txBody>
          <a:bodyPr anchor="ctr">
            <a:normAutofit/>
          </a:bodyPr>
          <a:lstStyle/>
          <a:p>
            <a:pPr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Good relationships with law enforcement can increase follow-through for cases and support for field officers</a:t>
            </a:r>
          </a:p>
          <a:p>
            <a:pPr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Law enforcement are generally are not educated about animal laws</a:t>
            </a:r>
          </a:p>
          <a:p>
            <a:pPr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Need strong partnership to take cases to the DA</a:t>
            </a:r>
          </a:p>
        </p:txBody>
      </p:sp>
    </p:spTree>
    <p:extLst>
      <p:ext uri="{BB962C8B-B14F-4D97-AF65-F5344CB8AC3E}">
        <p14:creationId xmlns:p14="http://schemas.microsoft.com/office/powerpoint/2010/main" val="3925676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A235B-FA9E-4BB4-92B5-63A7E882457C}"/>
              </a:ext>
            </a:extLst>
          </p:cNvPr>
          <p:cNvSpPr>
            <a:spLocks noGrp="1"/>
          </p:cNvSpPr>
          <p:nvPr>
            <p:ph type="title"/>
          </p:nvPr>
        </p:nvSpPr>
        <p:spPr>
          <a:xfrm>
            <a:off x="640080" y="640080"/>
            <a:ext cx="2752354" cy="2709275"/>
          </a:xfrm>
          <a:prstGeom prst="ellipse">
            <a:avLst/>
          </a:prstGeom>
          <a:solidFill>
            <a:schemeClr val="tx1"/>
          </a:solidFill>
          <a:ln w="174625" cmpd="thinThick">
            <a:solidFill>
              <a:schemeClr val="tx1"/>
            </a:solidFill>
          </a:ln>
        </p:spPr>
        <p:txBody>
          <a:bodyPr vert="horz" lIns="91440" tIns="45720" rIns="91440" bIns="45720" rtlCol="0" anchor="ctr">
            <a:normAutofit/>
          </a:bodyPr>
          <a:lstStyle/>
          <a:p>
            <a:pPr algn="ctr"/>
            <a:r>
              <a:rPr lang="en-US" sz="2800" dirty="0">
                <a:solidFill>
                  <a:schemeClr val="bg1"/>
                </a:solidFill>
              </a:rPr>
              <a:t>Questions?</a:t>
            </a:r>
          </a:p>
        </p:txBody>
      </p:sp>
      <p:pic>
        <p:nvPicPr>
          <p:cNvPr id="5" name="Picture 4" descr="A dog wearing glasses&#10;&#10;Description automatically generated with medium confidence">
            <a:extLst>
              <a:ext uri="{FF2B5EF4-FFF2-40B4-BE49-F238E27FC236}">
                <a16:creationId xmlns:a16="http://schemas.microsoft.com/office/drawing/2014/main" id="{899EEDF6-B804-40E9-9062-F6CC63068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255" y="1652508"/>
            <a:ext cx="5348143" cy="4156588"/>
          </a:xfrm>
          <a:prstGeom prst="rect">
            <a:avLst/>
          </a:prstGeom>
        </p:spPr>
      </p:pic>
    </p:spTree>
    <p:extLst>
      <p:ext uri="{BB962C8B-B14F-4D97-AF65-F5344CB8AC3E}">
        <p14:creationId xmlns:p14="http://schemas.microsoft.com/office/powerpoint/2010/main" val="2620149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80952BB-A6C0-4CBA-B32D-153E61BCC83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9306" b="10907"/>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E50B4C-C15A-44EC-B367-8CEB78A3F7D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Safe Environment = Effective People and Processes </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264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95705-B915-43EE-B17F-C8736C916688}"/>
              </a:ext>
            </a:extLst>
          </p:cNvPr>
          <p:cNvSpPr>
            <a:spLocks noGrp="1"/>
          </p:cNvSpPr>
          <p:nvPr>
            <p:ph type="title"/>
          </p:nvPr>
        </p:nvSpPr>
        <p:spPr>
          <a:xfrm>
            <a:off x="1452656" y="1444741"/>
            <a:ext cx="9357865" cy="1041901"/>
          </a:xfrm>
        </p:spPr>
        <p:txBody>
          <a:bodyPr>
            <a:normAutofit/>
          </a:bodyPr>
          <a:lstStyle/>
          <a:p>
            <a:r>
              <a:rPr lang="en-US" sz="4000"/>
              <a:t>Conflict is Going to Happen </a:t>
            </a:r>
          </a:p>
        </p:txBody>
      </p:sp>
      <p:sp>
        <p:nvSpPr>
          <p:cNvPr id="3" name="Content Placeholder 2">
            <a:extLst>
              <a:ext uri="{FF2B5EF4-FFF2-40B4-BE49-F238E27FC236}">
                <a16:creationId xmlns:a16="http://schemas.microsoft.com/office/drawing/2014/main" id="{8AC4D358-8B20-41AF-92CB-D27FEC548524}"/>
              </a:ext>
            </a:extLst>
          </p:cNvPr>
          <p:cNvSpPr>
            <a:spLocks noGrp="1"/>
          </p:cNvSpPr>
          <p:nvPr>
            <p:ph sz="half" idx="1"/>
          </p:nvPr>
        </p:nvSpPr>
        <p:spPr>
          <a:xfrm>
            <a:off x="1452656" y="2701427"/>
            <a:ext cx="4483324" cy="2699968"/>
          </a:xfrm>
        </p:spPr>
        <p:txBody>
          <a:bodyPr>
            <a:normAutofit/>
          </a:bodyPr>
          <a:lstStyle/>
          <a:p>
            <a:pPr marL="0" indent="0">
              <a:buNone/>
            </a:pPr>
            <a:r>
              <a:rPr lang="en-US" sz="2000" dirty="0"/>
              <a:t>Be prepared with an Emotionally Intelligent response</a:t>
            </a:r>
            <a:br>
              <a:rPr lang="en-US" sz="2000" dirty="0"/>
            </a:br>
            <a:endParaRPr lang="en-US" sz="2000" dirty="0"/>
          </a:p>
        </p:txBody>
      </p:sp>
      <p:pic>
        <p:nvPicPr>
          <p:cNvPr id="9" name="Content Placeholder 8" descr="A dog with its mouth open&#10;&#10;Description automatically generated with low confidence">
            <a:extLst>
              <a:ext uri="{FF2B5EF4-FFF2-40B4-BE49-F238E27FC236}">
                <a16:creationId xmlns:a16="http://schemas.microsoft.com/office/drawing/2014/main" id="{BE1E8A6B-0A3D-4440-95BA-4BD2F88E3C4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84231" y="2701925"/>
            <a:ext cx="2698750" cy="2698750"/>
          </a:xfrm>
        </p:spPr>
      </p:pic>
    </p:spTree>
    <p:extLst>
      <p:ext uri="{BB962C8B-B14F-4D97-AF65-F5344CB8AC3E}">
        <p14:creationId xmlns:p14="http://schemas.microsoft.com/office/powerpoint/2010/main" val="1433911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22DE-21DF-485A-A5B6-4E6155E88FD0}"/>
              </a:ext>
            </a:extLst>
          </p:cNvPr>
          <p:cNvSpPr>
            <a:spLocks noGrp="1"/>
          </p:cNvSpPr>
          <p:nvPr>
            <p:ph type="title"/>
          </p:nvPr>
        </p:nvSpPr>
        <p:spPr>
          <a:xfrm>
            <a:off x="1136428" y="627564"/>
            <a:ext cx="7474172" cy="1325563"/>
          </a:xfrm>
        </p:spPr>
        <p:txBody>
          <a:bodyPr>
            <a:normAutofit/>
          </a:bodyPr>
          <a:lstStyle/>
          <a:p>
            <a:r>
              <a:rPr lang="en-US" dirty="0"/>
              <a:t>Emotional Intelligence</a:t>
            </a:r>
          </a:p>
        </p:txBody>
      </p:sp>
      <p:sp>
        <p:nvSpPr>
          <p:cNvPr id="3" name="Content Placeholder 2">
            <a:extLst>
              <a:ext uri="{FF2B5EF4-FFF2-40B4-BE49-F238E27FC236}">
                <a16:creationId xmlns:a16="http://schemas.microsoft.com/office/drawing/2014/main" id="{6D4A3760-0C0F-4BE0-9B21-84A886892423}"/>
              </a:ext>
            </a:extLst>
          </p:cNvPr>
          <p:cNvSpPr>
            <a:spLocks noGrp="1"/>
          </p:cNvSpPr>
          <p:nvPr>
            <p:ph idx="1"/>
          </p:nvPr>
        </p:nvSpPr>
        <p:spPr>
          <a:xfrm>
            <a:off x="1136429" y="2278173"/>
            <a:ext cx="6467867" cy="3450613"/>
          </a:xfrm>
        </p:spPr>
        <p:txBody>
          <a:bodyPr anchor="ctr">
            <a:normAutofit/>
          </a:bodyPr>
          <a:lstStyle/>
          <a:p>
            <a:r>
              <a:rPr lang="en-US" sz="2400" dirty="0"/>
              <a:t>AKA “Soft Skills”: Personal attributes that enable someone to interact effectively and harmoniously with other people</a:t>
            </a:r>
          </a:p>
          <a:p>
            <a:pPr lvl="1"/>
            <a:endParaRPr lang="en-US" dirty="0"/>
          </a:p>
          <a:p>
            <a:pPr marL="457200" lvl="1" indent="0">
              <a:buNone/>
            </a:pPr>
            <a:r>
              <a:rPr lang="en-US" dirty="0"/>
              <a:t>•	Adapting to different environments </a:t>
            </a:r>
          </a:p>
          <a:p>
            <a:pPr marL="457200" lvl="1" indent="0">
              <a:buNone/>
            </a:pPr>
            <a:r>
              <a:rPr lang="en-US" dirty="0"/>
              <a:t>•	Adapting to different people and communication styles</a:t>
            </a:r>
          </a:p>
          <a:p>
            <a:pPr marL="457200" lvl="1" indent="0">
              <a:buNone/>
            </a:pPr>
            <a:r>
              <a:rPr lang="en-US" dirty="0"/>
              <a:t>•	Listening and paying attention to what is not being said and body language</a:t>
            </a:r>
          </a:p>
          <a:p>
            <a:pPr lvl="1"/>
            <a:endParaRPr lang="en-US" dirty="0"/>
          </a:p>
        </p:txBody>
      </p:sp>
      <p:sp>
        <p:nvSpPr>
          <p:cNvPr id="14"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6" descr="Connections">
            <a:extLst>
              <a:ext uri="{FF2B5EF4-FFF2-40B4-BE49-F238E27FC236}">
                <a16:creationId xmlns:a16="http://schemas.microsoft.com/office/drawing/2014/main" id="{CC294589-38CC-4CA7-848D-C30ACC2558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06071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DDEF810-FBAE-4C80-B905-316331395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6">
            <a:extLst>
              <a:ext uri="{FF2B5EF4-FFF2-40B4-BE49-F238E27FC236}">
                <a16:creationId xmlns:a16="http://schemas.microsoft.com/office/drawing/2014/main" id="{FD8C7A0F-D774-4978-AA9C-7E703C2F4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344168"/>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7">
            <a:extLst>
              <a:ext uri="{FF2B5EF4-FFF2-40B4-BE49-F238E27FC236}">
                <a16:creationId xmlns:a16="http://schemas.microsoft.com/office/drawing/2014/main" id="{61C7310A-3A42-4F75-8058-7F39E52B1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344168"/>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27D88313-56C7-45D8-8D97-2F5CCBF99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1544897" cy="117957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C4DE69D-09A0-41EA-BF6E-3059BDC93E70}"/>
              </a:ext>
            </a:extLst>
          </p:cNvPr>
          <p:cNvSpPr>
            <a:spLocks noGrp="1"/>
          </p:cNvSpPr>
          <p:nvPr>
            <p:ph type="title"/>
          </p:nvPr>
        </p:nvSpPr>
        <p:spPr>
          <a:xfrm>
            <a:off x="1047280" y="788894"/>
            <a:ext cx="10306520" cy="880730"/>
          </a:xfrm>
        </p:spPr>
        <p:txBody>
          <a:bodyPr>
            <a:normAutofit/>
          </a:bodyPr>
          <a:lstStyle/>
          <a:p>
            <a:r>
              <a:rPr lang="en-US" sz="4000">
                <a:solidFill>
                  <a:srgbClr val="FFFFFF"/>
                </a:solidFill>
              </a:rPr>
              <a:t>6 Principles for Navigating Challenges</a:t>
            </a:r>
          </a:p>
        </p:txBody>
      </p:sp>
      <p:grpSp>
        <p:nvGrpSpPr>
          <p:cNvPr id="28" name="Group 27">
            <a:extLst>
              <a:ext uri="{FF2B5EF4-FFF2-40B4-BE49-F238E27FC236}">
                <a16:creationId xmlns:a16="http://schemas.microsoft.com/office/drawing/2014/main" id="{C3A8AA1B-EF18-4B35-986C-7B7E223FADC0}"/>
              </a:ext>
            </a:extLst>
          </p:cNvPr>
          <p:cNvGrpSpPr/>
          <p:nvPr/>
        </p:nvGrpSpPr>
        <p:grpSpPr>
          <a:xfrm>
            <a:off x="2756613" y="3119001"/>
            <a:ext cx="1552819" cy="2173946"/>
            <a:chOff x="2756613" y="3119001"/>
            <a:chExt cx="1552819" cy="2173946"/>
          </a:xfrm>
        </p:grpSpPr>
        <p:sp>
          <p:nvSpPr>
            <p:cNvPr id="7" name="Freeform: Shape 6">
              <a:extLst>
                <a:ext uri="{FF2B5EF4-FFF2-40B4-BE49-F238E27FC236}">
                  <a16:creationId xmlns:a16="http://schemas.microsoft.com/office/drawing/2014/main" id="{D3A049AE-9A88-47EE-88AD-D78B176138EF}"/>
                </a:ext>
              </a:extLst>
            </p:cNvPr>
            <p:cNvSpPr/>
            <p:nvPr/>
          </p:nvSpPr>
          <p:spPr>
            <a:xfrm>
              <a:off x="2756613" y="3119001"/>
              <a:ext cx="1552819" cy="2173946"/>
            </a:xfrm>
            <a:custGeom>
              <a:avLst/>
              <a:gdLst>
                <a:gd name="connsiteX0" fmla="*/ 0 w 1552819"/>
                <a:gd name="connsiteY0" fmla="*/ 0 h 2173946"/>
                <a:gd name="connsiteX1" fmla="*/ 1552819 w 1552819"/>
                <a:gd name="connsiteY1" fmla="*/ 0 h 2173946"/>
                <a:gd name="connsiteX2" fmla="*/ 1552819 w 1552819"/>
                <a:gd name="connsiteY2" fmla="*/ 2173946 h 2173946"/>
                <a:gd name="connsiteX3" fmla="*/ 0 w 1552819"/>
                <a:gd name="connsiteY3" fmla="*/ 2173946 h 2173946"/>
                <a:gd name="connsiteX4" fmla="*/ 0 w 1552819"/>
                <a:gd name="connsiteY4" fmla="*/ 0 h 217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19" h="2173946">
                  <a:moveTo>
                    <a:pt x="0" y="0"/>
                  </a:moveTo>
                  <a:lnTo>
                    <a:pt x="1552819" y="0"/>
                  </a:lnTo>
                  <a:lnTo>
                    <a:pt x="1552819" y="2173946"/>
                  </a:lnTo>
                  <a:lnTo>
                    <a:pt x="0" y="2173946"/>
                  </a:lnTo>
                  <a:lnTo>
                    <a:pt x="0" y="0"/>
                  </a:lnTo>
                  <a:close/>
                </a:path>
              </a:pathLst>
            </a:custGeom>
          </p:spPr>
          <p:style>
            <a:lnRef idx="2">
              <a:schemeClr val="accent2">
                <a:tint val="40000"/>
                <a:alpha val="90000"/>
                <a:hueOff val="-169845"/>
                <a:satOff val="-15069"/>
                <a:lumOff val="-154"/>
                <a:alphaOff val="0"/>
              </a:schemeClr>
            </a:lnRef>
            <a:fillRef idx="1">
              <a:schemeClr val="accent2">
                <a:tint val="40000"/>
                <a:alpha val="90000"/>
                <a:hueOff val="-169845"/>
                <a:satOff val="-15069"/>
                <a:lumOff val="-154"/>
                <a:alphaOff val="0"/>
              </a:schemeClr>
            </a:fillRef>
            <a:effectRef idx="0">
              <a:schemeClr val="accent2">
                <a:tint val="40000"/>
                <a:alpha val="90000"/>
                <a:hueOff val="-169845"/>
                <a:satOff val="-15069"/>
                <a:lumOff val="-154"/>
                <a:alphaOff val="0"/>
              </a:schemeClr>
            </a:effectRef>
            <a:fontRef idx="minor">
              <a:schemeClr val="dk1">
                <a:hueOff val="0"/>
                <a:satOff val="0"/>
                <a:lumOff val="0"/>
                <a:alphaOff val="0"/>
              </a:schemeClr>
            </a:fontRef>
          </p:style>
          <p:txBody>
            <a:bodyPr spcFirstLastPara="0" vert="horz" wrap="square" lIns="121064" tIns="1156299" rIns="121064" bIns="373679" numCol="1" spcCol="1270" anchor="t" anchorCtr="0">
              <a:noAutofit/>
            </a:bodyPr>
            <a:lstStyle/>
            <a:p>
              <a:pPr marL="0" lvl="0" indent="0" algn="l" defTabSz="666750">
                <a:lnSpc>
                  <a:spcPct val="90000"/>
                </a:lnSpc>
                <a:spcBef>
                  <a:spcPct val="0"/>
                </a:spcBef>
                <a:spcAft>
                  <a:spcPct val="35000"/>
                </a:spcAft>
                <a:buNone/>
              </a:pPr>
              <a:r>
                <a:rPr lang="en-US" sz="1500" b="0" i="0" kern="1200" dirty="0"/>
                <a:t>Build Strength and Adaptability</a:t>
              </a:r>
              <a:endParaRPr lang="en-US" sz="1500" kern="1200" dirty="0"/>
            </a:p>
          </p:txBody>
        </p:sp>
        <p:sp>
          <p:nvSpPr>
            <p:cNvPr id="8" name="Freeform: Shape 7">
              <a:extLst>
                <a:ext uri="{FF2B5EF4-FFF2-40B4-BE49-F238E27FC236}">
                  <a16:creationId xmlns:a16="http://schemas.microsoft.com/office/drawing/2014/main" id="{33AB9866-58D8-4986-8DC2-12A901310822}"/>
                </a:ext>
              </a:extLst>
            </p:cNvPr>
            <p:cNvSpPr/>
            <p:nvPr/>
          </p:nvSpPr>
          <p:spPr>
            <a:xfrm>
              <a:off x="3206930" y="3336395"/>
              <a:ext cx="652184" cy="652184"/>
            </a:xfrm>
            <a:custGeom>
              <a:avLst/>
              <a:gdLst>
                <a:gd name="connsiteX0" fmla="*/ 0 w 652184"/>
                <a:gd name="connsiteY0" fmla="*/ 326092 h 652184"/>
                <a:gd name="connsiteX1" fmla="*/ 326092 w 652184"/>
                <a:gd name="connsiteY1" fmla="*/ 0 h 652184"/>
                <a:gd name="connsiteX2" fmla="*/ 652184 w 652184"/>
                <a:gd name="connsiteY2" fmla="*/ 326092 h 652184"/>
                <a:gd name="connsiteX3" fmla="*/ 326092 w 652184"/>
                <a:gd name="connsiteY3" fmla="*/ 652184 h 652184"/>
                <a:gd name="connsiteX4" fmla="*/ 0 w 652184"/>
                <a:gd name="connsiteY4" fmla="*/ 326092 h 65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84" h="652184">
                  <a:moveTo>
                    <a:pt x="0" y="326092"/>
                  </a:moveTo>
                  <a:cubicBezTo>
                    <a:pt x="0" y="145996"/>
                    <a:pt x="145996" y="0"/>
                    <a:pt x="326092" y="0"/>
                  </a:cubicBezTo>
                  <a:cubicBezTo>
                    <a:pt x="506188" y="0"/>
                    <a:pt x="652184" y="145996"/>
                    <a:pt x="652184" y="326092"/>
                  </a:cubicBezTo>
                  <a:cubicBezTo>
                    <a:pt x="652184" y="506188"/>
                    <a:pt x="506188" y="652184"/>
                    <a:pt x="326092" y="652184"/>
                  </a:cubicBezTo>
                  <a:cubicBezTo>
                    <a:pt x="145996" y="652184"/>
                    <a:pt x="0" y="506188"/>
                    <a:pt x="0" y="326092"/>
                  </a:cubicBezTo>
                  <a:close/>
                </a:path>
              </a:pathLst>
            </a:custGeom>
          </p:spPr>
          <p:style>
            <a:lnRef idx="2">
              <a:schemeClr val="accent2">
                <a:hueOff val="-264611"/>
                <a:satOff val="-15260"/>
                <a:lumOff val="1569"/>
                <a:alphaOff val="0"/>
              </a:schemeClr>
            </a:lnRef>
            <a:fillRef idx="1">
              <a:schemeClr val="accent2">
                <a:hueOff val="-264611"/>
                <a:satOff val="-15260"/>
                <a:lumOff val="1569"/>
                <a:alphaOff val="0"/>
              </a:schemeClr>
            </a:fillRef>
            <a:effectRef idx="0">
              <a:schemeClr val="accent2">
                <a:hueOff val="-264611"/>
                <a:satOff val="-15260"/>
                <a:lumOff val="1569"/>
                <a:alphaOff val="0"/>
              </a:schemeClr>
            </a:effectRef>
            <a:fontRef idx="minor">
              <a:schemeClr val="lt1"/>
            </a:fontRef>
          </p:style>
          <p:txBody>
            <a:bodyPr spcFirstLastPara="0" vert="horz" wrap="square" lIns="146357" tIns="108210" rIns="146357" bIns="108210" numCol="1" spcCol="1270" anchor="ctr" anchorCtr="0">
              <a:noAutofit/>
            </a:bodyPr>
            <a:lstStyle/>
            <a:p>
              <a:pPr marL="0" lvl="0" indent="0" algn="ctr" defTabSz="1377950">
                <a:lnSpc>
                  <a:spcPct val="90000"/>
                </a:lnSpc>
                <a:spcBef>
                  <a:spcPct val="0"/>
                </a:spcBef>
                <a:spcAft>
                  <a:spcPct val="35000"/>
                </a:spcAft>
                <a:buNone/>
              </a:pPr>
              <a:r>
                <a:rPr lang="en-US" sz="3100" kern="1200" dirty="0"/>
                <a:t>2</a:t>
              </a:r>
            </a:p>
          </p:txBody>
        </p:sp>
      </p:grpSp>
      <p:grpSp>
        <p:nvGrpSpPr>
          <p:cNvPr id="29" name="Group 28">
            <a:extLst>
              <a:ext uri="{FF2B5EF4-FFF2-40B4-BE49-F238E27FC236}">
                <a16:creationId xmlns:a16="http://schemas.microsoft.com/office/drawing/2014/main" id="{2608B5E7-5FD1-499E-8DA0-F16C96A56CF9}"/>
              </a:ext>
            </a:extLst>
          </p:cNvPr>
          <p:cNvGrpSpPr/>
          <p:nvPr/>
        </p:nvGrpSpPr>
        <p:grpSpPr>
          <a:xfrm>
            <a:off x="4464714" y="3119001"/>
            <a:ext cx="1552819" cy="2173946"/>
            <a:chOff x="4464714" y="3119001"/>
            <a:chExt cx="1552819" cy="2173946"/>
          </a:xfrm>
        </p:grpSpPr>
        <p:sp>
          <p:nvSpPr>
            <p:cNvPr id="12" name="Freeform: Shape 11">
              <a:extLst>
                <a:ext uri="{FF2B5EF4-FFF2-40B4-BE49-F238E27FC236}">
                  <a16:creationId xmlns:a16="http://schemas.microsoft.com/office/drawing/2014/main" id="{C20D311D-6A1A-4698-9E6F-ECB813206927}"/>
                </a:ext>
              </a:extLst>
            </p:cNvPr>
            <p:cNvSpPr/>
            <p:nvPr/>
          </p:nvSpPr>
          <p:spPr>
            <a:xfrm>
              <a:off x="4464714" y="3119001"/>
              <a:ext cx="1552819" cy="2173946"/>
            </a:xfrm>
            <a:custGeom>
              <a:avLst/>
              <a:gdLst>
                <a:gd name="connsiteX0" fmla="*/ 0 w 1552819"/>
                <a:gd name="connsiteY0" fmla="*/ 0 h 2173946"/>
                <a:gd name="connsiteX1" fmla="*/ 1552819 w 1552819"/>
                <a:gd name="connsiteY1" fmla="*/ 0 h 2173946"/>
                <a:gd name="connsiteX2" fmla="*/ 1552819 w 1552819"/>
                <a:gd name="connsiteY2" fmla="*/ 2173946 h 2173946"/>
                <a:gd name="connsiteX3" fmla="*/ 0 w 1552819"/>
                <a:gd name="connsiteY3" fmla="*/ 2173946 h 2173946"/>
                <a:gd name="connsiteX4" fmla="*/ 0 w 1552819"/>
                <a:gd name="connsiteY4" fmla="*/ 0 h 217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19" h="2173946">
                  <a:moveTo>
                    <a:pt x="0" y="0"/>
                  </a:moveTo>
                  <a:lnTo>
                    <a:pt x="1552819" y="0"/>
                  </a:lnTo>
                  <a:lnTo>
                    <a:pt x="1552819" y="2173946"/>
                  </a:lnTo>
                  <a:lnTo>
                    <a:pt x="0" y="2173946"/>
                  </a:lnTo>
                  <a:lnTo>
                    <a:pt x="0" y="0"/>
                  </a:lnTo>
                  <a:close/>
                </a:path>
              </a:pathLst>
            </a:custGeom>
          </p:spPr>
          <p:style>
            <a:lnRef idx="2">
              <a:schemeClr val="accent2">
                <a:tint val="40000"/>
                <a:alpha val="90000"/>
                <a:hueOff val="-339690"/>
                <a:satOff val="-30138"/>
                <a:lumOff val="-308"/>
                <a:alphaOff val="0"/>
              </a:schemeClr>
            </a:lnRef>
            <a:fillRef idx="1">
              <a:schemeClr val="accent2">
                <a:tint val="40000"/>
                <a:alpha val="90000"/>
                <a:hueOff val="-339690"/>
                <a:satOff val="-30138"/>
                <a:lumOff val="-308"/>
                <a:alphaOff val="0"/>
              </a:schemeClr>
            </a:fillRef>
            <a:effectRef idx="0">
              <a:schemeClr val="accent2">
                <a:tint val="40000"/>
                <a:alpha val="90000"/>
                <a:hueOff val="-339690"/>
                <a:satOff val="-30138"/>
                <a:lumOff val="-308"/>
                <a:alphaOff val="0"/>
              </a:schemeClr>
            </a:effectRef>
            <a:fontRef idx="minor">
              <a:schemeClr val="dk1">
                <a:hueOff val="0"/>
                <a:satOff val="0"/>
                <a:lumOff val="0"/>
                <a:alphaOff val="0"/>
              </a:schemeClr>
            </a:fontRef>
          </p:style>
          <p:txBody>
            <a:bodyPr spcFirstLastPara="0" vert="horz" wrap="square" lIns="121064" tIns="1156299" rIns="121064" bIns="373679" numCol="1" spcCol="1270" anchor="t" anchorCtr="0">
              <a:noAutofit/>
            </a:bodyPr>
            <a:lstStyle/>
            <a:p>
              <a:pPr marL="0" lvl="0" indent="0" algn="l" defTabSz="666750">
                <a:lnSpc>
                  <a:spcPct val="90000"/>
                </a:lnSpc>
                <a:spcBef>
                  <a:spcPct val="0"/>
                </a:spcBef>
                <a:spcAft>
                  <a:spcPct val="35000"/>
                </a:spcAft>
                <a:buNone/>
              </a:pPr>
              <a:r>
                <a:rPr lang="en-US" sz="1500" b="0" i="0" kern="1200"/>
                <a:t>Expect It to Be Hard</a:t>
              </a:r>
              <a:endParaRPr lang="en-US" sz="1500" kern="1200"/>
            </a:p>
          </p:txBody>
        </p:sp>
        <p:sp>
          <p:nvSpPr>
            <p:cNvPr id="14" name="Freeform: Shape 13">
              <a:extLst>
                <a:ext uri="{FF2B5EF4-FFF2-40B4-BE49-F238E27FC236}">
                  <a16:creationId xmlns:a16="http://schemas.microsoft.com/office/drawing/2014/main" id="{FD0B5CF8-7BD7-4C4A-88BB-E13880D817F5}"/>
                </a:ext>
              </a:extLst>
            </p:cNvPr>
            <p:cNvSpPr/>
            <p:nvPr/>
          </p:nvSpPr>
          <p:spPr>
            <a:xfrm>
              <a:off x="4915031" y="3336395"/>
              <a:ext cx="652184" cy="652184"/>
            </a:xfrm>
            <a:custGeom>
              <a:avLst/>
              <a:gdLst>
                <a:gd name="connsiteX0" fmla="*/ 0 w 652184"/>
                <a:gd name="connsiteY0" fmla="*/ 326092 h 652184"/>
                <a:gd name="connsiteX1" fmla="*/ 326092 w 652184"/>
                <a:gd name="connsiteY1" fmla="*/ 0 h 652184"/>
                <a:gd name="connsiteX2" fmla="*/ 652184 w 652184"/>
                <a:gd name="connsiteY2" fmla="*/ 326092 h 652184"/>
                <a:gd name="connsiteX3" fmla="*/ 326092 w 652184"/>
                <a:gd name="connsiteY3" fmla="*/ 652184 h 652184"/>
                <a:gd name="connsiteX4" fmla="*/ 0 w 652184"/>
                <a:gd name="connsiteY4" fmla="*/ 326092 h 65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84" h="652184">
                  <a:moveTo>
                    <a:pt x="0" y="326092"/>
                  </a:moveTo>
                  <a:cubicBezTo>
                    <a:pt x="0" y="145996"/>
                    <a:pt x="145996" y="0"/>
                    <a:pt x="326092" y="0"/>
                  </a:cubicBezTo>
                  <a:cubicBezTo>
                    <a:pt x="506188" y="0"/>
                    <a:pt x="652184" y="145996"/>
                    <a:pt x="652184" y="326092"/>
                  </a:cubicBezTo>
                  <a:cubicBezTo>
                    <a:pt x="652184" y="506188"/>
                    <a:pt x="506188" y="652184"/>
                    <a:pt x="326092" y="652184"/>
                  </a:cubicBezTo>
                  <a:cubicBezTo>
                    <a:pt x="145996" y="652184"/>
                    <a:pt x="0" y="506188"/>
                    <a:pt x="0" y="326092"/>
                  </a:cubicBezTo>
                  <a:close/>
                </a:path>
              </a:pathLst>
            </a:custGeom>
          </p:spPr>
          <p:style>
            <a:lnRef idx="2">
              <a:schemeClr val="accent2">
                <a:hueOff val="-529223"/>
                <a:satOff val="-30519"/>
                <a:lumOff val="3137"/>
                <a:alphaOff val="0"/>
              </a:schemeClr>
            </a:lnRef>
            <a:fillRef idx="1">
              <a:schemeClr val="accent2">
                <a:hueOff val="-529223"/>
                <a:satOff val="-30519"/>
                <a:lumOff val="3137"/>
                <a:alphaOff val="0"/>
              </a:schemeClr>
            </a:fillRef>
            <a:effectRef idx="0">
              <a:schemeClr val="accent2">
                <a:hueOff val="-529223"/>
                <a:satOff val="-30519"/>
                <a:lumOff val="3137"/>
                <a:alphaOff val="0"/>
              </a:schemeClr>
            </a:effectRef>
            <a:fontRef idx="minor">
              <a:schemeClr val="lt1"/>
            </a:fontRef>
          </p:style>
          <p:txBody>
            <a:bodyPr spcFirstLastPara="0" vert="horz" wrap="square" lIns="146357" tIns="108210" rIns="146357" bIns="108210" numCol="1" spcCol="1270" anchor="ctr" anchorCtr="0">
              <a:noAutofit/>
            </a:bodyPr>
            <a:lstStyle/>
            <a:p>
              <a:pPr marL="0" lvl="0" indent="0" algn="ctr" defTabSz="1377950">
                <a:lnSpc>
                  <a:spcPct val="90000"/>
                </a:lnSpc>
                <a:spcBef>
                  <a:spcPct val="0"/>
                </a:spcBef>
                <a:spcAft>
                  <a:spcPct val="35000"/>
                </a:spcAft>
                <a:buNone/>
              </a:pPr>
              <a:r>
                <a:rPr lang="en-US" sz="3100" kern="1200"/>
                <a:t>3</a:t>
              </a:r>
            </a:p>
          </p:txBody>
        </p:sp>
      </p:grpSp>
      <p:grpSp>
        <p:nvGrpSpPr>
          <p:cNvPr id="30" name="Group 29">
            <a:extLst>
              <a:ext uri="{FF2B5EF4-FFF2-40B4-BE49-F238E27FC236}">
                <a16:creationId xmlns:a16="http://schemas.microsoft.com/office/drawing/2014/main" id="{E2031B02-D51D-4C52-920C-DDA5FE844603}"/>
              </a:ext>
            </a:extLst>
          </p:cNvPr>
          <p:cNvGrpSpPr/>
          <p:nvPr/>
        </p:nvGrpSpPr>
        <p:grpSpPr>
          <a:xfrm>
            <a:off x="6172815" y="3119001"/>
            <a:ext cx="1552819" cy="2173946"/>
            <a:chOff x="6172815" y="3119001"/>
            <a:chExt cx="1552819" cy="2173946"/>
          </a:xfrm>
        </p:grpSpPr>
        <p:sp>
          <p:nvSpPr>
            <p:cNvPr id="17" name="Freeform: Shape 16">
              <a:extLst>
                <a:ext uri="{FF2B5EF4-FFF2-40B4-BE49-F238E27FC236}">
                  <a16:creationId xmlns:a16="http://schemas.microsoft.com/office/drawing/2014/main" id="{55FAD8B3-DFA7-4A3B-811E-241D1DAC9AB2}"/>
                </a:ext>
              </a:extLst>
            </p:cNvPr>
            <p:cNvSpPr/>
            <p:nvPr/>
          </p:nvSpPr>
          <p:spPr>
            <a:xfrm>
              <a:off x="6172815" y="3119001"/>
              <a:ext cx="1552819" cy="2173946"/>
            </a:xfrm>
            <a:custGeom>
              <a:avLst/>
              <a:gdLst>
                <a:gd name="connsiteX0" fmla="*/ 0 w 1552819"/>
                <a:gd name="connsiteY0" fmla="*/ 0 h 2173946"/>
                <a:gd name="connsiteX1" fmla="*/ 1552819 w 1552819"/>
                <a:gd name="connsiteY1" fmla="*/ 0 h 2173946"/>
                <a:gd name="connsiteX2" fmla="*/ 1552819 w 1552819"/>
                <a:gd name="connsiteY2" fmla="*/ 2173946 h 2173946"/>
                <a:gd name="connsiteX3" fmla="*/ 0 w 1552819"/>
                <a:gd name="connsiteY3" fmla="*/ 2173946 h 2173946"/>
                <a:gd name="connsiteX4" fmla="*/ 0 w 1552819"/>
                <a:gd name="connsiteY4" fmla="*/ 0 h 217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19" h="2173946">
                  <a:moveTo>
                    <a:pt x="0" y="0"/>
                  </a:moveTo>
                  <a:lnTo>
                    <a:pt x="1552819" y="0"/>
                  </a:lnTo>
                  <a:lnTo>
                    <a:pt x="1552819" y="2173946"/>
                  </a:lnTo>
                  <a:lnTo>
                    <a:pt x="0" y="2173946"/>
                  </a:lnTo>
                  <a:lnTo>
                    <a:pt x="0" y="0"/>
                  </a:lnTo>
                  <a:close/>
                </a:path>
              </a:pathLst>
            </a:custGeom>
          </p:spPr>
          <p:style>
            <a:lnRef idx="2">
              <a:schemeClr val="accent2">
                <a:tint val="40000"/>
                <a:alpha val="90000"/>
                <a:hueOff val="-509536"/>
                <a:satOff val="-45208"/>
                <a:lumOff val="-461"/>
                <a:alphaOff val="0"/>
              </a:schemeClr>
            </a:lnRef>
            <a:fillRef idx="1">
              <a:schemeClr val="accent2">
                <a:tint val="40000"/>
                <a:alpha val="90000"/>
                <a:hueOff val="-509536"/>
                <a:satOff val="-45208"/>
                <a:lumOff val="-461"/>
                <a:alphaOff val="0"/>
              </a:schemeClr>
            </a:fillRef>
            <a:effectRef idx="0">
              <a:schemeClr val="accent2">
                <a:tint val="40000"/>
                <a:alpha val="90000"/>
                <a:hueOff val="-509536"/>
                <a:satOff val="-45208"/>
                <a:lumOff val="-461"/>
                <a:alphaOff val="0"/>
              </a:schemeClr>
            </a:effectRef>
            <a:fontRef idx="minor">
              <a:schemeClr val="dk1">
                <a:hueOff val="0"/>
                <a:satOff val="0"/>
                <a:lumOff val="0"/>
                <a:alphaOff val="0"/>
              </a:schemeClr>
            </a:fontRef>
          </p:style>
          <p:txBody>
            <a:bodyPr spcFirstLastPara="0" vert="horz" wrap="square" lIns="121064" tIns="1156299" rIns="121064" bIns="373679" numCol="1" spcCol="1270" anchor="t" anchorCtr="0">
              <a:noAutofit/>
            </a:bodyPr>
            <a:lstStyle/>
            <a:p>
              <a:pPr marL="0" lvl="0" indent="0" algn="l" defTabSz="666750">
                <a:lnSpc>
                  <a:spcPct val="90000"/>
                </a:lnSpc>
                <a:spcBef>
                  <a:spcPct val="0"/>
                </a:spcBef>
                <a:spcAft>
                  <a:spcPct val="35000"/>
                </a:spcAft>
                <a:buNone/>
              </a:pPr>
              <a:r>
                <a:rPr lang="en-US" sz="1500" b="0" i="0" kern="1200"/>
                <a:t>Become Diverse and Robust</a:t>
              </a:r>
              <a:endParaRPr lang="en-US" sz="1500" kern="1200"/>
            </a:p>
          </p:txBody>
        </p:sp>
        <p:sp>
          <p:nvSpPr>
            <p:cNvPr id="18" name="Freeform: Shape 17">
              <a:extLst>
                <a:ext uri="{FF2B5EF4-FFF2-40B4-BE49-F238E27FC236}">
                  <a16:creationId xmlns:a16="http://schemas.microsoft.com/office/drawing/2014/main" id="{0E64FB0E-6285-439B-B59A-BB262277CBA9}"/>
                </a:ext>
              </a:extLst>
            </p:cNvPr>
            <p:cNvSpPr/>
            <p:nvPr/>
          </p:nvSpPr>
          <p:spPr>
            <a:xfrm>
              <a:off x="6623132" y="3336395"/>
              <a:ext cx="652184" cy="652184"/>
            </a:xfrm>
            <a:custGeom>
              <a:avLst/>
              <a:gdLst>
                <a:gd name="connsiteX0" fmla="*/ 0 w 652184"/>
                <a:gd name="connsiteY0" fmla="*/ 326092 h 652184"/>
                <a:gd name="connsiteX1" fmla="*/ 326092 w 652184"/>
                <a:gd name="connsiteY1" fmla="*/ 0 h 652184"/>
                <a:gd name="connsiteX2" fmla="*/ 652184 w 652184"/>
                <a:gd name="connsiteY2" fmla="*/ 326092 h 652184"/>
                <a:gd name="connsiteX3" fmla="*/ 326092 w 652184"/>
                <a:gd name="connsiteY3" fmla="*/ 652184 h 652184"/>
                <a:gd name="connsiteX4" fmla="*/ 0 w 652184"/>
                <a:gd name="connsiteY4" fmla="*/ 326092 h 65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84" h="652184">
                  <a:moveTo>
                    <a:pt x="0" y="326092"/>
                  </a:moveTo>
                  <a:cubicBezTo>
                    <a:pt x="0" y="145996"/>
                    <a:pt x="145996" y="0"/>
                    <a:pt x="326092" y="0"/>
                  </a:cubicBezTo>
                  <a:cubicBezTo>
                    <a:pt x="506188" y="0"/>
                    <a:pt x="652184" y="145996"/>
                    <a:pt x="652184" y="326092"/>
                  </a:cubicBezTo>
                  <a:cubicBezTo>
                    <a:pt x="652184" y="506188"/>
                    <a:pt x="506188" y="652184"/>
                    <a:pt x="326092" y="652184"/>
                  </a:cubicBezTo>
                  <a:cubicBezTo>
                    <a:pt x="145996" y="652184"/>
                    <a:pt x="0" y="506188"/>
                    <a:pt x="0" y="326092"/>
                  </a:cubicBezTo>
                  <a:close/>
                </a:path>
              </a:pathLst>
            </a:custGeom>
          </p:spPr>
          <p:style>
            <a:lnRef idx="2">
              <a:schemeClr val="accent2">
                <a:hueOff val="-793834"/>
                <a:satOff val="-45779"/>
                <a:lumOff val="4706"/>
                <a:alphaOff val="0"/>
              </a:schemeClr>
            </a:lnRef>
            <a:fillRef idx="1">
              <a:schemeClr val="accent2">
                <a:hueOff val="-793834"/>
                <a:satOff val="-45779"/>
                <a:lumOff val="4706"/>
                <a:alphaOff val="0"/>
              </a:schemeClr>
            </a:fillRef>
            <a:effectRef idx="0">
              <a:schemeClr val="accent2">
                <a:hueOff val="-793834"/>
                <a:satOff val="-45779"/>
                <a:lumOff val="4706"/>
                <a:alphaOff val="0"/>
              </a:schemeClr>
            </a:effectRef>
            <a:fontRef idx="minor">
              <a:schemeClr val="lt1"/>
            </a:fontRef>
          </p:style>
          <p:txBody>
            <a:bodyPr spcFirstLastPara="0" vert="horz" wrap="square" lIns="146357" tIns="108210" rIns="146357" bIns="108210" numCol="1" spcCol="1270" anchor="ctr" anchorCtr="0">
              <a:noAutofit/>
            </a:bodyPr>
            <a:lstStyle/>
            <a:p>
              <a:pPr marL="0" lvl="0" indent="0" algn="ctr" defTabSz="1377950">
                <a:lnSpc>
                  <a:spcPct val="90000"/>
                </a:lnSpc>
                <a:spcBef>
                  <a:spcPct val="0"/>
                </a:spcBef>
                <a:spcAft>
                  <a:spcPct val="35000"/>
                </a:spcAft>
                <a:buNone/>
              </a:pPr>
              <a:r>
                <a:rPr lang="en-US" sz="3100" kern="1200"/>
                <a:t>4</a:t>
              </a:r>
            </a:p>
          </p:txBody>
        </p:sp>
      </p:grpSp>
      <p:grpSp>
        <p:nvGrpSpPr>
          <p:cNvPr id="31" name="Group 30">
            <a:extLst>
              <a:ext uri="{FF2B5EF4-FFF2-40B4-BE49-F238E27FC236}">
                <a16:creationId xmlns:a16="http://schemas.microsoft.com/office/drawing/2014/main" id="{65495A12-802D-49FA-AE8A-FC1478579F91}"/>
              </a:ext>
            </a:extLst>
          </p:cNvPr>
          <p:cNvGrpSpPr/>
          <p:nvPr/>
        </p:nvGrpSpPr>
        <p:grpSpPr>
          <a:xfrm>
            <a:off x="7880916" y="3119001"/>
            <a:ext cx="1552819" cy="2173946"/>
            <a:chOff x="7880916" y="3119001"/>
            <a:chExt cx="1552819" cy="2173946"/>
          </a:xfrm>
        </p:grpSpPr>
        <p:sp>
          <p:nvSpPr>
            <p:cNvPr id="20" name="Freeform: Shape 19">
              <a:extLst>
                <a:ext uri="{FF2B5EF4-FFF2-40B4-BE49-F238E27FC236}">
                  <a16:creationId xmlns:a16="http://schemas.microsoft.com/office/drawing/2014/main" id="{945FA98C-4FC1-4293-8043-406D6D080D98}"/>
                </a:ext>
              </a:extLst>
            </p:cNvPr>
            <p:cNvSpPr/>
            <p:nvPr/>
          </p:nvSpPr>
          <p:spPr>
            <a:xfrm>
              <a:off x="7880916" y="3119001"/>
              <a:ext cx="1552819" cy="2173946"/>
            </a:xfrm>
            <a:custGeom>
              <a:avLst/>
              <a:gdLst>
                <a:gd name="connsiteX0" fmla="*/ 0 w 1552819"/>
                <a:gd name="connsiteY0" fmla="*/ 0 h 2173946"/>
                <a:gd name="connsiteX1" fmla="*/ 1552819 w 1552819"/>
                <a:gd name="connsiteY1" fmla="*/ 0 h 2173946"/>
                <a:gd name="connsiteX2" fmla="*/ 1552819 w 1552819"/>
                <a:gd name="connsiteY2" fmla="*/ 2173946 h 2173946"/>
                <a:gd name="connsiteX3" fmla="*/ 0 w 1552819"/>
                <a:gd name="connsiteY3" fmla="*/ 2173946 h 2173946"/>
                <a:gd name="connsiteX4" fmla="*/ 0 w 1552819"/>
                <a:gd name="connsiteY4" fmla="*/ 0 h 217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19" h="2173946">
                  <a:moveTo>
                    <a:pt x="0" y="0"/>
                  </a:moveTo>
                  <a:lnTo>
                    <a:pt x="1552819" y="0"/>
                  </a:lnTo>
                  <a:lnTo>
                    <a:pt x="1552819" y="2173946"/>
                  </a:lnTo>
                  <a:lnTo>
                    <a:pt x="0" y="2173946"/>
                  </a:lnTo>
                  <a:lnTo>
                    <a:pt x="0" y="0"/>
                  </a:lnTo>
                  <a:close/>
                </a:path>
              </a:pathLst>
            </a:custGeom>
          </p:spPr>
          <p:style>
            <a:lnRef idx="2">
              <a:schemeClr val="accent2">
                <a:tint val="40000"/>
                <a:alpha val="90000"/>
                <a:hueOff val="-679381"/>
                <a:satOff val="-60277"/>
                <a:lumOff val="-615"/>
                <a:alphaOff val="0"/>
              </a:schemeClr>
            </a:lnRef>
            <a:fillRef idx="1">
              <a:schemeClr val="accent2">
                <a:tint val="40000"/>
                <a:alpha val="90000"/>
                <a:hueOff val="-679381"/>
                <a:satOff val="-60277"/>
                <a:lumOff val="-615"/>
                <a:alphaOff val="0"/>
              </a:schemeClr>
            </a:fillRef>
            <a:effectRef idx="0">
              <a:schemeClr val="accent2">
                <a:tint val="40000"/>
                <a:alpha val="90000"/>
                <a:hueOff val="-679381"/>
                <a:satOff val="-60277"/>
                <a:lumOff val="-615"/>
                <a:alphaOff val="0"/>
              </a:schemeClr>
            </a:effectRef>
            <a:fontRef idx="minor">
              <a:schemeClr val="dk1">
                <a:hueOff val="0"/>
                <a:satOff val="0"/>
                <a:lumOff val="0"/>
                <a:alphaOff val="0"/>
              </a:schemeClr>
            </a:fontRef>
          </p:style>
          <p:txBody>
            <a:bodyPr spcFirstLastPara="0" vert="horz" wrap="square" lIns="121064" tIns="1156299" rIns="121064" bIns="373679" numCol="1" spcCol="1270" anchor="t" anchorCtr="0">
              <a:noAutofit/>
            </a:bodyPr>
            <a:lstStyle/>
            <a:p>
              <a:pPr marL="0" lvl="0" indent="0" algn="l" defTabSz="666750">
                <a:lnSpc>
                  <a:spcPct val="90000"/>
                </a:lnSpc>
                <a:spcBef>
                  <a:spcPct val="0"/>
                </a:spcBef>
                <a:spcAft>
                  <a:spcPct val="35000"/>
                </a:spcAft>
                <a:buNone/>
              </a:pPr>
              <a:r>
                <a:rPr lang="en-US" sz="1500" b="0" i="0" kern="1200"/>
                <a:t>Respond rather than React</a:t>
              </a:r>
              <a:endParaRPr lang="en-US" sz="1500" kern="1200"/>
            </a:p>
          </p:txBody>
        </p:sp>
        <p:sp>
          <p:nvSpPr>
            <p:cNvPr id="21" name="Freeform: Shape 20">
              <a:extLst>
                <a:ext uri="{FF2B5EF4-FFF2-40B4-BE49-F238E27FC236}">
                  <a16:creationId xmlns:a16="http://schemas.microsoft.com/office/drawing/2014/main" id="{97550832-22C8-4B81-8AEF-0B1F86D22AE5}"/>
                </a:ext>
              </a:extLst>
            </p:cNvPr>
            <p:cNvSpPr/>
            <p:nvPr/>
          </p:nvSpPr>
          <p:spPr>
            <a:xfrm>
              <a:off x="8331234" y="3336395"/>
              <a:ext cx="652184" cy="652184"/>
            </a:xfrm>
            <a:custGeom>
              <a:avLst/>
              <a:gdLst>
                <a:gd name="connsiteX0" fmla="*/ 0 w 652184"/>
                <a:gd name="connsiteY0" fmla="*/ 326092 h 652184"/>
                <a:gd name="connsiteX1" fmla="*/ 326092 w 652184"/>
                <a:gd name="connsiteY1" fmla="*/ 0 h 652184"/>
                <a:gd name="connsiteX2" fmla="*/ 652184 w 652184"/>
                <a:gd name="connsiteY2" fmla="*/ 326092 h 652184"/>
                <a:gd name="connsiteX3" fmla="*/ 326092 w 652184"/>
                <a:gd name="connsiteY3" fmla="*/ 652184 h 652184"/>
                <a:gd name="connsiteX4" fmla="*/ 0 w 652184"/>
                <a:gd name="connsiteY4" fmla="*/ 326092 h 65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84" h="652184">
                  <a:moveTo>
                    <a:pt x="0" y="326092"/>
                  </a:moveTo>
                  <a:cubicBezTo>
                    <a:pt x="0" y="145996"/>
                    <a:pt x="145996" y="0"/>
                    <a:pt x="326092" y="0"/>
                  </a:cubicBezTo>
                  <a:cubicBezTo>
                    <a:pt x="506188" y="0"/>
                    <a:pt x="652184" y="145996"/>
                    <a:pt x="652184" y="326092"/>
                  </a:cubicBezTo>
                  <a:cubicBezTo>
                    <a:pt x="652184" y="506188"/>
                    <a:pt x="506188" y="652184"/>
                    <a:pt x="326092" y="652184"/>
                  </a:cubicBezTo>
                  <a:cubicBezTo>
                    <a:pt x="145996" y="652184"/>
                    <a:pt x="0" y="506188"/>
                    <a:pt x="0" y="326092"/>
                  </a:cubicBezTo>
                  <a:close/>
                </a:path>
              </a:pathLst>
            </a:custGeom>
          </p:spPr>
          <p:style>
            <a:lnRef idx="2">
              <a:schemeClr val="accent2">
                <a:hueOff val="-1058446"/>
                <a:satOff val="-61039"/>
                <a:lumOff val="6275"/>
                <a:alphaOff val="0"/>
              </a:schemeClr>
            </a:lnRef>
            <a:fillRef idx="1">
              <a:schemeClr val="accent2">
                <a:hueOff val="-1058446"/>
                <a:satOff val="-61039"/>
                <a:lumOff val="6275"/>
                <a:alphaOff val="0"/>
              </a:schemeClr>
            </a:fillRef>
            <a:effectRef idx="0">
              <a:schemeClr val="accent2">
                <a:hueOff val="-1058446"/>
                <a:satOff val="-61039"/>
                <a:lumOff val="6275"/>
                <a:alphaOff val="0"/>
              </a:schemeClr>
            </a:effectRef>
            <a:fontRef idx="minor">
              <a:schemeClr val="lt1"/>
            </a:fontRef>
          </p:style>
          <p:txBody>
            <a:bodyPr spcFirstLastPara="0" vert="horz" wrap="square" lIns="146357" tIns="108210" rIns="146357" bIns="108210" numCol="1" spcCol="1270" anchor="ctr" anchorCtr="0">
              <a:noAutofit/>
            </a:bodyPr>
            <a:lstStyle/>
            <a:p>
              <a:pPr marL="0" lvl="0" indent="0" algn="ctr" defTabSz="1377950">
                <a:lnSpc>
                  <a:spcPct val="90000"/>
                </a:lnSpc>
                <a:spcBef>
                  <a:spcPct val="0"/>
                </a:spcBef>
                <a:spcAft>
                  <a:spcPct val="35000"/>
                </a:spcAft>
                <a:buNone/>
              </a:pPr>
              <a:r>
                <a:rPr lang="en-US" sz="3100" kern="1200"/>
                <a:t>5</a:t>
              </a:r>
            </a:p>
          </p:txBody>
        </p:sp>
      </p:grpSp>
      <p:grpSp>
        <p:nvGrpSpPr>
          <p:cNvPr id="27" name="Group 26">
            <a:extLst>
              <a:ext uri="{FF2B5EF4-FFF2-40B4-BE49-F238E27FC236}">
                <a16:creationId xmlns:a16="http://schemas.microsoft.com/office/drawing/2014/main" id="{3BF86296-5C91-4D4D-AC29-DE8F0C498D67}"/>
              </a:ext>
            </a:extLst>
          </p:cNvPr>
          <p:cNvGrpSpPr/>
          <p:nvPr/>
        </p:nvGrpSpPr>
        <p:grpSpPr>
          <a:xfrm>
            <a:off x="1048512" y="3119001"/>
            <a:ext cx="1552819" cy="2173946"/>
            <a:chOff x="1048512" y="3119001"/>
            <a:chExt cx="1552819" cy="2173946"/>
          </a:xfrm>
        </p:grpSpPr>
        <p:sp>
          <p:nvSpPr>
            <p:cNvPr id="4" name="Freeform: Shape 3">
              <a:extLst>
                <a:ext uri="{FF2B5EF4-FFF2-40B4-BE49-F238E27FC236}">
                  <a16:creationId xmlns:a16="http://schemas.microsoft.com/office/drawing/2014/main" id="{9C0BE687-6555-40EB-988E-49418220CE4D}"/>
                </a:ext>
              </a:extLst>
            </p:cNvPr>
            <p:cNvSpPr/>
            <p:nvPr/>
          </p:nvSpPr>
          <p:spPr>
            <a:xfrm>
              <a:off x="1048512" y="3119001"/>
              <a:ext cx="1552819" cy="2173946"/>
            </a:xfrm>
            <a:custGeom>
              <a:avLst/>
              <a:gdLst>
                <a:gd name="connsiteX0" fmla="*/ 0 w 1552819"/>
                <a:gd name="connsiteY0" fmla="*/ 0 h 2173946"/>
                <a:gd name="connsiteX1" fmla="*/ 1552819 w 1552819"/>
                <a:gd name="connsiteY1" fmla="*/ 0 h 2173946"/>
                <a:gd name="connsiteX2" fmla="*/ 1552819 w 1552819"/>
                <a:gd name="connsiteY2" fmla="*/ 2173946 h 2173946"/>
                <a:gd name="connsiteX3" fmla="*/ 0 w 1552819"/>
                <a:gd name="connsiteY3" fmla="*/ 2173946 h 2173946"/>
                <a:gd name="connsiteX4" fmla="*/ 0 w 1552819"/>
                <a:gd name="connsiteY4" fmla="*/ 0 h 217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19" h="2173946">
                  <a:moveTo>
                    <a:pt x="0" y="0"/>
                  </a:moveTo>
                  <a:lnTo>
                    <a:pt x="1552819" y="0"/>
                  </a:lnTo>
                  <a:lnTo>
                    <a:pt x="1552819" y="2173946"/>
                  </a:lnTo>
                  <a:lnTo>
                    <a:pt x="0" y="2173946"/>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1064" tIns="1156299" rIns="121064" bIns="373679" numCol="1" spcCol="1270" anchor="t" anchorCtr="0">
              <a:noAutofit/>
            </a:bodyPr>
            <a:lstStyle/>
            <a:p>
              <a:pPr marL="0" lvl="0" indent="0" algn="l" defTabSz="666750">
                <a:lnSpc>
                  <a:spcPct val="90000"/>
                </a:lnSpc>
                <a:spcBef>
                  <a:spcPct val="0"/>
                </a:spcBef>
                <a:spcAft>
                  <a:spcPct val="35000"/>
                </a:spcAft>
                <a:buNone/>
              </a:pPr>
              <a:r>
                <a:rPr lang="en-US" sz="1500" b="0" i="0" kern="1200" dirty="0"/>
                <a:t>Open Up to Change</a:t>
              </a:r>
              <a:endParaRPr lang="en-US" sz="1500" kern="1200" dirty="0"/>
            </a:p>
          </p:txBody>
        </p:sp>
        <p:sp>
          <p:nvSpPr>
            <p:cNvPr id="5" name="Freeform: Shape 4">
              <a:extLst>
                <a:ext uri="{FF2B5EF4-FFF2-40B4-BE49-F238E27FC236}">
                  <a16:creationId xmlns:a16="http://schemas.microsoft.com/office/drawing/2014/main" id="{69D954F4-EF2A-4A2C-B3BA-B23C5BB4FF4A}"/>
                </a:ext>
              </a:extLst>
            </p:cNvPr>
            <p:cNvSpPr/>
            <p:nvPr/>
          </p:nvSpPr>
          <p:spPr>
            <a:xfrm>
              <a:off x="1498829" y="3336395"/>
              <a:ext cx="652184" cy="652184"/>
            </a:xfrm>
            <a:custGeom>
              <a:avLst/>
              <a:gdLst>
                <a:gd name="connsiteX0" fmla="*/ 0 w 652184"/>
                <a:gd name="connsiteY0" fmla="*/ 326092 h 652184"/>
                <a:gd name="connsiteX1" fmla="*/ 326092 w 652184"/>
                <a:gd name="connsiteY1" fmla="*/ 0 h 652184"/>
                <a:gd name="connsiteX2" fmla="*/ 652184 w 652184"/>
                <a:gd name="connsiteY2" fmla="*/ 326092 h 652184"/>
                <a:gd name="connsiteX3" fmla="*/ 326092 w 652184"/>
                <a:gd name="connsiteY3" fmla="*/ 652184 h 652184"/>
                <a:gd name="connsiteX4" fmla="*/ 0 w 652184"/>
                <a:gd name="connsiteY4" fmla="*/ 326092 h 65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84" h="652184">
                  <a:moveTo>
                    <a:pt x="0" y="326092"/>
                  </a:moveTo>
                  <a:cubicBezTo>
                    <a:pt x="0" y="145996"/>
                    <a:pt x="145996" y="0"/>
                    <a:pt x="326092" y="0"/>
                  </a:cubicBezTo>
                  <a:cubicBezTo>
                    <a:pt x="506188" y="0"/>
                    <a:pt x="652184" y="145996"/>
                    <a:pt x="652184" y="326092"/>
                  </a:cubicBezTo>
                  <a:cubicBezTo>
                    <a:pt x="652184" y="506188"/>
                    <a:pt x="506188" y="652184"/>
                    <a:pt x="326092" y="652184"/>
                  </a:cubicBezTo>
                  <a:cubicBezTo>
                    <a:pt x="145996" y="652184"/>
                    <a:pt x="0" y="506188"/>
                    <a:pt x="0" y="326092"/>
                  </a:cubicBez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6357" tIns="108210" rIns="146357" bIns="108210" numCol="1" spcCol="1270" anchor="ctr" anchorCtr="0">
              <a:noAutofit/>
            </a:bodyPr>
            <a:lstStyle/>
            <a:p>
              <a:pPr marL="0" lvl="0" indent="0" algn="ctr" defTabSz="1377950">
                <a:lnSpc>
                  <a:spcPct val="90000"/>
                </a:lnSpc>
                <a:spcBef>
                  <a:spcPct val="0"/>
                </a:spcBef>
                <a:spcAft>
                  <a:spcPct val="35000"/>
                </a:spcAft>
                <a:buNone/>
              </a:pPr>
              <a:r>
                <a:rPr lang="en-US" sz="3100" kern="1200" dirty="0"/>
                <a:t>1</a:t>
              </a:r>
            </a:p>
          </p:txBody>
        </p:sp>
      </p:grpSp>
      <p:grpSp>
        <p:nvGrpSpPr>
          <p:cNvPr id="32" name="Group 31">
            <a:extLst>
              <a:ext uri="{FF2B5EF4-FFF2-40B4-BE49-F238E27FC236}">
                <a16:creationId xmlns:a16="http://schemas.microsoft.com/office/drawing/2014/main" id="{8A9E4F38-3CBC-48A1-990D-6FAC9BD56597}"/>
              </a:ext>
            </a:extLst>
          </p:cNvPr>
          <p:cNvGrpSpPr/>
          <p:nvPr/>
        </p:nvGrpSpPr>
        <p:grpSpPr>
          <a:xfrm>
            <a:off x="9589017" y="3119001"/>
            <a:ext cx="1552819" cy="2173946"/>
            <a:chOff x="9589017" y="3119001"/>
            <a:chExt cx="1552819" cy="2173946"/>
          </a:xfrm>
        </p:grpSpPr>
        <p:sp>
          <p:nvSpPr>
            <p:cNvPr id="24" name="Freeform: Shape 23">
              <a:extLst>
                <a:ext uri="{FF2B5EF4-FFF2-40B4-BE49-F238E27FC236}">
                  <a16:creationId xmlns:a16="http://schemas.microsoft.com/office/drawing/2014/main" id="{1DBF4482-AAF7-4202-9E6A-E46A5AAC6FD6}"/>
                </a:ext>
              </a:extLst>
            </p:cNvPr>
            <p:cNvSpPr/>
            <p:nvPr/>
          </p:nvSpPr>
          <p:spPr>
            <a:xfrm>
              <a:off x="9589017" y="3119001"/>
              <a:ext cx="1552819" cy="2173946"/>
            </a:xfrm>
            <a:custGeom>
              <a:avLst/>
              <a:gdLst>
                <a:gd name="connsiteX0" fmla="*/ 0 w 1552819"/>
                <a:gd name="connsiteY0" fmla="*/ 0 h 2173946"/>
                <a:gd name="connsiteX1" fmla="*/ 1552819 w 1552819"/>
                <a:gd name="connsiteY1" fmla="*/ 0 h 2173946"/>
                <a:gd name="connsiteX2" fmla="*/ 1552819 w 1552819"/>
                <a:gd name="connsiteY2" fmla="*/ 2173946 h 2173946"/>
                <a:gd name="connsiteX3" fmla="*/ 0 w 1552819"/>
                <a:gd name="connsiteY3" fmla="*/ 2173946 h 2173946"/>
                <a:gd name="connsiteX4" fmla="*/ 0 w 1552819"/>
                <a:gd name="connsiteY4" fmla="*/ 0 h 217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19" h="2173946">
                  <a:moveTo>
                    <a:pt x="0" y="0"/>
                  </a:moveTo>
                  <a:lnTo>
                    <a:pt x="1552819" y="0"/>
                  </a:lnTo>
                  <a:lnTo>
                    <a:pt x="1552819" y="2173946"/>
                  </a:lnTo>
                  <a:lnTo>
                    <a:pt x="0" y="2173946"/>
                  </a:lnTo>
                  <a:lnTo>
                    <a:pt x="0" y="0"/>
                  </a:lnTo>
                  <a:close/>
                </a:path>
              </a:pathLst>
            </a:custGeom>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121064" tIns="1156299" rIns="121064" bIns="373679" numCol="1" spcCol="1270" anchor="t" anchorCtr="0">
              <a:noAutofit/>
            </a:bodyPr>
            <a:lstStyle/>
            <a:p>
              <a:pPr marL="0" lvl="0" indent="0" algn="l" defTabSz="666750">
                <a:lnSpc>
                  <a:spcPct val="90000"/>
                </a:lnSpc>
                <a:spcBef>
                  <a:spcPct val="0"/>
                </a:spcBef>
                <a:spcAft>
                  <a:spcPct val="35000"/>
                </a:spcAft>
                <a:buNone/>
              </a:pPr>
              <a:r>
                <a:rPr lang="en-US" sz="1500" b="0" i="0" kern="1200" dirty="0"/>
                <a:t>Make Meaning on the Other Side</a:t>
              </a:r>
              <a:endParaRPr lang="en-US" sz="1500" kern="1200" dirty="0"/>
            </a:p>
          </p:txBody>
        </p:sp>
        <p:sp>
          <p:nvSpPr>
            <p:cNvPr id="25" name="Freeform: Shape 24">
              <a:extLst>
                <a:ext uri="{FF2B5EF4-FFF2-40B4-BE49-F238E27FC236}">
                  <a16:creationId xmlns:a16="http://schemas.microsoft.com/office/drawing/2014/main" id="{B11E1BEE-BB80-4031-B4C0-F01A327EF34B}"/>
                </a:ext>
              </a:extLst>
            </p:cNvPr>
            <p:cNvSpPr/>
            <p:nvPr/>
          </p:nvSpPr>
          <p:spPr>
            <a:xfrm>
              <a:off x="10039335" y="3336395"/>
              <a:ext cx="652184" cy="652184"/>
            </a:xfrm>
            <a:custGeom>
              <a:avLst/>
              <a:gdLst>
                <a:gd name="connsiteX0" fmla="*/ 0 w 652184"/>
                <a:gd name="connsiteY0" fmla="*/ 326092 h 652184"/>
                <a:gd name="connsiteX1" fmla="*/ 326092 w 652184"/>
                <a:gd name="connsiteY1" fmla="*/ 0 h 652184"/>
                <a:gd name="connsiteX2" fmla="*/ 652184 w 652184"/>
                <a:gd name="connsiteY2" fmla="*/ 326092 h 652184"/>
                <a:gd name="connsiteX3" fmla="*/ 326092 w 652184"/>
                <a:gd name="connsiteY3" fmla="*/ 652184 h 652184"/>
                <a:gd name="connsiteX4" fmla="*/ 0 w 652184"/>
                <a:gd name="connsiteY4" fmla="*/ 326092 h 65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84" h="652184">
                  <a:moveTo>
                    <a:pt x="0" y="326092"/>
                  </a:moveTo>
                  <a:cubicBezTo>
                    <a:pt x="0" y="145996"/>
                    <a:pt x="145996" y="0"/>
                    <a:pt x="326092" y="0"/>
                  </a:cubicBezTo>
                  <a:cubicBezTo>
                    <a:pt x="506188" y="0"/>
                    <a:pt x="652184" y="145996"/>
                    <a:pt x="652184" y="326092"/>
                  </a:cubicBezTo>
                  <a:cubicBezTo>
                    <a:pt x="652184" y="506188"/>
                    <a:pt x="506188" y="652184"/>
                    <a:pt x="326092" y="652184"/>
                  </a:cubicBezTo>
                  <a:cubicBezTo>
                    <a:pt x="145996" y="652184"/>
                    <a:pt x="0" y="506188"/>
                    <a:pt x="0" y="326092"/>
                  </a:cubicBezTo>
                  <a:close/>
                </a:path>
              </a:pathLst>
            </a:custGeom>
          </p:spPr>
          <p:style>
            <a:lnRef idx="2">
              <a:schemeClr val="accent2">
                <a:hueOff val="-1323057"/>
                <a:satOff val="-76298"/>
                <a:lumOff val="7844"/>
                <a:alphaOff val="0"/>
              </a:schemeClr>
            </a:lnRef>
            <a:fillRef idx="1">
              <a:schemeClr val="accent2">
                <a:hueOff val="-1323057"/>
                <a:satOff val="-76298"/>
                <a:lumOff val="7844"/>
                <a:alphaOff val="0"/>
              </a:schemeClr>
            </a:fillRef>
            <a:effectRef idx="0">
              <a:schemeClr val="accent2">
                <a:hueOff val="-1323057"/>
                <a:satOff val="-76298"/>
                <a:lumOff val="7844"/>
                <a:alphaOff val="0"/>
              </a:schemeClr>
            </a:effectRef>
            <a:fontRef idx="minor">
              <a:schemeClr val="lt1"/>
            </a:fontRef>
          </p:style>
          <p:txBody>
            <a:bodyPr spcFirstLastPara="0" vert="horz" wrap="square" lIns="146357" tIns="108210" rIns="146357" bIns="108210" numCol="1" spcCol="1270" anchor="ctr" anchorCtr="0">
              <a:noAutofit/>
            </a:bodyPr>
            <a:lstStyle/>
            <a:p>
              <a:pPr marL="0" lvl="0" indent="0" algn="ctr" defTabSz="1377950">
                <a:lnSpc>
                  <a:spcPct val="90000"/>
                </a:lnSpc>
                <a:spcBef>
                  <a:spcPct val="0"/>
                </a:spcBef>
                <a:spcAft>
                  <a:spcPct val="35000"/>
                </a:spcAft>
                <a:buNone/>
              </a:pPr>
              <a:r>
                <a:rPr lang="en-US" sz="3100" kern="1200"/>
                <a:t>6</a:t>
              </a:r>
            </a:p>
          </p:txBody>
        </p:sp>
      </p:grpSp>
    </p:spTree>
    <p:extLst>
      <p:ext uri="{BB962C8B-B14F-4D97-AF65-F5344CB8AC3E}">
        <p14:creationId xmlns:p14="http://schemas.microsoft.com/office/powerpoint/2010/main" val="7640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E042-25B7-4D38-8CD8-93F3768D0F03}"/>
              </a:ext>
            </a:extLst>
          </p:cNvPr>
          <p:cNvSpPr>
            <a:spLocks noGrp="1"/>
          </p:cNvSpPr>
          <p:nvPr>
            <p:ph type="title"/>
          </p:nvPr>
        </p:nvSpPr>
        <p:spPr>
          <a:xfrm>
            <a:off x="5214579" y="629266"/>
            <a:ext cx="6422849" cy="1676603"/>
          </a:xfrm>
        </p:spPr>
        <p:txBody>
          <a:bodyPr>
            <a:normAutofit/>
          </a:bodyPr>
          <a:lstStyle/>
          <a:p>
            <a:r>
              <a:rPr lang="en-US" b="1"/>
              <a:t>BLISS</a:t>
            </a:r>
            <a:r>
              <a:rPr lang="en-US"/>
              <a:t> is a proven model of conflict resolution</a:t>
            </a:r>
            <a:endParaRPr lang="en-US" dirty="0"/>
          </a:p>
        </p:txBody>
      </p:sp>
      <p:sp>
        <p:nvSpPr>
          <p:cNvPr id="21" name="Rectangle 16">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Handshake">
            <a:extLst>
              <a:ext uri="{FF2B5EF4-FFF2-40B4-BE49-F238E27FC236}">
                <a16:creationId xmlns:a16="http://schemas.microsoft.com/office/drawing/2014/main" id="{D97CA8FA-E6E9-48C1-A29B-E6ACCDB732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364" y="1872360"/>
            <a:ext cx="3113280" cy="3113280"/>
          </a:xfrm>
          <a:prstGeom prst="rect">
            <a:avLst/>
          </a:prstGeom>
          <a:effectLst/>
        </p:spPr>
      </p:pic>
      <p:sp>
        <p:nvSpPr>
          <p:cNvPr id="3" name="Content Placeholder 2">
            <a:extLst>
              <a:ext uri="{FF2B5EF4-FFF2-40B4-BE49-F238E27FC236}">
                <a16:creationId xmlns:a16="http://schemas.microsoft.com/office/drawing/2014/main" id="{0AC735A0-BD27-455A-B644-0BDE2617037B}"/>
              </a:ext>
            </a:extLst>
          </p:cNvPr>
          <p:cNvSpPr>
            <a:spLocks noGrp="1"/>
          </p:cNvSpPr>
          <p:nvPr>
            <p:ph idx="1"/>
          </p:nvPr>
        </p:nvSpPr>
        <p:spPr>
          <a:xfrm>
            <a:off x="5214581" y="2438400"/>
            <a:ext cx="6422848" cy="3785419"/>
          </a:xfrm>
        </p:spPr>
        <p:txBody>
          <a:bodyPr>
            <a:normAutofit/>
          </a:bodyPr>
          <a:lstStyle/>
          <a:p>
            <a:pPr marL="914400" rtl="0">
              <a:spcBef>
                <a:spcPts val="0"/>
              </a:spcBef>
              <a:spcAft>
                <a:spcPts val="600"/>
              </a:spcAft>
            </a:pPr>
            <a:r>
              <a:rPr lang="en-US" sz="2000" b="1" i="0" u="none" strike="noStrike">
                <a:effectLst/>
                <a:latin typeface="Arial" panose="020B0604020202020204" pitchFamily="34" charset="0"/>
              </a:rPr>
              <a:t>B</a:t>
            </a:r>
            <a:r>
              <a:rPr lang="en-US" sz="2000" b="0" i="0" u="none" strike="noStrike">
                <a:effectLst/>
                <a:latin typeface="Times New Roman" panose="02020603050405020304" pitchFamily="18" charset="0"/>
              </a:rPr>
              <a:t>e brave, respectful and open</a:t>
            </a:r>
            <a:endParaRPr lang="en-US" sz="2000" b="0">
              <a:effectLst/>
            </a:endParaRPr>
          </a:p>
          <a:p>
            <a:pPr marL="914400" rtl="0">
              <a:spcBef>
                <a:spcPts val="0"/>
              </a:spcBef>
              <a:spcAft>
                <a:spcPts val="600"/>
              </a:spcAft>
            </a:pPr>
            <a:r>
              <a:rPr lang="en-US" sz="2000" b="1" i="0" u="none" strike="noStrike">
                <a:effectLst/>
                <a:latin typeface="Arial" panose="020B0604020202020204" pitchFamily="34" charset="0"/>
              </a:rPr>
              <a:t>L</a:t>
            </a:r>
            <a:r>
              <a:rPr lang="en-US" sz="2000" b="0" i="0" u="none" strike="noStrike">
                <a:effectLst/>
                <a:latin typeface="Times New Roman" panose="02020603050405020304" pitchFamily="18" charset="0"/>
              </a:rPr>
              <a:t>isten first, talk second</a:t>
            </a:r>
            <a:endParaRPr lang="en-US" sz="2000" b="0">
              <a:effectLst/>
            </a:endParaRPr>
          </a:p>
          <a:p>
            <a:pPr marL="914400" rtl="0">
              <a:spcBef>
                <a:spcPts val="0"/>
              </a:spcBef>
              <a:spcAft>
                <a:spcPts val="600"/>
              </a:spcAft>
            </a:pPr>
            <a:r>
              <a:rPr lang="en-US" sz="2000" b="1" i="0" u="none" strike="noStrike">
                <a:effectLst/>
                <a:latin typeface="Arial" panose="020B0604020202020204" pitchFamily="34" charset="0"/>
              </a:rPr>
              <a:t>I</a:t>
            </a:r>
            <a:r>
              <a:rPr lang="en-US" sz="2000" b="0" i="0" u="none" strike="noStrike">
                <a:effectLst/>
                <a:latin typeface="Times New Roman" panose="02020603050405020304" pitchFamily="18" charset="0"/>
              </a:rPr>
              <a:t>dentify needs</a:t>
            </a:r>
            <a:endParaRPr lang="en-US" sz="2000" b="0">
              <a:effectLst/>
            </a:endParaRPr>
          </a:p>
          <a:p>
            <a:pPr marL="914400" rtl="0">
              <a:spcBef>
                <a:spcPts val="0"/>
              </a:spcBef>
              <a:spcAft>
                <a:spcPts val="600"/>
              </a:spcAft>
            </a:pPr>
            <a:r>
              <a:rPr lang="en-US" sz="2000" b="1" i="0" u="none" strike="noStrike">
                <a:effectLst/>
                <a:latin typeface="Arial" panose="020B0604020202020204" pitchFamily="34" charset="0"/>
              </a:rPr>
              <a:t>S</a:t>
            </a:r>
            <a:r>
              <a:rPr lang="en-US" sz="2000" b="0" i="0" u="none" strike="noStrike">
                <a:effectLst/>
                <a:latin typeface="Times New Roman" panose="02020603050405020304" pitchFamily="18" charset="0"/>
              </a:rPr>
              <a:t>eparate people from problems</a:t>
            </a:r>
            <a:endParaRPr lang="en-US" sz="2000" b="0">
              <a:effectLst/>
            </a:endParaRPr>
          </a:p>
          <a:p>
            <a:pPr marL="914400" rtl="0">
              <a:spcBef>
                <a:spcPts val="0"/>
              </a:spcBef>
              <a:spcAft>
                <a:spcPts val="1200"/>
              </a:spcAft>
            </a:pPr>
            <a:r>
              <a:rPr lang="en-US" sz="2000" b="1" i="0" u="none" strike="noStrike">
                <a:effectLst/>
                <a:latin typeface="Arial" panose="020B0604020202020204" pitchFamily="34" charset="0"/>
              </a:rPr>
              <a:t>S</a:t>
            </a:r>
            <a:r>
              <a:rPr lang="en-US" sz="2000" b="0" i="0" u="none" strike="noStrike">
                <a:effectLst/>
                <a:latin typeface="Times New Roman" panose="02020603050405020304" pitchFamily="18" charset="0"/>
              </a:rPr>
              <a:t>olve it together</a:t>
            </a:r>
            <a:endParaRPr lang="en-US" sz="2000" b="0">
              <a:effectLst/>
            </a:endParaRPr>
          </a:p>
          <a:p>
            <a:pPr marL="0" indent="0">
              <a:buNone/>
            </a:pPr>
            <a:br>
              <a:rPr lang="en-US" sz="2000" b="0">
                <a:effectLst/>
              </a:rPr>
            </a:br>
            <a:endParaRPr lang="en-US" sz="2000"/>
          </a:p>
        </p:txBody>
      </p:sp>
    </p:spTree>
    <p:extLst>
      <p:ext uri="{BB962C8B-B14F-4D97-AF65-F5344CB8AC3E}">
        <p14:creationId xmlns:p14="http://schemas.microsoft.com/office/powerpoint/2010/main" val="1988091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95705-B915-43EE-B17F-C8736C916688}"/>
              </a:ext>
            </a:extLst>
          </p:cNvPr>
          <p:cNvSpPr>
            <a:spLocks noGrp="1"/>
          </p:cNvSpPr>
          <p:nvPr>
            <p:ph type="title"/>
          </p:nvPr>
        </p:nvSpPr>
        <p:spPr>
          <a:xfrm>
            <a:off x="1452656" y="1444741"/>
            <a:ext cx="9357865" cy="1041901"/>
          </a:xfrm>
        </p:spPr>
        <p:txBody>
          <a:bodyPr>
            <a:normAutofit/>
          </a:bodyPr>
          <a:lstStyle/>
          <a:p>
            <a:r>
              <a:rPr lang="en-US" sz="4000" dirty="0"/>
              <a:t>Professional Mediation</a:t>
            </a:r>
          </a:p>
        </p:txBody>
      </p:sp>
      <p:sp>
        <p:nvSpPr>
          <p:cNvPr id="3" name="Content Placeholder 2">
            <a:extLst>
              <a:ext uri="{FF2B5EF4-FFF2-40B4-BE49-F238E27FC236}">
                <a16:creationId xmlns:a16="http://schemas.microsoft.com/office/drawing/2014/main" id="{8AC4D358-8B20-41AF-92CB-D27FEC548524}"/>
              </a:ext>
            </a:extLst>
          </p:cNvPr>
          <p:cNvSpPr>
            <a:spLocks noGrp="1"/>
          </p:cNvSpPr>
          <p:nvPr>
            <p:ph sz="half" idx="1"/>
          </p:nvPr>
        </p:nvSpPr>
        <p:spPr>
          <a:xfrm>
            <a:off x="1452656" y="2701427"/>
            <a:ext cx="4483324" cy="2699968"/>
          </a:xfrm>
        </p:spPr>
        <p:txBody>
          <a:bodyPr>
            <a:normAutofit/>
          </a:bodyPr>
          <a:lstStyle/>
          <a:p>
            <a:pPr marL="0" indent="0">
              <a:buNone/>
            </a:pPr>
            <a:r>
              <a:rPr lang="en-US" sz="2000" dirty="0"/>
              <a:t>Mediator: A person who attempts to make people involved in a conflict come to an agreement; a go-between.</a:t>
            </a:r>
          </a:p>
          <a:p>
            <a:endParaRPr lang="en-US" sz="2000" dirty="0"/>
          </a:p>
        </p:txBody>
      </p:sp>
      <p:pic>
        <p:nvPicPr>
          <p:cNvPr id="9" name="Content Placeholder 8">
            <a:extLst>
              <a:ext uri="{FF2B5EF4-FFF2-40B4-BE49-F238E27FC236}">
                <a16:creationId xmlns:a16="http://schemas.microsoft.com/office/drawing/2014/main" id="{BE1E8A6B-0A3D-4440-95BA-4BD2F88E3C4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488549" y="2379216"/>
            <a:ext cx="4321972" cy="2431108"/>
          </a:xfrm>
        </p:spPr>
      </p:pic>
    </p:spTree>
    <p:extLst>
      <p:ext uri="{BB962C8B-B14F-4D97-AF65-F5344CB8AC3E}">
        <p14:creationId xmlns:p14="http://schemas.microsoft.com/office/powerpoint/2010/main" val="2026318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7" descr="Chart, pie chart&#10;&#10;Description automatically generated">
            <a:extLst>
              <a:ext uri="{FF2B5EF4-FFF2-40B4-BE49-F238E27FC236}">
                <a16:creationId xmlns:a16="http://schemas.microsoft.com/office/drawing/2014/main" id="{866C85F0-9FD1-42F3-9FB3-22C84509E6B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64886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 name="Title 8">
            <a:extLst>
              <a:ext uri="{FF2B5EF4-FFF2-40B4-BE49-F238E27FC236}">
                <a16:creationId xmlns:a16="http://schemas.microsoft.com/office/drawing/2014/main" id="{CBA7CF51-64F2-4769-9035-AF665738E0F2}"/>
              </a:ext>
            </a:extLst>
          </p:cNvPr>
          <p:cNvSpPr>
            <a:spLocks noGrp="1"/>
          </p:cNvSpPr>
          <p:nvPr>
            <p:ph type="title"/>
          </p:nvPr>
        </p:nvSpPr>
        <p:spPr>
          <a:xfrm>
            <a:off x="1098468" y="885651"/>
            <a:ext cx="3229803" cy="4624603"/>
          </a:xfrm>
        </p:spPr>
        <p:txBody>
          <a:bodyPr>
            <a:normAutofit/>
          </a:bodyPr>
          <a:lstStyle/>
          <a:p>
            <a:r>
              <a:rPr lang="en-US" dirty="0">
                <a:solidFill>
                  <a:srgbClr val="FFFFFF"/>
                </a:solidFill>
              </a:rPr>
              <a:t>Foster-Based Rescues</a:t>
            </a:r>
            <a:br>
              <a:rPr lang="en-US" dirty="0">
                <a:solidFill>
                  <a:srgbClr val="FFFFFF"/>
                </a:solidFill>
              </a:rPr>
            </a:br>
            <a:endParaRPr lang="en-US" dirty="0">
              <a:solidFill>
                <a:srgbClr val="FFFFFF"/>
              </a:solidFill>
            </a:endParaRPr>
          </a:p>
        </p:txBody>
      </p:sp>
      <p:sp>
        <p:nvSpPr>
          <p:cNvPr id="10" name="Content Placeholder 9">
            <a:extLst>
              <a:ext uri="{FF2B5EF4-FFF2-40B4-BE49-F238E27FC236}">
                <a16:creationId xmlns:a16="http://schemas.microsoft.com/office/drawing/2014/main" id="{91CC917A-D49E-4968-9025-969A4CC7E10E}"/>
              </a:ext>
            </a:extLst>
          </p:cNvPr>
          <p:cNvSpPr>
            <a:spLocks noGrp="1"/>
          </p:cNvSpPr>
          <p:nvPr>
            <p:ph idx="1"/>
          </p:nvPr>
        </p:nvSpPr>
        <p:spPr>
          <a:xfrm>
            <a:off x="4978708" y="885651"/>
            <a:ext cx="6525220" cy="4616849"/>
          </a:xfrm>
        </p:spPr>
        <p:txBody>
          <a:bodyPr anchor="ctr">
            <a:normAutofit/>
          </a:bodyPr>
          <a:lstStyle/>
          <a:p>
            <a:pPr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Major players in providing positive outcomes </a:t>
            </a:r>
          </a:p>
          <a:p>
            <a:pPr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Each rescue unique in its challenges </a:t>
            </a:r>
          </a:p>
          <a:p>
            <a:pPr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Prioritize communication skills: listening and acknowledging their concerns</a:t>
            </a:r>
          </a:p>
          <a:p>
            <a:pPr rtl="0" fontAlgn="base">
              <a:spcBef>
                <a:spcPts val="12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Open dialogues to continue a productive relationship</a:t>
            </a:r>
          </a:p>
        </p:txBody>
      </p:sp>
    </p:spTree>
    <p:extLst>
      <p:ext uri="{BB962C8B-B14F-4D97-AF65-F5344CB8AC3E}">
        <p14:creationId xmlns:p14="http://schemas.microsoft.com/office/powerpoint/2010/main" val="4115433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1059</Words>
  <Application>Microsoft Office PowerPoint</Application>
  <PresentationFormat>Widescreen</PresentationFormat>
  <Paragraphs>95</Paragraphs>
  <Slides>12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Roboto</vt:lpstr>
      <vt:lpstr>Times New Roman</vt:lpstr>
      <vt:lpstr>Office Theme</vt:lpstr>
      <vt:lpstr>Navigating Challenges  Bay Pod</vt:lpstr>
      <vt:lpstr>Safe Environment = Effective People and Processes </vt:lpstr>
      <vt:lpstr>Conflict is Going to Happen </vt:lpstr>
      <vt:lpstr>Emotional Intelligence</vt:lpstr>
      <vt:lpstr>6 Principles for Navigating Challenges</vt:lpstr>
      <vt:lpstr>BLISS is a proven model of conflict resolution</vt:lpstr>
      <vt:lpstr>Professional Mediation</vt:lpstr>
      <vt:lpstr>PowerPoint Presentation</vt:lpstr>
      <vt:lpstr>Foster-Based Rescues </vt:lpstr>
      <vt:lpstr>Local Shelters</vt:lpstr>
      <vt:lpstr>Law Enforcement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Challenges  Bay Pod</dc:title>
  <dc:creator>Katie Christie</dc:creator>
  <cp:lastModifiedBy>Katie Christie</cp:lastModifiedBy>
  <cp:revision>3</cp:revision>
  <dcterms:created xsi:type="dcterms:W3CDTF">2021-07-16T16:42:22Z</dcterms:created>
  <dcterms:modified xsi:type="dcterms:W3CDTF">2021-07-23T16:32:45Z</dcterms:modified>
</cp:coreProperties>
</file>