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64" r:id="rId2"/>
    <p:sldId id="266" r:id="rId3"/>
    <p:sldId id="263" r:id="rId4"/>
    <p:sldId id="262" r:id="rId5"/>
    <p:sldId id="272" r:id="rId6"/>
    <p:sldId id="278" r:id="rId7"/>
    <p:sldId id="267" r:id="rId8"/>
    <p:sldId id="281" r:id="rId9"/>
    <p:sldId id="283" r:id="rId10"/>
    <p:sldId id="284" r:id="rId11"/>
    <p:sldId id="269" r:id="rId12"/>
    <p:sldId id="271" r:id="rId13"/>
    <p:sldId id="261" r:id="rId14"/>
    <p:sldId id="259" r:id="rId15"/>
    <p:sldId id="256" r:id="rId16"/>
    <p:sldId id="260" r:id="rId17"/>
    <p:sldId id="257" r:id="rId18"/>
    <p:sldId id="258" r:id="rId19"/>
    <p:sldId id="270" r:id="rId20"/>
    <p:sldId id="275" r:id="rId21"/>
    <p:sldId id="286" r:id="rId22"/>
    <p:sldId id="285" r:id="rId23"/>
    <p:sldId id="276" r:id="rId24"/>
    <p:sldId id="279" r:id="rId25"/>
    <p:sldId id="277"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E8466-B8F5-59BC-49A4-4276CD0C6ED0}" v="215" dt="2023-07-28T17:58:20.251"/>
    <p1510:client id="{A1408E3C-29DE-7EEB-2B1E-E7AA545F127D}" v="1" dt="2023-08-01T14:31:04.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04" autoAdjust="0"/>
  </p:normalViewPr>
  <p:slideViewPr>
    <p:cSldViewPr>
      <p:cViewPr varScale="1">
        <p:scale>
          <a:sx n="83" d="100"/>
          <a:sy n="83" d="100"/>
        </p:scale>
        <p:origin x="73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AD72FF8F-B3E0-4525-854F-CC447C54C3A1}" type="datetimeFigureOut">
              <a:rPr lang="en-US" smtClean="0"/>
              <a:t>8/1/2023</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7BA54E69-74AB-4A19-921F-5CF42D78D33E}" type="slidenum">
              <a:rPr lang="en-US" smtClean="0"/>
              <a:t>‹#›</a:t>
            </a:fld>
            <a:endParaRPr lang="en-US"/>
          </a:p>
        </p:txBody>
      </p:sp>
    </p:spTree>
    <p:extLst>
      <p:ext uri="{BB962C8B-B14F-4D97-AF65-F5344CB8AC3E}">
        <p14:creationId xmlns:p14="http://schemas.microsoft.com/office/powerpoint/2010/main" val="195503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4B040CBC-26FE-4C7D-9CC7-F602DAE8A120}" type="datetimeFigureOut">
              <a:rPr lang="en-US" smtClean="0"/>
              <a:t>8/1/2023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668A0B1C-3207-44FD-AB97-26E216B0D701}" type="slidenum">
              <a:rPr lang="en-US" smtClean="0"/>
              <a:t>‹#›</a:t>
            </a:fld>
            <a:endParaRPr lang="en-US"/>
          </a:p>
        </p:txBody>
      </p:sp>
    </p:spTree>
    <p:extLst>
      <p:ext uri="{BB962C8B-B14F-4D97-AF65-F5344CB8AC3E}">
        <p14:creationId xmlns:p14="http://schemas.microsoft.com/office/powerpoint/2010/main" val="228362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Gravy Face and he’s one of the reasons I have such a passion working with community cats.  </a:t>
            </a:r>
          </a:p>
        </p:txBody>
      </p:sp>
      <p:sp>
        <p:nvSpPr>
          <p:cNvPr id="4" name="Slide Number Placeholder 3"/>
          <p:cNvSpPr>
            <a:spLocks noGrp="1"/>
          </p:cNvSpPr>
          <p:nvPr>
            <p:ph type="sldNum" sz="quarter" idx="5"/>
          </p:nvPr>
        </p:nvSpPr>
        <p:spPr/>
        <p:txBody>
          <a:bodyPr/>
          <a:lstStyle/>
          <a:p>
            <a:fld id="{668A0B1C-3207-44FD-AB97-26E216B0D701}" type="slidenum">
              <a:rPr lang="en-US" smtClean="0"/>
              <a:t>1</a:t>
            </a:fld>
            <a:endParaRPr lang="en-US"/>
          </a:p>
        </p:txBody>
      </p:sp>
    </p:spTree>
    <p:extLst>
      <p:ext uri="{BB962C8B-B14F-4D97-AF65-F5344CB8AC3E}">
        <p14:creationId xmlns:p14="http://schemas.microsoft.com/office/powerpoint/2010/main" val="33302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A0B1C-3207-44FD-AB97-26E216B0D701}" type="slidenum">
              <a:rPr lang="en-US" smtClean="0"/>
              <a:t>3</a:t>
            </a:fld>
            <a:endParaRPr lang="en-US"/>
          </a:p>
        </p:txBody>
      </p:sp>
    </p:spTree>
    <p:extLst>
      <p:ext uri="{BB962C8B-B14F-4D97-AF65-F5344CB8AC3E}">
        <p14:creationId xmlns:p14="http://schemas.microsoft.com/office/powerpoint/2010/main" val="17561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was trapping in one area and didn’t realize that there were a number of neighbors feeding the cats.  It took several failed attempts before I finally trapped the cats since I had to communicate with all of the neighbors to withhold the food. </a:t>
            </a:r>
            <a:endParaRPr lang="en-US" dirty="0"/>
          </a:p>
        </p:txBody>
      </p:sp>
      <p:sp>
        <p:nvSpPr>
          <p:cNvPr id="4" name="Slide Number Placeholder 3"/>
          <p:cNvSpPr>
            <a:spLocks noGrp="1"/>
          </p:cNvSpPr>
          <p:nvPr>
            <p:ph type="sldNum" sz="quarter" idx="10"/>
          </p:nvPr>
        </p:nvSpPr>
        <p:spPr/>
        <p:txBody>
          <a:bodyPr/>
          <a:lstStyle/>
          <a:p>
            <a:fld id="{668A0B1C-3207-44FD-AB97-26E216B0D701}" type="slidenum">
              <a:rPr lang="en-US" smtClean="0"/>
              <a:t>7</a:t>
            </a:fld>
            <a:endParaRPr lang="en-US"/>
          </a:p>
        </p:txBody>
      </p:sp>
    </p:spTree>
    <p:extLst>
      <p:ext uri="{BB962C8B-B14F-4D97-AF65-F5344CB8AC3E}">
        <p14:creationId xmlns:p14="http://schemas.microsoft.com/office/powerpoint/2010/main" val="190262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A0B1C-3207-44FD-AB97-26E216B0D701}" type="slidenum">
              <a:rPr lang="en-US" smtClean="0"/>
              <a:t>9</a:t>
            </a:fld>
            <a:endParaRPr lang="en-US"/>
          </a:p>
        </p:txBody>
      </p:sp>
    </p:spTree>
    <p:extLst>
      <p:ext uri="{BB962C8B-B14F-4D97-AF65-F5344CB8AC3E}">
        <p14:creationId xmlns:p14="http://schemas.microsoft.com/office/powerpoint/2010/main" val="199230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188B955-6500-44F3-99C7-EEB0B3A1AD42}" type="datetimeFigureOut">
              <a:rPr lang="en-US" smtClean="0"/>
              <a:t>8/1/2023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88B955-6500-44F3-99C7-EEB0B3A1AD4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88B955-6500-44F3-99C7-EEB0B3A1AD4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188B955-6500-44F3-99C7-EEB0B3A1AD42}" type="datetimeFigureOut">
              <a:rPr lang="en-US" smtClean="0"/>
              <a:t>8/1/2023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188B955-6500-44F3-99C7-EEB0B3A1AD42}" type="datetimeFigureOut">
              <a:rPr lang="en-US" smtClean="0"/>
              <a:t>8/1/2023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BFB7FCC-5B1F-4E2E-8D64-F74E774F469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188B955-6500-44F3-99C7-EEB0B3A1AD42}" type="datetimeFigureOut">
              <a:rPr lang="en-US" smtClean="0"/>
              <a:t>8/1/2023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188B955-6500-44F3-99C7-EEB0B3A1AD42}" type="datetimeFigureOut">
              <a:rPr lang="en-US" smtClean="0"/>
              <a:t>8/1/2023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BFB7FCC-5B1F-4E2E-8D64-F74E774F46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7188B955-6500-44F3-99C7-EEB0B3A1AD42}"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188B955-6500-44F3-99C7-EEB0B3A1AD42}" type="datetimeFigureOut">
              <a:rPr lang="en-US" smtClean="0"/>
              <a:t>8/1/2023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BFB7FCC-5B1F-4E2E-8D64-F74E774F4699}"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188B955-6500-44F3-99C7-EEB0B3A1AD42}" type="datetimeFigureOut">
              <a:rPr lang="en-US" smtClean="0"/>
              <a:t>8/1/2023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BFB7FCC-5B1F-4E2E-8D64-F74E774F46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188B955-6500-44F3-99C7-EEB0B3A1AD42}" type="datetimeFigureOut">
              <a:rPr lang="en-US" smtClean="0"/>
              <a:t>8/1/2023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BFB7FCC-5B1F-4E2E-8D64-F74E774F46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188B955-6500-44F3-99C7-EEB0B3A1AD42}" type="datetimeFigureOut">
              <a:rPr lang="en-US" smtClean="0"/>
              <a:t>8/1/2023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BFB7FCC-5B1F-4E2E-8D64-F74E774F46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ighborhoodcats.org/" TargetMode="External"/><Relationship Id="rId7" Type="http://schemas.openxmlformats.org/officeDocument/2006/relationships/hyperlink" Target="https://www.austinpetsalive.org/blog/feral-rehab-recovery-and-release" TargetMode="External"/><Relationship Id="rId2" Type="http://schemas.openxmlformats.org/officeDocument/2006/relationships/hyperlink" Target="https://www.alleycat.org/" TargetMode="External"/><Relationship Id="rId1" Type="http://schemas.openxmlformats.org/officeDocument/2006/relationships/slideLayout" Target="../slideLayouts/slideLayout6.xml"/><Relationship Id="rId6" Type="http://schemas.openxmlformats.org/officeDocument/2006/relationships/hyperlink" Target="https://www.humanesociety.org/resources/community-cat-program" TargetMode="External"/><Relationship Id="rId5" Type="http://schemas.openxmlformats.org/officeDocument/2006/relationships/hyperlink" Target="https://www.aspca.org/helping-people-pets/shelter-intake-and-surrender/closer-look-community-cats" TargetMode="External"/><Relationship Id="rId4" Type="http://schemas.openxmlformats.org/officeDocument/2006/relationships/hyperlink" Target="https://www.communitycatspodcas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rianglelostpet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tabbytracker.com/" TargetMode="External"/><Relationship Id="rId4" Type="http://schemas.openxmlformats.org/officeDocument/2006/relationships/hyperlink" Target="https://www.lostmykitt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0" dirty="0"/>
              <a:t>The Basics of TNVR </a:t>
            </a:r>
            <a:br>
              <a:rPr lang="en-US" sz="3200" b="0" dirty="0"/>
            </a:br>
            <a:r>
              <a:rPr lang="en-US" sz="3200" b="0" dirty="0"/>
              <a:t>(Trap-Neuter-Vaccinate –Return)</a:t>
            </a:r>
          </a:p>
        </p:txBody>
      </p:sp>
      <p:pic>
        <p:nvPicPr>
          <p:cNvPr id="6" name="Picture 5" descr="A cat looking at the camera&#10;&#10;Description automatically generated with medium confidence">
            <a:extLst>
              <a:ext uri="{FF2B5EF4-FFF2-40B4-BE49-F238E27FC236}">
                <a16:creationId xmlns:a16="http://schemas.microsoft.com/office/drawing/2014/main" id="{3E5DD243-12CD-4C62-9399-3BCE5E39F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057400"/>
            <a:ext cx="3224349" cy="4299132"/>
          </a:xfrm>
          <a:prstGeom prst="rect">
            <a:avLst/>
          </a:prstGeom>
          <a:effectLst>
            <a:glow rad="139700">
              <a:schemeClr val="accent1">
                <a:alpha val="99000"/>
              </a:schemeClr>
            </a:glow>
            <a:softEdge rad="127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362200"/>
            <a:ext cx="2755398" cy="2761494"/>
          </a:xfrm>
          <a:prstGeom prst="rect">
            <a:avLst/>
          </a:prstGeom>
        </p:spPr>
      </p:pic>
    </p:spTree>
    <p:extLst>
      <p:ext uri="{BB962C8B-B14F-4D97-AF65-F5344CB8AC3E}">
        <p14:creationId xmlns:p14="http://schemas.microsoft.com/office/powerpoint/2010/main" val="18533791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trapping</a:t>
            </a:r>
          </a:p>
        </p:txBody>
      </p:sp>
      <p:sp>
        <p:nvSpPr>
          <p:cNvPr id="3" name="Content Placeholder 2"/>
          <p:cNvSpPr>
            <a:spLocks noGrp="1"/>
          </p:cNvSpPr>
          <p:nvPr>
            <p:ph idx="1"/>
          </p:nvPr>
        </p:nvSpPr>
        <p:spPr/>
        <p:txBody>
          <a:bodyPr>
            <a:normAutofit fontScale="62500" lnSpcReduction="20000"/>
          </a:bodyPr>
          <a:lstStyle/>
          <a:p>
            <a:endParaRPr lang="en-US" sz="3100" dirty="0"/>
          </a:p>
          <a:p>
            <a:r>
              <a:rPr lang="en-US" sz="3100" dirty="0"/>
              <a:t>Don’t wait to befriend a cat and try to coax into a carrier.</a:t>
            </a:r>
          </a:p>
          <a:p>
            <a:r>
              <a:rPr lang="en-US" sz="3100" dirty="0"/>
              <a:t>Only use humane traps-not squirrel traps.</a:t>
            </a:r>
          </a:p>
          <a:p>
            <a:r>
              <a:rPr lang="en-US" sz="3100" dirty="0"/>
              <a:t>Don’t try to pick up cats-let the traps do their job!</a:t>
            </a:r>
          </a:p>
          <a:p>
            <a:r>
              <a:rPr lang="en-US" sz="3100" dirty="0"/>
              <a:t>Withhold food from the cats.  This is typically for 24 hours.  Hungry cats go into traps.</a:t>
            </a:r>
          </a:p>
          <a:p>
            <a:r>
              <a:rPr lang="en-US" sz="3100" dirty="0"/>
              <a:t>Bait the trap with super smelly food-tuna in oil, sardines, mackerel even KFC chicken!!</a:t>
            </a:r>
          </a:p>
          <a:p>
            <a:r>
              <a:rPr lang="en-US" sz="3100" dirty="0"/>
              <a:t>Also, place traps on a flat and stable ground in a quiet area.  A cat won’t go into an unsteady trap in a noisy area. </a:t>
            </a:r>
          </a:p>
          <a:p>
            <a:r>
              <a:rPr lang="en-US" sz="3100" dirty="0"/>
              <a:t>Monitor and keep track of the traps. Don’t leave the traps unattended but stay a far enough distance away to give the cat a sense of safety.  </a:t>
            </a:r>
          </a:p>
          <a:p>
            <a:r>
              <a:rPr lang="en-US" sz="3100" dirty="0"/>
              <a:t>Don’t worry about betraying the cat’s trust.  This is what’s best for the cat, the community, environment and wildlife. The cat will forgive you.</a:t>
            </a:r>
            <a:endParaRPr lang="en-US" dirty="0"/>
          </a:p>
          <a:p>
            <a:endParaRPr lang="en-US" dirty="0"/>
          </a:p>
        </p:txBody>
      </p:sp>
    </p:spTree>
    <p:extLst>
      <p:ext uri="{BB962C8B-B14F-4D97-AF65-F5344CB8AC3E}">
        <p14:creationId xmlns:p14="http://schemas.microsoft.com/office/powerpoint/2010/main" val="17943036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trap	</a:t>
            </a:r>
          </a:p>
        </p:txBody>
      </p:sp>
      <p:sp>
        <p:nvSpPr>
          <p:cNvPr id="3" name="Content Placeholder 2"/>
          <p:cNvSpPr>
            <a:spLocks noGrp="1"/>
          </p:cNvSpPr>
          <p:nvPr>
            <p:ph idx="1"/>
          </p:nvPr>
        </p:nvSpPr>
        <p:spPr/>
        <p:txBody>
          <a:bodyPr/>
          <a:lstStyle/>
          <a:p>
            <a:pPr marL="64008" indent="0">
              <a:buNone/>
            </a:pPr>
            <a:r>
              <a:rPr lang="en-US" sz="1800" b="1" u="sng" dirty="0"/>
              <a:t>Trapping supplies:</a:t>
            </a:r>
          </a:p>
          <a:p>
            <a:pPr>
              <a:buFont typeface="Wingdings" panose="05000000000000000000" pitchFamily="2" charset="2"/>
              <a:buChar char="v"/>
            </a:pPr>
            <a:r>
              <a:rPr lang="en-US" sz="1800" dirty="0"/>
              <a:t>Smelly bait</a:t>
            </a:r>
          </a:p>
          <a:p>
            <a:pPr>
              <a:buFont typeface="Wingdings" panose="05000000000000000000" pitchFamily="2" charset="2"/>
              <a:buChar char="v"/>
            </a:pPr>
            <a:r>
              <a:rPr lang="en-US" sz="1800" dirty="0"/>
              <a:t>Spoon/fork for scooping out food</a:t>
            </a:r>
          </a:p>
          <a:p>
            <a:pPr>
              <a:buFont typeface="Wingdings" panose="05000000000000000000" pitchFamily="2" charset="2"/>
              <a:buChar char="v"/>
            </a:pPr>
            <a:r>
              <a:rPr lang="en-US" sz="1800" dirty="0"/>
              <a:t>Food container (small paper plates, aluminum foil, plastic container lids)</a:t>
            </a:r>
          </a:p>
          <a:p>
            <a:pPr>
              <a:buFont typeface="Wingdings" panose="05000000000000000000" pitchFamily="2" charset="2"/>
              <a:buChar char="v"/>
            </a:pPr>
            <a:r>
              <a:rPr lang="en-US" sz="1800" dirty="0"/>
              <a:t>Newspaper/pee </a:t>
            </a:r>
            <a:r>
              <a:rPr lang="en-US" sz="1800" dirty="0" err="1"/>
              <a:t>pee</a:t>
            </a:r>
            <a:r>
              <a:rPr lang="en-US" sz="1800" dirty="0"/>
              <a:t> pads/plastic bag</a:t>
            </a:r>
          </a:p>
          <a:p>
            <a:pPr>
              <a:buFont typeface="Wingdings" panose="05000000000000000000" pitchFamily="2" charset="2"/>
              <a:buChar char="v"/>
            </a:pPr>
            <a:r>
              <a:rPr lang="en-US" sz="1800" dirty="0"/>
              <a:t>Trap covers-towel, sheet</a:t>
            </a:r>
          </a:p>
          <a:p>
            <a:pPr>
              <a:buFont typeface="Wingdings" panose="05000000000000000000" pitchFamily="2" charset="2"/>
              <a:buChar char="v"/>
            </a:pPr>
            <a:r>
              <a:rPr lang="en-US" sz="1800" dirty="0"/>
              <a:t>Zip ties, carabiners</a:t>
            </a:r>
          </a:p>
          <a:p>
            <a:pPr marL="64008" indent="0">
              <a:buNone/>
            </a:pPr>
            <a:endParaRPr lang="en-US" sz="1800" dirty="0"/>
          </a:p>
          <a:p>
            <a:pPr marL="64008" indent="0">
              <a:buNone/>
            </a:pPr>
            <a:endParaRPr lang="en-US" sz="1800" dirty="0"/>
          </a:p>
          <a:p>
            <a:pPr marL="64008" indent="0">
              <a:buNone/>
            </a:pPr>
            <a:endParaRPr lang="en-US" sz="1800" dirty="0"/>
          </a:p>
          <a:p>
            <a:pPr marL="64008" indent="0">
              <a:buNone/>
            </a:pPr>
            <a:endParaRPr lang="en-US" dirty="0"/>
          </a:p>
        </p:txBody>
      </p:sp>
      <p:pic>
        <p:nvPicPr>
          <p:cNvPr id="6" name="Picture 5" descr="A close-up of a trampoline&#10;&#10;Description automatically generated with medium confidence">
            <a:extLst>
              <a:ext uri="{FF2B5EF4-FFF2-40B4-BE49-F238E27FC236}">
                <a16:creationId xmlns:a16="http://schemas.microsoft.com/office/drawing/2014/main" id="{2BE719B9-B6BF-4F40-BF2C-D3B57DD4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86200"/>
            <a:ext cx="3994921" cy="2442609"/>
          </a:xfrm>
          <a:prstGeom prst="rect">
            <a:avLst/>
          </a:prstGeom>
        </p:spPr>
      </p:pic>
    </p:spTree>
    <p:extLst>
      <p:ext uri="{BB962C8B-B14F-4D97-AF65-F5344CB8AC3E}">
        <p14:creationId xmlns:p14="http://schemas.microsoft.com/office/powerpoint/2010/main" val="39687248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494"/>
            <a:ext cx="7848600" cy="1180306"/>
          </a:xfrm>
        </p:spPr>
        <p:txBody>
          <a:bodyPr>
            <a:normAutofit fontScale="90000"/>
          </a:bodyPr>
          <a:lstStyle/>
          <a:p>
            <a:br>
              <a:rPr lang="en-US" dirty="0"/>
            </a:br>
            <a:r>
              <a:rPr lang="en-US" dirty="0"/>
              <a:t>The cat is in the trap!!</a:t>
            </a:r>
            <a:br>
              <a:rPr lang="en-US" dirty="0"/>
            </a:br>
            <a:endParaRPr lang="en-US" dirty="0"/>
          </a:p>
        </p:txBody>
      </p:sp>
      <p:sp>
        <p:nvSpPr>
          <p:cNvPr id="5" name="Content Placeholder 4"/>
          <p:cNvSpPr>
            <a:spLocks noGrp="1"/>
          </p:cNvSpPr>
          <p:nvPr>
            <p:ph idx="1"/>
          </p:nvPr>
        </p:nvSpPr>
        <p:spPr/>
        <p:txBody>
          <a:bodyPr>
            <a:normAutofit/>
          </a:bodyPr>
          <a:lstStyle/>
          <a:p>
            <a:r>
              <a:rPr lang="en-US" sz="2000" dirty="0"/>
              <a:t>Immediately cover the trap with a towel or sheet.  This will calm the cat down. </a:t>
            </a:r>
          </a:p>
          <a:p>
            <a:r>
              <a:rPr lang="en-US" sz="2000" dirty="0"/>
              <a:t>Very carefully move the covered, trapped cat to a quiet and safe area. Make certain that the trap is secure by using zip ties or carabiners. </a:t>
            </a:r>
            <a:r>
              <a:rPr lang="en-US" sz="2000" dirty="0">
                <a:solidFill>
                  <a:srgbClr val="222222"/>
                </a:solidFill>
                <a:latin typeface="Roboto"/>
              </a:rPr>
              <a:t> </a:t>
            </a:r>
          </a:p>
          <a:p>
            <a:r>
              <a:rPr lang="en-US" sz="2000" dirty="0"/>
              <a:t>Have a climate controlled, quiet area to keep the cat in until you can transport to the appointment and for recovery after the surgery. This should be an area safe from predators.  </a:t>
            </a:r>
          </a:p>
          <a:p>
            <a:r>
              <a:rPr lang="en-US" sz="2000" dirty="0"/>
              <a:t>NEVER OPEN A TRAP BEFORE THE APPOINTMENT (even a little bit)! </a:t>
            </a:r>
            <a:endParaRPr lang="en-US" dirty="0"/>
          </a:p>
          <a:p>
            <a:pPr marL="64008" indent="0">
              <a:buNone/>
            </a:pPr>
            <a:r>
              <a:rPr lang="en-US"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057651"/>
            <a:ext cx="2209799" cy="1243012"/>
          </a:xfrm>
          <a:prstGeom prst="rect">
            <a:avLst/>
          </a:prstGeom>
        </p:spPr>
      </p:pic>
    </p:spTree>
    <p:extLst>
      <p:ext uri="{BB962C8B-B14F-4D97-AF65-F5344CB8AC3E}">
        <p14:creationId xmlns:p14="http://schemas.microsoft.com/office/powerpoint/2010/main" val="943417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Appointment day:</a:t>
            </a:r>
            <a:r>
              <a:rPr lang="en-US" dirty="0"/>
              <a:t>	</a:t>
            </a:r>
          </a:p>
        </p:txBody>
      </p:sp>
      <p:sp>
        <p:nvSpPr>
          <p:cNvPr id="4" name="Content Placeholder 3"/>
          <p:cNvSpPr>
            <a:spLocks noGrp="1"/>
          </p:cNvSpPr>
          <p:nvPr>
            <p:ph idx="1"/>
          </p:nvPr>
        </p:nvSpPr>
        <p:spPr/>
        <p:txBody>
          <a:bodyPr/>
          <a:lstStyle/>
          <a:p>
            <a:r>
              <a:rPr lang="en-US" dirty="0"/>
              <a:t>Bring your feral in the trap covered with a towel to the veterinary clinic.</a:t>
            </a:r>
          </a:p>
          <a:p>
            <a:r>
              <a:rPr lang="en-US" dirty="0"/>
              <a:t>It is essential for feral cats to arrive in traps. This applies to any cat that you are unable to pick up and hold.  </a:t>
            </a:r>
          </a:p>
          <a:p>
            <a:pPr lvl="1"/>
            <a:r>
              <a:rPr lang="en-US" dirty="0"/>
              <a:t>Safer for cats</a:t>
            </a:r>
          </a:p>
          <a:p>
            <a:pPr lvl="1"/>
            <a:r>
              <a:rPr lang="en-US" dirty="0"/>
              <a:t>Safer for medical staff</a:t>
            </a:r>
          </a:p>
          <a:p>
            <a:pPr marL="537210" lvl="1" indent="0">
              <a:buNone/>
            </a:pPr>
            <a:endParaRPr lang="en-US" dirty="0"/>
          </a:p>
          <a:p>
            <a:pPr marL="537210" lvl="1" indent="0">
              <a:buNone/>
            </a:pPr>
            <a:r>
              <a:rPr lang="en-US" dirty="0"/>
              <a:t>Now it’s time for the N and V of TNVR</a:t>
            </a:r>
          </a:p>
        </p:txBody>
      </p:sp>
    </p:spTree>
    <p:extLst>
      <p:ext uri="{BB962C8B-B14F-4D97-AF65-F5344CB8AC3E}">
        <p14:creationId xmlns:p14="http://schemas.microsoft.com/office/powerpoint/2010/main" val="22546188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447"/>
            <a:ext cx="5867400" cy="1362075"/>
          </a:xfrm>
        </p:spPr>
        <p:txBody>
          <a:bodyPr>
            <a:normAutofit/>
          </a:bodyPr>
          <a:lstStyle/>
          <a:p>
            <a:r>
              <a:rPr lang="en-US" sz="4800" b="0" dirty="0"/>
              <a:t>T - </a:t>
            </a:r>
            <a:r>
              <a:rPr lang="en-US" sz="4800" dirty="0"/>
              <a:t>N</a:t>
            </a:r>
            <a:r>
              <a:rPr lang="en-US" sz="4800" b="0" dirty="0"/>
              <a:t> - V- R</a:t>
            </a:r>
          </a:p>
        </p:txBody>
      </p:sp>
      <p:sp>
        <p:nvSpPr>
          <p:cNvPr id="3" name="Text Placeholder 2"/>
          <p:cNvSpPr>
            <a:spLocks noGrp="1"/>
          </p:cNvSpPr>
          <p:nvPr>
            <p:ph type="body" idx="1"/>
          </p:nvPr>
        </p:nvSpPr>
        <p:spPr>
          <a:xfrm>
            <a:off x="381000" y="1622522"/>
            <a:ext cx="6858000" cy="4549678"/>
          </a:xfrm>
        </p:spPr>
        <p:txBody>
          <a:bodyPr>
            <a:normAutofit fontScale="92500"/>
          </a:bodyPr>
          <a:lstStyle/>
          <a:p>
            <a:r>
              <a:rPr lang="en-US" sz="2800" dirty="0"/>
              <a:t>N - Neutering</a:t>
            </a:r>
          </a:p>
          <a:p>
            <a:pPr marL="397764" indent="-342900">
              <a:buFont typeface="Arial" panose="020B0604020202020204" pitchFamily="34" charset="0"/>
              <a:buChar char="•"/>
            </a:pPr>
            <a:r>
              <a:rPr lang="en-US" sz="2400" dirty="0"/>
              <a:t>Applies to both spaying and neutering of feral cats</a:t>
            </a:r>
          </a:p>
          <a:p>
            <a:pPr marL="397764" indent="-342900">
              <a:buFont typeface="Arial" panose="020B0604020202020204" pitchFamily="34" charset="0"/>
              <a:buChar char="•"/>
            </a:pPr>
            <a:r>
              <a:rPr lang="en-US" sz="2400" dirty="0"/>
              <a:t>Performed by veterinarians, not techs.</a:t>
            </a:r>
          </a:p>
          <a:p>
            <a:pPr marL="1165860" lvl="1" indent="-342900">
              <a:buFont typeface="Arial" panose="020B0604020202020204" pitchFamily="34" charset="0"/>
              <a:buChar char="•"/>
            </a:pPr>
            <a:r>
              <a:rPr lang="en-US" sz="2200" dirty="0"/>
              <a:t>High-quality, high-volume, low-to-no cost surgical procedures</a:t>
            </a:r>
          </a:p>
          <a:p>
            <a:pPr marL="1165860" lvl="1" indent="-342900">
              <a:buFont typeface="Arial" panose="020B0604020202020204" pitchFamily="34" charset="0"/>
              <a:buChar char="•"/>
            </a:pPr>
            <a:r>
              <a:rPr lang="en-US" sz="2200" dirty="0"/>
              <a:t>Some full-service vet clinics will work with feral/community cats. </a:t>
            </a:r>
          </a:p>
          <a:p>
            <a:pPr marL="1165860" lvl="1" indent="-342900">
              <a:buFont typeface="Arial" panose="020B0604020202020204" pitchFamily="34" charset="0"/>
              <a:buChar char="•"/>
            </a:pPr>
            <a:r>
              <a:rPr lang="en-US" sz="2200" dirty="0"/>
              <a:t>Make sure the clinic understands that the cat will arrive in a trap.  </a:t>
            </a:r>
          </a:p>
          <a:p>
            <a:pPr marL="1165860" lvl="1" indent="-342900">
              <a:buFont typeface="Arial" panose="020B0604020202020204" pitchFamily="34" charset="0"/>
              <a:buChar char="•"/>
            </a:pPr>
            <a:r>
              <a:rPr lang="en-US" sz="2200" dirty="0"/>
              <a:t>Don’t let anyone open trap to pull the cat out!! Cat should be sedated while in trap!</a:t>
            </a:r>
          </a:p>
        </p:txBody>
      </p:sp>
    </p:spTree>
    <p:extLst>
      <p:ext uri="{BB962C8B-B14F-4D97-AF65-F5344CB8AC3E}">
        <p14:creationId xmlns:p14="http://schemas.microsoft.com/office/powerpoint/2010/main" val="24406829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Trap-</a:t>
            </a:r>
            <a:r>
              <a:rPr lang="en-US" sz="4000" b="1" dirty="0"/>
              <a:t>Neuter</a:t>
            </a:r>
            <a:r>
              <a:rPr lang="en-US" sz="4000" dirty="0"/>
              <a:t>-Vaccinate-Return</a:t>
            </a:r>
          </a:p>
        </p:txBody>
      </p:sp>
      <p:sp>
        <p:nvSpPr>
          <p:cNvPr id="3" name="Subtitle 2"/>
          <p:cNvSpPr>
            <a:spLocks noGrp="1"/>
          </p:cNvSpPr>
          <p:nvPr>
            <p:ph idx="1"/>
          </p:nvPr>
        </p:nvSpPr>
        <p:spPr/>
        <p:txBody>
          <a:bodyPr>
            <a:normAutofit/>
          </a:bodyPr>
          <a:lstStyle/>
          <a:p>
            <a:pPr marL="0" indent="0" algn="l">
              <a:buNone/>
            </a:pPr>
            <a:r>
              <a:rPr lang="en-US" dirty="0"/>
              <a:t>Neutering/Spaying Benefits:</a:t>
            </a:r>
          </a:p>
          <a:p>
            <a:pPr marL="914400" lvl="1" indent="-457200" algn="l">
              <a:buFont typeface="Arial" panose="020B0604020202020204" pitchFamily="34" charset="0"/>
              <a:buChar char="•"/>
            </a:pPr>
            <a:r>
              <a:rPr lang="en-US" dirty="0"/>
              <a:t>Less mating and territorial behaviors</a:t>
            </a:r>
          </a:p>
          <a:p>
            <a:pPr marL="1371600" lvl="2" indent="-457200" algn="l">
              <a:buFont typeface="Arial" panose="020B0604020202020204" pitchFamily="34" charset="0"/>
              <a:buChar char="•"/>
            </a:pPr>
            <a:r>
              <a:rPr lang="en-US" dirty="0"/>
              <a:t>Fewer fights and injuries from fighting</a:t>
            </a:r>
          </a:p>
          <a:p>
            <a:pPr marL="1371600" lvl="2" indent="-457200" algn="l">
              <a:buFont typeface="Arial" panose="020B0604020202020204" pitchFamily="34" charset="0"/>
              <a:buChar char="•"/>
            </a:pPr>
            <a:r>
              <a:rPr lang="en-US" dirty="0"/>
              <a:t>Decreases mating behaviors and vocalizations</a:t>
            </a:r>
          </a:p>
          <a:p>
            <a:pPr marL="914400" lvl="1" indent="-457200" algn="l">
              <a:buFont typeface="Arial" panose="020B0604020202020204" pitchFamily="34" charset="0"/>
              <a:buChar char="•"/>
            </a:pPr>
            <a:r>
              <a:rPr lang="en-US" dirty="0"/>
              <a:t>Less kittens born into the feral colony</a:t>
            </a:r>
          </a:p>
          <a:p>
            <a:pPr marL="1371600" lvl="2" indent="-457200" algn="l">
              <a:buFont typeface="Arial" panose="020B0604020202020204" pitchFamily="34" charset="0"/>
              <a:buChar char="•"/>
            </a:pPr>
            <a:r>
              <a:rPr lang="en-US" dirty="0"/>
              <a:t>Helps slowly lower colony population</a:t>
            </a:r>
          </a:p>
          <a:p>
            <a:pPr marL="1371600" lvl="2" indent="-457200" algn="l">
              <a:buFont typeface="Arial" panose="020B0604020202020204" pitchFamily="34" charset="0"/>
              <a:buChar char="•"/>
            </a:pPr>
            <a:r>
              <a:rPr lang="en-US" dirty="0"/>
              <a:t>Keeps existing cats and kittens healthier</a:t>
            </a:r>
          </a:p>
          <a:p>
            <a:pPr marL="914400" lvl="1" indent="-457200" algn="l">
              <a:buFont typeface="Arial" panose="020B0604020202020204" pitchFamily="34" charset="0"/>
              <a:buChar char="•"/>
            </a:pPr>
            <a:r>
              <a:rPr lang="en-US" dirty="0"/>
              <a:t>Healthier overall colony population</a:t>
            </a:r>
          </a:p>
          <a:p>
            <a:pPr marL="914400" lvl="1"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8013766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 N – V – R</a:t>
            </a:r>
          </a:p>
        </p:txBody>
      </p:sp>
      <p:sp>
        <p:nvSpPr>
          <p:cNvPr id="3" name="Content Placeholder 2"/>
          <p:cNvSpPr>
            <a:spLocks noGrp="1"/>
          </p:cNvSpPr>
          <p:nvPr>
            <p:ph sz="half" idx="1"/>
          </p:nvPr>
        </p:nvSpPr>
        <p:spPr>
          <a:xfrm>
            <a:off x="457200" y="1828800"/>
            <a:ext cx="4038600" cy="4366443"/>
          </a:xfrm>
        </p:spPr>
        <p:txBody>
          <a:bodyPr vert="horz" lIns="91440" tIns="45720" rIns="91440" bIns="45720" anchor="t">
            <a:normAutofit fontScale="92500" lnSpcReduction="10000"/>
          </a:bodyPr>
          <a:lstStyle/>
          <a:p>
            <a:pPr marL="447675" indent="-383540"/>
            <a:r>
              <a:rPr lang="en-US" dirty="0"/>
              <a:t>Ear tipping</a:t>
            </a:r>
            <a:endParaRPr lang="en-US"/>
          </a:p>
          <a:p>
            <a:pPr lvl="1"/>
            <a:r>
              <a:rPr lang="en-US" dirty="0"/>
              <a:t>Performed while cat is under anesthesia for spay/neuter</a:t>
            </a:r>
          </a:p>
          <a:p>
            <a:pPr lvl="1"/>
            <a:r>
              <a:rPr lang="en-US" dirty="0"/>
              <a:t>Top 3/8” (1cm) of left ear is removed</a:t>
            </a:r>
          </a:p>
          <a:p>
            <a:pPr lvl="1"/>
            <a:r>
              <a:rPr lang="en-US" dirty="0"/>
              <a:t>Universal symbol indicating a cat is spayed/neutered </a:t>
            </a:r>
          </a:p>
          <a:p>
            <a:pPr marL="537210" lvl="1" indent="0">
              <a:buNone/>
            </a:pPr>
            <a:r>
              <a:rPr lang="en-US" dirty="0"/>
              <a:t>Any outside cat-friendly or feral- </a:t>
            </a:r>
            <a:r>
              <a:rPr lang="en-US" b="1" dirty="0"/>
              <a:t>will</a:t>
            </a:r>
            <a:r>
              <a:rPr lang="en-US" dirty="0"/>
              <a:t> benefit from being ear-tipped. </a:t>
            </a:r>
          </a:p>
          <a:p>
            <a:pPr marL="537210" lvl="1" indent="0">
              <a:buNone/>
            </a:pP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1828800"/>
            <a:ext cx="4038600" cy="1899404"/>
          </a:xfrm>
        </p:spPr>
      </p:pic>
      <p:pic>
        <p:nvPicPr>
          <p:cNvPr id="5" name="Picture 4" descr="A picture containing cat, outdoor, mammal, domestic cat&#10;&#10;Description automatically generated">
            <a:extLst>
              <a:ext uri="{FF2B5EF4-FFF2-40B4-BE49-F238E27FC236}">
                <a16:creationId xmlns:a16="http://schemas.microsoft.com/office/drawing/2014/main" id="{16BE1FDF-A181-4CDC-AB6D-13FBD29FA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12021"/>
            <a:ext cx="4038600" cy="2674570"/>
          </a:xfrm>
          <a:prstGeom prst="rect">
            <a:avLst/>
          </a:prstGeom>
        </p:spPr>
      </p:pic>
    </p:spTree>
    <p:extLst>
      <p:ext uri="{BB962C8B-B14F-4D97-AF65-F5344CB8AC3E}">
        <p14:creationId xmlns:p14="http://schemas.microsoft.com/office/powerpoint/2010/main" val="11443594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 N – </a:t>
            </a:r>
            <a:r>
              <a:rPr lang="en-US" b="1" dirty="0"/>
              <a:t>V</a:t>
            </a:r>
            <a:r>
              <a:rPr lang="en-US" dirty="0"/>
              <a:t> – R </a:t>
            </a:r>
          </a:p>
        </p:txBody>
      </p:sp>
      <p:sp>
        <p:nvSpPr>
          <p:cNvPr id="3" name="Content Placeholder 2"/>
          <p:cNvSpPr>
            <a:spLocks noGrp="1"/>
          </p:cNvSpPr>
          <p:nvPr>
            <p:ph idx="1"/>
          </p:nvPr>
        </p:nvSpPr>
        <p:spPr/>
        <p:txBody>
          <a:bodyPr vert="horz" lIns="91440" tIns="45720" rIns="91440" bIns="45720" anchor="t">
            <a:normAutofit/>
          </a:bodyPr>
          <a:lstStyle/>
          <a:p>
            <a:pPr marL="447675" indent="-383540"/>
            <a:r>
              <a:rPr lang="en-US" dirty="0"/>
              <a:t>V – Vaccination</a:t>
            </a:r>
            <a:endParaRPr lang="en-US"/>
          </a:p>
          <a:p>
            <a:pPr lvl="1"/>
            <a:r>
              <a:rPr lang="en-US" dirty="0"/>
              <a:t>Alley Cat Allies has changed terminology from TNR to TNVR </a:t>
            </a:r>
          </a:p>
          <a:p>
            <a:pPr marL="1106170" lvl="2"/>
            <a:r>
              <a:rPr lang="en-US" dirty="0"/>
              <a:t>Emphasizes the importance of vaccinations </a:t>
            </a:r>
          </a:p>
          <a:p>
            <a:pPr marL="1106170" lvl="2"/>
            <a:r>
              <a:rPr lang="en-US" dirty="0"/>
              <a:t>Educate the public that feral cats are vaccinated</a:t>
            </a:r>
          </a:p>
          <a:p>
            <a:pPr lvl="1"/>
            <a:r>
              <a:rPr lang="en-US" dirty="0"/>
              <a:t>All TNR and TNVR programs vaccinate cats</a:t>
            </a:r>
          </a:p>
          <a:p>
            <a:pPr marL="1106170" lvl="2"/>
            <a:r>
              <a:rPr lang="en-US" dirty="0"/>
              <a:t>Vaccinations help prevent spread of disease</a:t>
            </a:r>
          </a:p>
          <a:p>
            <a:pPr marL="1106170" lvl="2"/>
            <a:r>
              <a:rPr lang="en-US" dirty="0"/>
              <a:t>Vaccinations help keep colony cats healthy</a:t>
            </a:r>
          </a:p>
          <a:p>
            <a:pPr marL="877570" lvl="2" indent="0">
              <a:buNone/>
            </a:pPr>
            <a:endParaRPr lang="en-US" dirty="0"/>
          </a:p>
        </p:txBody>
      </p:sp>
    </p:spTree>
    <p:extLst>
      <p:ext uri="{BB962C8B-B14F-4D97-AF65-F5344CB8AC3E}">
        <p14:creationId xmlns:p14="http://schemas.microsoft.com/office/powerpoint/2010/main" val="4582025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Trap – Neuter – </a:t>
            </a:r>
            <a:r>
              <a:rPr lang="en-US" sz="3400" b="1" dirty="0"/>
              <a:t>Vaccinate</a:t>
            </a:r>
            <a:r>
              <a:rPr lang="en-US" sz="3400" dirty="0"/>
              <a:t> - Return</a:t>
            </a:r>
          </a:p>
        </p:txBody>
      </p:sp>
      <p:sp>
        <p:nvSpPr>
          <p:cNvPr id="3" name="Content Placeholder 2"/>
          <p:cNvSpPr>
            <a:spLocks noGrp="1"/>
          </p:cNvSpPr>
          <p:nvPr>
            <p:ph idx="1"/>
          </p:nvPr>
        </p:nvSpPr>
        <p:spPr/>
        <p:txBody>
          <a:bodyPr>
            <a:normAutofit lnSpcReduction="10000"/>
          </a:bodyPr>
          <a:lstStyle/>
          <a:p>
            <a:r>
              <a:rPr lang="en-US" dirty="0"/>
              <a:t>All TNR or TNVR cats receive a rabies vaccination at the time of surgery</a:t>
            </a:r>
          </a:p>
          <a:p>
            <a:pPr lvl="1"/>
            <a:r>
              <a:rPr lang="en-US" dirty="0"/>
              <a:t>Rabies vaccination helps protect the cats from rabies</a:t>
            </a:r>
          </a:p>
          <a:p>
            <a:pPr lvl="1"/>
            <a:r>
              <a:rPr lang="en-US" dirty="0"/>
              <a:t>Rabies vaccination prevents the spread of disease</a:t>
            </a:r>
          </a:p>
          <a:p>
            <a:pPr lvl="1"/>
            <a:r>
              <a:rPr lang="en-US" dirty="0"/>
              <a:t>Studies show that a one-year rabies vaccine can provide several years of protection. </a:t>
            </a:r>
          </a:p>
          <a:p>
            <a:r>
              <a:rPr lang="en-US" dirty="0"/>
              <a:t>Most programs also provide feline distemper vaccination</a:t>
            </a:r>
          </a:p>
        </p:txBody>
      </p:sp>
    </p:spTree>
    <p:extLst>
      <p:ext uri="{BB962C8B-B14F-4D97-AF65-F5344CB8AC3E}">
        <p14:creationId xmlns:p14="http://schemas.microsoft.com/office/powerpoint/2010/main" val="271693405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Do’s and Don’ts of recovering feral cats.</a:t>
            </a:r>
          </a:p>
        </p:txBody>
      </p:sp>
      <p:sp>
        <p:nvSpPr>
          <p:cNvPr id="3" name="Content Placeholder 2"/>
          <p:cNvSpPr>
            <a:spLocks noGrp="1"/>
          </p:cNvSpPr>
          <p:nvPr>
            <p:ph idx="1"/>
          </p:nvPr>
        </p:nvSpPr>
        <p:spPr/>
        <p:txBody>
          <a:bodyPr>
            <a:normAutofit fontScale="85000" lnSpcReduction="20000"/>
          </a:bodyPr>
          <a:lstStyle/>
          <a:p>
            <a:pPr marL="64008" indent="0">
              <a:buNone/>
            </a:pPr>
            <a:r>
              <a:rPr lang="en-US" sz="2000" dirty="0"/>
              <a:t>The cat is returned to you in the same trap. Typically, the trap is lined with newspaper or pee-pee pads. You’ll receive the medical records, rabies certificate and an after-hours emergency number.</a:t>
            </a:r>
          </a:p>
          <a:p>
            <a:r>
              <a:rPr lang="en-US" sz="2000" dirty="0"/>
              <a:t>Do keep the trap covered.</a:t>
            </a:r>
          </a:p>
          <a:p>
            <a:r>
              <a:rPr lang="en-US" sz="2000" dirty="0"/>
              <a:t>Do have a temperature-controlled, quiet environment to recover the cat in. </a:t>
            </a:r>
          </a:p>
          <a:p>
            <a:r>
              <a:rPr lang="en-US" sz="2000" dirty="0"/>
              <a:t>Do monitor the cat for any bleeding, infection, vomiting, breathing irregularly or not waking up. Be sure to read through the complete surgery recovery instructions. </a:t>
            </a:r>
          </a:p>
          <a:p>
            <a:r>
              <a:rPr lang="en-US" sz="2000" dirty="0"/>
              <a:t>Do provide wet food once the cat is alert.  Open the back door slowly and only open a small gap to slide in a plastic lid with food. If you don’t feel that you can open the door without the cat escaping then drop food in through the trap or set the trap on the food. </a:t>
            </a:r>
          </a:p>
          <a:p>
            <a:r>
              <a:rPr lang="en-US" sz="2000" dirty="0"/>
              <a:t>Do keep the cat at least 24-48 hours after the surgery.  Females typically will need longer than males. Your veterinarian will give you this information at discharge. </a:t>
            </a:r>
          </a:p>
          <a:p>
            <a:r>
              <a:rPr lang="en-US" sz="2000" dirty="0"/>
              <a:t>Don’t open the trap door to reach in, clean or let the cat out unless you have a separator. </a:t>
            </a:r>
          </a:p>
        </p:txBody>
      </p:sp>
      <p:pic>
        <p:nvPicPr>
          <p:cNvPr id="7" name="Picture 6" descr="A picture containing icon&#10;&#10;Description automatically generated">
            <a:extLst>
              <a:ext uri="{FF2B5EF4-FFF2-40B4-BE49-F238E27FC236}">
                <a16:creationId xmlns:a16="http://schemas.microsoft.com/office/drawing/2014/main" id="{3BEA07B5-3A0F-4E1F-97C1-BF7619F9A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5755071"/>
            <a:ext cx="1143000" cy="858882"/>
          </a:xfrm>
          <a:prstGeom prst="rect">
            <a:avLst/>
          </a:prstGeom>
        </p:spPr>
      </p:pic>
    </p:spTree>
    <p:extLst>
      <p:ext uri="{BB962C8B-B14F-4D97-AF65-F5344CB8AC3E}">
        <p14:creationId xmlns:p14="http://schemas.microsoft.com/office/powerpoint/2010/main" val="14016759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feral cats?</a:t>
            </a:r>
            <a:br>
              <a:rPr lang="en-US" dirty="0"/>
            </a:br>
            <a:endParaRPr lang="en-US" dirty="0"/>
          </a:p>
        </p:txBody>
      </p:sp>
      <p:sp>
        <p:nvSpPr>
          <p:cNvPr id="3" name="Content Placeholder 2"/>
          <p:cNvSpPr>
            <a:spLocks noGrp="1"/>
          </p:cNvSpPr>
          <p:nvPr>
            <p:ph idx="1"/>
          </p:nvPr>
        </p:nvSpPr>
        <p:spPr>
          <a:xfrm>
            <a:off x="228600" y="1524000"/>
            <a:ext cx="8229600" cy="4572000"/>
          </a:xfrm>
        </p:spPr>
        <p:txBody>
          <a:bodyPr vert="horz" lIns="91440" tIns="45720" rIns="91440" bIns="45720" anchor="t">
            <a:normAutofit fontScale="92500" lnSpcReduction="20000"/>
          </a:bodyPr>
          <a:lstStyle/>
          <a:p>
            <a:pPr marL="447675" indent="-383540"/>
            <a:r>
              <a:rPr lang="en-US" dirty="0"/>
              <a:t>Feral cats are not socialized to humans. They don’t want to live with us or become our friends.  </a:t>
            </a:r>
            <a:endParaRPr lang="en-US"/>
          </a:p>
          <a:p>
            <a:pPr marL="447675" indent="-383540"/>
            <a:r>
              <a:rPr lang="en-US" dirty="0"/>
              <a:t>Feral cats DO NOT belong in a shelter. </a:t>
            </a:r>
          </a:p>
          <a:p>
            <a:pPr marL="447675" indent="-383540"/>
            <a:r>
              <a:rPr lang="en-US" dirty="0"/>
              <a:t>Feral kittens can be socialized if they are caught at an early age.  The ideal age would be 6-8 weeks or after they are weaned.  </a:t>
            </a:r>
          </a:p>
          <a:p>
            <a:pPr marL="447675" indent="-383540"/>
            <a:r>
              <a:rPr lang="en-US" dirty="0"/>
              <a:t>Rescuing all of the kittens and friendly cats can become overwhelming.</a:t>
            </a:r>
          </a:p>
          <a:p>
            <a:pPr marL="447675" indent="-383540"/>
            <a:r>
              <a:rPr lang="en-US" dirty="0"/>
              <a:t>TNVR at its core is about reducing overpopulation and not rescue.    </a:t>
            </a:r>
          </a:p>
          <a:p>
            <a:pPr marL="447675" indent="-383540"/>
            <a:endParaRPr lang="en-US" dirty="0"/>
          </a:p>
          <a:p>
            <a:pPr marL="447675" indent="-383540"/>
            <a:endParaRPr lang="en-US" dirty="0"/>
          </a:p>
        </p:txBody>
      </p:sp>
    </p:spTree>
    <p:extLst>
      <p:ext uri="{BB962C8B-B14F-4D97-AF65-F5344CB8AC3E}">
        <p14:creationId xmlns:p14="http://schemas.microsoft.com/office/powerpoint/2010/main" val="203886317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Trap-Neuter-Vaccinate-</a:t>
            </a:r>
            <a:r>
              <a:rPr lang="en-US" sz="3400" b="1" dirty="0"/>
              <a:t>Return</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marL="447675" indent="-383540"/>
            <a:r>
              <a:rPr lang="en-US" sz="1900" dirty="0"/>
              <a:t>Once the cat is clear-eyed and alert, return to the location that you trapped him/her.  This is their home even if it’s not ideal.  Remember, at its essence, TNVR is NOT about rescuing cats; it’s about population control and reducing the number of feral cats in that area.</a:t>
            </a:r>
            <a:endParaRPr lang="en-US"/>
          </a:p>
          <a:p>
            <a:pPr marL="447675" indent="-383540"/>
            <a:r>
              <a:rPr lang="en-US" sz="1900" dirty="0"/>
              <a:t>Point the trap away from traffic.  Set the trap down for a moment to give the cat time to take in the surroundings and then calmly release.</a:t>
            </a:r>
          </a:p>
          <a:p>
            <a:pPr marL="447675" indent="-383540"/>
            <a:r>
              <a:rPr lang="en-US" sz="1900" dirty="0"/>
              <a:t>Don’t relocate the cat to a different location. If the cat is relocated they will try to make their way back home.  This can set the cat up for failure.  Relocation requires an acclimation period of being confined for at least 3-4 weeks. </a:t>
            </a:r>
          </a:p>
          <a:p>
            <a:pPr marL="447675" indent="-383540"/>
            <a:r>
              <a:rPr lang="en-US" sz="1900" dirty="0"/>
              <a:t>If you are assuming the role of a caretaker then you should  begin providing food and water on a regular basis.  In this climate it is recommended that shelter be provided. </a:t>
            </a:r>
          </a:p>
          <a:p>
            <a:pPr marL="447675" indent="-383540"/>
            <a:r>
              <a:rPr lang="en-US" sz="1900" b="1" dirty="0"/>
              <a:t>Congratulations!!  </a:t>
            </a:r>
            <a:r>
              <a:rPr lang="en-US" sz="1900" dirty="0"/>
              <a:t>You have made a difference in the life of that cat and prevented others from being born!!  </a:t>
            </a:r>
          </a:p>
          <a:p>
            <a:pPr marL="63500" indent="0">
              <a:buNone/>
            </a:pPr>
            <a:endParaRPr lang="en-US" sz="1900" dirty="0"/>
          </a:p>
        </p:txBody>
      </p:sp>
    </p:spTree>
    <p:extLst>
      <p:ext uri="{BB962C8B-B14F-4D97-AF65-F5344CB8AC3E}">
        <p14:creationId xmlns:p14="http://schemas.microsoft.com/office/powerpoint/2010/main" val="25883704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462C-E385-42BA-AC76-E8280EDFBA7B}"/>
              </a:ext>
            </a:extLst>
          </p:cNvPr>
          <p:cNvSpPr>
            <a:spLocks noGrp="1"/>
          </p:cNvSpPr>
          <p:nvPr>
            <p:ph type="title"/>
          </p:nvPr>
        </p:nvSpPr>
        <p:spPr/>
        <p:txBody>
          <a:bodyPr vert="horz" lIns="91440" tIns="45720" rIns="91440" bIns="45720" anchor="ctr">
            <a:normAutofit/>
          </a:bodyPr>
          <a:lstStyle/>
          <a:p>
            <a:pPr marL="484505"/>
            <a:r>
              <a:rPr lang="en-US" dirty="0"/>
              <a:t>Tough to trap cats tips</a:t>
            </a:r>
          </a:p>
        </p:txBody>
      </p:sp>
      <p:sp>
        <p:nvSpPr>
          <p:cNvPr id="3" name="Content Placeholder 2">
            <a:extLst>
              <a:ext uri="{FF2B5EF4-FFF2-40B4-BE49-F238E27FC236}">
                <a16:creationId xmlns:a16="http://schemas.microsoft.com/office/drawing/2014/main" id="{0343D511-51DB-413C-A6A3-F2740A91EB38}"/>
              </a:ext>
            </a:extLst>
          </p:cNvPr>
          <p:cNvSpPr>
            <a:spLocks noGrp="1"/>
          </p:cNvSpPr>
          <p:nvPr>
            <p:ph idx="1"/>
          </p:nvPr>
        </p:nvSpPr>
        <p:spPr/>
        <p:txBody>
          <a:bodyPr/>
          <a:lstStyle/>
          <a:p>
            <a:r>
              <a:rPr lang="en-US" dirty="0"/>
              <a:t>Trap training</a:t>
            </a:r>
          </a:p>
          <a:p>
            <a:r>
              <a:rPr lang="en-US" dirty="0"/>
              <a:t>Drop trapping</a:t>
            </a:r>
          </a:p>
          <a:p>
            <a:r>
              <a:rPr lang="en-US" dirty="0"/>
              <a:t>Bottle prop</a:t>
            </a:r>
          </a:p>
          <a:p>
            <a:r>
              <a:rPr lang="en-US" dirty="0"/>
              <a:t>Remote control</a:t>
            </a:r>
          </a:p>
          <a:p>
            <a:r>
              <a:rPr lang="en-US" dirty="0"/>
              <a:t>Different types of traps</a:t>
            </a:r>
          </a:p>
          <a:p>
            <a:r>
              <a:rPr lang="en-US" dirty="0"/>
              <a:t>Camouflage </a:t>
            </a:r>
          </a:p>
        </p:txBody>
      </p:sp>
    </p:spTree>
    <p:extLst>
      <p:ext uri="{BB962C8B-B14F-4D97-AF65-F5344CB8AC3E}">
        <p14:creationId xmlns:p14="http://schemas.microsoft.com/office/powerpoint/2010/main" val="135645193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BFE3-0621-4A1C-A657-B08CE567BDA8}"/>
              </a:ext>
            </a:extLst>
          </p:cNvPr>
          <p:cNvSpPr>
            <a:spLocks noGrp="1"/>
          </p:cNvSpPr>
          <p:nvPr>
            <p:ph type="title"/>
          </p:nvPr>
        </p:nvSpPr>
        <p:spPr/>
        <p:txBody>
          <a:bodyPr/>
          <a:lstStyle/>
          <a:p>
            <a:r>
              <a:rPr lang="en-US" dirty="0"/>
              <a:t>Helpful websites:</a:t>
            </a:r>
            <a:br>
              <a:rPr lang="en-US" dirty="0"/>
            </a:br>
            <a:endParaRPr lang="en-US" dirty="0"/>
          </a:p>
        </p:txBody>
      </p:sp>
      <p:sp>
        <p:nvSpPr>
          <p:cNvPr id="4" name="TextBox 3">
            <a:extLst>
              <a:ext uri="{FF2B5EF4-FFF2-40B4-BE49-F238E27FC236}">
                <a16:creationId xmlns:a16="http://schemas.microsoft.com/office/drawing/2014/main" id="{1945E4FA-87DF-4176-A0BC-5E8F06BF5C3E}"/>
              </a:ext>
            </a:extLst>
          </p:cNvPr>
          <p:cNvSpPr txBox="1"/>
          <p:nvPr/>
        </p:nvSpPr>
        <p:spPr>
          <a:xfrm>
            <a:off x="760046" y="1481860"/>
            <a:ext cx="6101860" cy="646331"/>
          </a:xfrm>
          <a:prstGeom prst="rect">
            <a:avLst/>
          </a:prstGeom>
          <a:noFill/>
        </p:spPr>
        <p:txBody>
          <a:bodyPr wrap="square">
            <a:spAutoFit/>
          </a:bodyPr>
          <a:lstStyle/>
          <a:p>
            <a:r>
              <a:rPr lang="en-US" dirty="0">
                <a:hlinkClick r:id="rId2"/>
              </a:rPr>
              <a:t>https://www.alleycat.org/</a:t>
            </a:r>
            <a:endParaRPr lang="en-US" dirty="0"/>
          </a:p>
          <a:p>
            <a:endParaRPr lang="en-US" dirty="0"/>
          </a:p>
        </p:txBody>
      </p:sp>
      <p:sp>
        <p:nvSpPr>
          <p:cNvPr id="6" name="TextBox 5">
            <a:extLst>
              <a:ext uri="{FF2B5EF4-FFF2-40B4-BE49-F238E27FC236}">
                <a16:creationId xmlns:a16="http://schemas.microsoft.com/office/drawing/2014/main" id="{B28FBC56-1584-418D-BB84-0DA7DA16A922}"/>
              </a:ext>
            </a:extLst>
          </p:cNvPr>
          <p:cNvSpPr txBox="1"/>
          <p:nvPr/>
        </p:nvSpPr>
        <p:spPr>
          <a:xfrm>
            <a:off x="769815" y="1999569"/>
            <a:ext cx="6101860" cy="646331"/>
          </a:xfrm>
          <a:prstGeom prst="rect">
            <a:avLst/>
          </a:prstGeom>
          <a:noFill/>
        </p:spPr>
        <p:txBody>
          <a:bodyPr wrap="square">
            <a:spAutoFit/>
          </a:bodyPr>
          <a:lstStyle/>
          <a:p>
            <a:r>
              <a:rPr lang="en-US" dirty="0">
                <a:hlinkClick r:id="rId3"/>
              </a:rPr>
              <a:t>https://www.neighborhoodcats.org/</a:t>
            </a:r>
            <a:endParaRPr lang="en-US" dirty="0"/>
          </a:p>
          <a:p>
            <a:endParaRPr lang="en-US" dirty="0"/>
          </a:p>
        </p:txBody>
      </p:sp>
      <p:sp>
        <p:nvSpPr>
          <p:cNvPr id="9" name="TextBox 8">
            <a:extLst>
              <a:ext uri="{FF2B5EF4-FFF2-40B4-BE49-F238E27FC236}">
                <a16:creationId xmlns:a16="http://schemas.microsoft.com/office/drawing/2014/main" id="{82B70A55-BD1B-4A67-B257-F1354CB1C730}"/>
              </a:ext>
            </a:extLst>
          </p:cNvPr>
          <p:cNvSpPr txBox="1"/>
          <p:nvPr/>
        </p:nvSpPr>
        <p:spPr>
          <a:xfrm>
            <a:off x="762000" y="2438401"/>
            <a:ext cx="6101860" cy="646331"/>
          </a:xfrm>
          <a:prstGeom prst="rect">
            <a:avLst/>
          </a:prstGeom>
          <a:noFill/>
        </p:spPr>
        <p:txBody>
          <a:bodyPr wrap="square">
            <a:spAutoFit/>
          </a:bodyPr>
          <a:lstStyle/>
          <a:p>
            <a:r>
              <a:rPr lang="en-US" dirty="0">
                <a:hlinkClick r:id="rId4"/>
              </a:rPr>
              <a:t>https://www.communitycatspodcast.com/</a:t>
            </a:r>
            <a:endParaRPr lang="en-US" dirty="0"/>
          </a:p>
          <a:p>
            <a:endParaRPr lang="en-US" dirty="0"/>
          </a:p>
        </p:txBody>
      </p:sp>
      <p:sp>
        <p:nvSpPr>
          <p:cNvPr id="11" name="TextBox 10">
            <a:extLst>
              <a:ext uri="{FF2B5EF4-FFF2-40B4-BE49-F238E27FC236}">
                <a16:creationId xmlns:a16="http://schemas.microsoft.com/office/drawing/2014/main" id="{D24F0094-8E57-4F8B-BAF1-A721DB48C41F}"/>
              </a:ext>
            </a:extLst>
          </p:cNvPr>
          <p:cNvSpPr txBox="1"/>
          <p:nvPr/>
        </p:nvSpPr>
        <p:spPr>
          <a:xfrm>
            <a:off x="760046" y="2895602"/>
            <a:ext cx="6103814" cy="923330"/>
          </a:xfrm>
          <a:prstGeom prst="rect">
            <a:avLst/>
          </a:prstGeom>
          <a:noFill/>
        </p:spPr>
        <p:txBody>
          <a:bodyPr wrap="square">
            <a:spAutoFit/>
          </a:bodyPr>
          <a:lstStyle/>
          <a:p>
            <a:r>
              <a:rPr lang="en-US" dirty="0">
                <a:hlinkClick r:id="rId5"/>
              </a:rPr>
              <a:t>https://www.aspca.org/helping-people-pets/shelter-intake-and-surrender/closer-look-community-cats</a:t>
            </a:r>
            <a:endParaRPr lang="en-US" dirty="0"/>
          </a:p>
          <a:p>
            <a:endParaRPr lang="en-US" dirty="0"/>
          </a:p>
        </p:txBody>
      </p:sp>
      <p:sp>
        <p:nvSpPr>
          <p:cNvPr id="15" name="TextBox 14">
            <a:extLst>
              <a:ext uri="{FF2B5EF4-FFF2-40B4-BE49-F238E27FC236}">
                <a16:creationId xmlns:a16="http://schemas.microsoft.com/office/drawing/2014/main" id="{C135AA43-E802-4C6C-BAAD-E0E67EC1B289}"/>
              </a:ext>
            </a:extLst>
          </p:cNvPr>
          <p:cNvSpPr txBox="1"/>
          <p:nvPr/>
        </p:nvSpPr>
        <p:spPr>
          <a:xfrm>
            <a:off x="760046" y="3657599"/>
            <a:ext cx="6103814" cy="1754326"/>
          </a:xfrm>
          <a:prstGeom prst="rect">
            <a:avLst/>
          </a:prstGeom>
          <a:noFill/>
        </p:spPr>
        <p:txBody>
          <a:bodyPr wrap="square">
            <a:spAutoFit/>
          </a:bodyPr>
          <a:lstStyle/>
          <a:p>
            <a:r>
              <a:rPr lang="en-US" dirty="0">
                <a:hlinkClick r:id="rId6"/>
              </a:rPr>
              <a:t>https://www.humanesociety.org/resources/community-cat-program</a:t>
            </a:r>
            <a:endParaRPr lang="en-US" dirty="0"/>
          </a:p>
          <a:p>
            <a:endParaRPr lang="en-US" dirty="0"/>
          </a:p>
          <a:p>
            <a:r>
              <a:rPr lang="en-US" dirty="0">
                <a:hlinkClick r:id="rId7"/>
              </a:rPr>
              <a:t>https://www.austinpetsalive.org/blog/feral-rehab-recovery-and-release</a:t>
            </a:r>
            <a:endParaRPr lang="en-US" dirty="0"/>
          </a:p>
          <a:p>
            <a:endParaRPr lang="en-US" dirty="0"/>
          </a:p>
        </p:txBody>
      </p:sp>
    </p:spTree>
    <p:extLst>
      <p:ext uri="{BB962C8B-B14F-4D97-AF65-F5344CB8AC3E}">
        <p14:creationId xmlns:p14="http://schemas.microsoft.com/office/powerpoint/2010/main" val="26490015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pPr marL="484505"/>
            <a:r>
              <a:rPr lang="en-US" dirty="0"/>
              <a:t>Sometimes </a:t>
            </a:r>
            <a:r>
              <a:rPr lang="en-US" dirty="0" err="1"/>
              <a:t>ferals</a:t>
            </a:r>
            <a:r>
              <a:rPr lang="en-US" dirty="0"/>
              <a:t> turn out to be friendly.</a:t>
            </a:r>
          </a:p>
        </p:txBody>
      </p:sp>
      <p:sp>
        <p:nvSpPr>
          <p:cNvPr id="3" name="Content Placeholder 2"/>
          <p:cNvSpPr>
            <a:spLocks noGrp="1"/>
          </p:cNvSpPr>
          <p:nvPr>
            <p:ph idx="1"/>
          </p:nvPr>
        </p:nvSpPr>
        <p:spPr/>
        <p:txBody>
          <a:bodyPr/>
          <a:lstStyle/>
          <a:p>
            <a:pPr marL="64008" indent="0">
              <a:buNone/>
            </a:pPr>
            <a:br>
              <a:rPr lang="en-US" dirty="0"/>
            </a:br>
            <a:endParaRPr lang="en-US" dirty="0"/>
          </a:p>
        </p:txBody>
      </p:sp>
      <p:pic>
        <p:nvPicPr>
          <p:cNvPr id="2050" name="Picture 2" descr="https://lh3.googleusercontent.com/Joy9tqU0Vt3uO9c8nG-QqE9qlkesJCp1EaDp6fMcAJSWQnHTKm-NvELJHehc8h3sht4pRV1WI35MGYvnVBh1JgdI0rkx0z7yXyD9Eb_tkpHW2-R0x7MyiFCeUiu6Xkn8QcGZnaHTrPLdNwVcLdAvaX2XNA4jnXPGXgqUx9zxPLpvcqgtEvQdxZBjsst4FANGQEa1imdydkKu3IxCDikxmyICAnJPR_jZwUGrR6xEzEQ2jH9aoQmiJILy3PzFH6orAmnkpgSDTpgDnJdR5yKym0PIMqt5PQlGISj_GWo6ePZWIf3e-rPiPwYiTKDMvRyKhcalVM-7VDOxCi4QewjKwEGxLHgXxROMuP_2-IkiOZCxCrAJ5a2lESPsXB5e_sDcqJbT2mYq1PFlpqMo-a4h947ZkzFzOSRmHtvh5L0TnP1Vw8c4lZQxuWhcgqdyKZ_mT-c_1HJo7WLAI30JarEkpA_Dk-L8hy95VwK3k-3g_2hhaUOtuphKeWhlyZRyD2DQXhfuDOOviYOb0hmouGfqa-vuQxmXVWyApVaVO3f25sH6kX0eYMmRK8nH89uHcL7R_I710LFN6kmlGvaOVsPf0X9fMYvWfoFUm7B7WxYDUbEVChmuOjzinYU8BceeziuY6cL3dBc_3TgEH-Erhd4s2CRGFYZszNk=w1292-h969-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362200"/>
            <a:ext cx="35306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6768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Some decide they want to live as a spoiled house cat.</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677" y="1834662"/>
            <a:ext cx="6248400" cy="3514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061577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fontScale="90000"/>
          </a:bodyPr>
          <a:lstStyle/>
          <a:p>
            <a:pPr marL="484505"/>
            <a:br>
              <a:rPr lang="en-US" dirty="0"/>
            </a:br>
            <a:r>
              <a:rPr lang="en-US" dirty="0"/>
              <a:t>But typically, they prefer to stay in their home.</a:t>
            </a:r>
            <a:br>
              <a:rPr lang="en-US" dirty="0"/>
            </a:br>
            <a:endParaRPr lang="en-US" dirty="0">
              <a:ln w="6350">
                <a:solidFill>
                  <a:srgbClr val="FF388C">
                    <a:shade val="43000"/>
                  </a:srgbClr>
                </a:solidFill>
              </a:ln>
            </a:endParaRPr>
          </a:p>
        </p:txBody>
      </p:sp>
      <p:pic>
        <p:nvPicPr>
          <p:cNvPr id="4" name="Picture 3" descr="A picture containing tree, outdoor, sitting, mammal&#10;&#10;Description automatically generated">
            <a:extLst>
              <a:ext uri="{FF2B5EF4-FFF2-40B4-BE49-F238E27FC236}">
                <a16:creationId xmlns:a16="http://schemas.microsoft.com/office/drawing/2014/main" id="{AFC076C0-DF55-48D5-9871-0CB9437B35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538" y="2133600"/>
            <a:ext cx="3443165" cy="4587630"/>
          </a:xfrm>
          <a:prstGeom prst="rect">
            <a:avLst/>
          </a:prstGeom>
        </p:spPr>
      </p:pic>
      <p:pic>
        <p:nvPicPr>
          <p:cNvPr id="3" name="Picture 4" descr="A logo with white text&#10;&#10;Description automatically generated">
            <a:extLst>
              <a:ext uri="{FF2B5EF4-FFF2-40B4-BE49-F238E27FC236}">
                <a16:creationId xmlns:a16="http://schemas.microsoft.com/office/drawing/2014/main" id="{36BF27B4-0D84-7671-3B46-F76792E61DCC}"/>
              </a:ext>
            </a:extLst>
          </p:cNvPr>
          <p:cNvPicPr>
            <a:picLocks noChangeAspect="1"/>
          </p:cNvPicPr>
          <p:nvPr/>
        </p:nvPicPr>
        <p:blipFill>
          <a:blip r:embed="rId3"/>
          <a:stretch>
            <a:fillRect/>
          </a:stretch>
        </p:blipFill>
        <p:spPr>
          <a:xfrm>
            <a:off x="1119554" y="3578365"/>
            <a:ext cx="2743200" cy="2749269"/>
          </a:xfrm>
          <a:prstGeom prst="rect">
            <a:avLst/>
          </a:prstGeom>
        </p:spPr>
      </p:pic>
    </p:spTree>
    <p:extLst>
      <p:ext uri="{BB962C8B-B14F-4D97-AF65-F5344CB8AC3E}">
        <p14:creationId xmlns:p14="http://schemas.microsoft.com/office/powerpoint/2010/main" val="42801982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outdoor cats come from?</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The domestic cats’ natural habitat is outdoors in close proximity to people/food source.</a:t>
            </a:r>
          </a:p>
          <a:p>
            <a:r>
              <a:rPr lang="en-US" sz="2000" dirty="0"/>
              <a:t>Cats came into existence approximately 10,000 years ago when humans first began farming.  People used cats as “Green Pest Control.” </a:t>
            </a:r>
          </a:p>
          <a:p>
            <a:r>
              <a:rPr lang="en-US" sz="2000" dirty="0"/>
              <a:t> Cats are very prolific and kittens sexually mature very young. Female kittens can begin having kittens at 4-6 months of age.</a:t>
            </a:r>
          </a:p>
          <a:p>
            <a:pPr lvl="0"/>
            <a:r>
              <a:rPr lang="en-US" sz="2000" dirty="0"/>
              <a:t>Female cats can have up to 3 litters per year.</a:t>
            </a:r>
          </a:p>
          <a:p>
            <a:pPr lvl="0"/>
            <a:r>
              <a:rPr lang="en-US" sz="2000" dirty="0"/>
              <a:t>Most litters are 4-6 kittens which can equal 12-18 new kittens into the population yearly.</a:t>
            </a:r>
          </a:p>
          <a:p>
            <a:pPr lvl="0"/>
            <a:r>
              <a:rPr lang="en-US" sz="2000" dirty="0"/>
              <a:t>If half of mom’s kittens are females, that’s 6-9 females that will start going into heat at 4 months of age and begin another breeding cycle.</a:t>
            </a:r>
          </a:p>
          <a:p>
            <a:pPr lvl="0"/>
            <a:r>
              <a:rPr lang="en-US" sz="2000" dirty="0"/>
              <a:t>A female cat and her offspring can produce over 370,000 kittens in 7 years!</a:t>
            </a:r>
          </a:p>
          <a:p>
            <a:endParaRPr lang="en-US" sz="2000" dirty="0"/>
          </a:p>
        </p:txBody>
      </p:sp>
    </p:spTree>
    <p:extLst>
      <p:ext uri="{BB962C8B-B14F-4D97-AF65-F5344CB8AC3E}">
        <p14:creationId xmlns:p14="http://schemas.microsoft.com/office/powerpoint/2010/main" val="4415904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difference between a stray cat and a feral one?</a:t>
            </a:r>
          </a:p>
        </p:txBody>
      </p:sp>
      <p:sp>
        <p:nvSpPr>
          <p:cNvPr id="3" name="Content Placeholder 2"/>
          <p:cNvSpPr>
            <a:spLocks noGrp="1"/>
          </p:cNvSpPr>
          <p:nvPr>
            <p:ph idx="1"/>
          </p:nvPr>
        </p:nvSpPr>
        <p:spPr/>
        <p:txBody>
          <a:bodyPr numCol="2">
            <a:normAutofit/>
          </a:bodyPr>
          <a:lstStyle/>
          <a:p>
            <a:r>
              <a:rPr lang="en-US" sz="2400" u="sng" dirty="0"/>
              <a:t>Stray cats:</a:t>
            </a:r>
          </a:p>
          <a:p>
            <a:pPr>
              <a:buFont typeface="Wingdings" panose="05000000000000000000" pitchFamily="2" charset="2"/>
              <a:buChar char="ü"/>
            </a:pPr>
            <a:r>
              <a:rPr lang="en-US" sz="2400" dirty="0"/>
              <a:t>Will approach people, houses, porches or cars </a:t>
            </a:r>
          </a:p>
          <a:p>
            <a:pPr>
              <a:buFont typeface="Wingdings" panose="05000000000000000000" pitchFamily="2" charset="2"/>
              <a:buChar char="ü"/>
            </a:pPr>
            <a:r>
              <a:rPr lang="en-US" sz="2400" dirty="0"/>
              <a:t>Walk like a house cat, tail up, meow and answer you</a:t>
            </a:r>
          </a:p>
          <a:p>
            <a:pPr>
              <a:buFont typeface="Wingdings" panose="05000000000000000000" pitchFamily="2" charset="2"/>
              <a:buChar char="ü"/>
            </a:pPr>
            <a:r>
              <a:rPr lang="en-US" sz="2400" dirty="0"/>
              <a:t>Visible in the day</a:t>
            </a:r>
          </a:p>
          <a:p>
            <a:pPr>
              <a:buFont typeface="Wingdings" panose="05000000000000000000" pitchFamily="2" charset="2"/>
              <a:buChar char="ü"/>
            </a:pPr>
            <a:r>
              <a:rPr lang="en-US" sz="2400" dirty="0"/>
              <a:t>Likely to be disheveled and dirty</a:t>
            </a:r>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r>
              <a:rPr lang="en-US" sz="2400" u="sng" dirty="0"/>
              <a:t>Feral cats:</a:t>
            </a:r>
          </a:p>
          <a:p>
            <a:pPr>
              <a:buFont typeface="Wingdings" panose="05000000000000000000" pitchFamily="2" charset="2"/>
              <a:buChar char="ü"/>
            </a:pPr>
            <a:r>
              <a:rPr lang="en-US" sz="2400" dirty="0"/>
              <a:t>Hide from people</a:t>
            </a:r>
          </a:p>
          <a:p>
            <a:pPr>
              <a:buFont typeface="Wingdings" panose="05000000000000000000" pitchFamily="2" charset="2"/>
              <a:buChar char="ü"/>
            </a:pPr>
            <a:r>
              <a:rPr lang="en-US" sz="2400" dirty="0"/>
              <a:t>Crouch, crawl and protect body with tail</a:t>
            </a:r>
          </a:p>
          <a:p>
            <a:pPr>
              <a:buFont typeface="Wingdings" panose="05000000000000000000" pitchFamily="2" charset="2"/>
              <a:buChar char="ü"/>
            </a:pPr>
            <a:r>
              <a:rPr lang="en-US" sz="2400" dirty="0"/>
              <a:t>Won’t make a sound or purr</a:t>
            </a:r>
          </a:p>
          <a:p>
            <a:pPr>
              <a:buFont typeface="Wingdings" panose="05000000000000000000" pitchFamily="2" charset="2"/>
              <a:buChar char="ü"/>
            </a:pPr>
            <a:r>
              <a:rPr lang="en-US" sz="2400" dirty="0"/>
              <a:t>Nocturnal </a:t>
            </a:r>
          </a:p>
          <a:p>
            <a:pPr>
              <a:buFont typeface="Wingdings" panose="05000000000000000000" pitchFamily="2" charset="2"/>
              <a:buChar char="ü"/>
            </a:pPr>
            <a:r>
              <a:rPr lang="en-US" sz="2400" dirty="0"/>
              <a:t>Clean, well-kept coat </a:t>
            </a:r>
          </a:p>
          <a:p>
            <a:pPr marL="64008" indent="0">
              <a:buNone/>
            </a:pPr>
            <a:endParaRPr lang="en-US" sz="2400" dirty="0"/>
          </a:p>
        </p:txBody>
      </p:sp>
    </p:spTree>
    <p:extLst>
      <p:ext uri="{BB962C8B-B14F-4D97-AF65-F5344CB8AC3E}">
        <p14:creationId xmlns:p14="http://schemas.microsoft.com/office/powerpoint/2010/main" val="4539151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 Math-not your standard 1+1=2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384" y="2156313"/>
            <a:ext cx="3624385" cy="3614616"/>
          </a:xfrm>
        </p:spPr>
      </p:pic>
    </p:spTree>
    <p:extLst>
      <p:ext uri="{BB962C8B-B14F-4D97-AF65-F5344CB8AC3E}">
        <p14:creationId xmlns:p14="http://schemas.microsoft.com/office/powerpoint/2010/main" val="19589786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TNVR?</a:t>
            </a:r>
          </a:p>
        </p:txBody>
      </p:sp>
      <p:sp>
        <p:nvSpPr>
          <p:cNvPr id="3" name="Content Placeholder 2"/>
          <p:cNvSpPr>
            <a:spLocks noGrp="1"/>
          </p:cNvSpPr>
          <p:nvPr>
            <p:ph idx="1"/>
          </p:nvPr>
        </p:nvSpPr>
        <p:spPr/>
        <p:txBody>
          <a:bodyPr>
            <a:normAutofit fontScale="77500" lnSpcReduction="20000"/>
          </a:bodyPr>
          <a:lstStyle/>
          <a:p>
            <a:r>
              <a:rPr lang="en-US" dirty="0"/>
              <a:t>Every year hundreds of thousands of feral and stray cats are losing their lives in municipal shelters. Ironically, shelters are meant to be a temporary sanctuary and refuge for cats in need. The majority of these cats are perfectly healthy. </a:t>
            </a:r>
          </a:p>
          <a:p>
            <a:r>
              <a:rPr lang="en-US" dirty="0"/>
              <a:t>Bird populations are also on a decline due to humans and development. Much of the blame goes to cats. </a:t>
            </a:r>
          </a:p>
          <a:p>
            <a:r>
              <a:rPr lang="en-US" dirty="0"/>
              <a:t>TNVR is the only humane solution to reduce overpopulation-meaning less cats and more birds!</a:t>
            </a:r>
          </a:p>
          <a:p>
            <a:r>
              <a:rPr lang="en-US" dirty="0"/>
              <a:t>The outdated “catch and kill” method has been scientifically proven to be ineffective. </a:t>
            </a:r>
          </a:p>
        </p:txBody>
      </p:sp>
    </p:spTree>
    <p:extLst>
      <p:ext uri="{BB962C8B-B14F-4D97-AF65-F5344CB8AC3E}">
        <p14:creationId xmlns:p14="http://schemas.microsoft.com/office/powerpoint/2010/main" val="23526944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7494"/>
            <a:ext cx="7620000" cy="875506"/>
          </a:xfrm>
        </p:spPr>
        <p:txBody>
          <a:bodyPr>
            <a:normAutofit fontScale="90000"/>
          </a:bodyPr>
          <a:lstStyle/>
          <a:p>
            <a:r>
              <a:rPr lang="en-US" dirty="0"/>
              <a:t>You spot a “community cat”, what’s next?	</a:t>
            </a:r>
          </a:p>
        </p:txBody>
      </p:sp>
      <p:sp>
        <p:nvSpPr>
          <p:cNvPr id="3" name="Content Placeholder 2"/>
          <p:cNvSpPr>
            <a:spLocks noGrp="1"/>
          </p:cNvSpPr>
          <p:nvPr>
            <p:ph idx="1"/>
          </p:nvPr>
        </p:nvSpPr>
        <p:spPr>
          <a:xfrm>
            <a:off x="457200" y="1295400"/>
            <a:ext cx="8229600" cy="4572000"/>
          </a:xfrm>
        </p:spPr>
        <p:txBody>
          <a:bodyPr>
            <a:normAutofit fontScale="70000" lnSpcReduction="20000"/>
          </a:bodyPr>
          <a:lstStyle/>
          <a:p>
            <a:endParaRPr lang="en-US" sz="2200" dirty="0"/>
          </a:p>
          <a:p>
            <a:r>
              <a:rPr lang="en-US" sz="2200" dirty="0"/>
              <a:t>The term used to describe free-roaming, unowned cats is “community cat.” Community cats can be feral, any degree of socialized, abandoned, and homeless cats.</a:t>
            </a:r>
          </a:p>
          <a:p>
            <a:r>
              <a:rPr lang="en-US" sz="2200" dirty="0"/>
              <a:t>If the cat is friendly and able to be handled, take the cat to a local vet office to be scanned for  a microchip and post the cat on lost and found sites.  </a:t>
            </a:r>
          </a:p>
          <a:p>
            <a:pPr lvl="1">
              <a:buFont typeface="Wingdings" panose="05000000000000000000" pitchFamily="2" charset="2"/>
              <a:buChar char="Ø"/>
            </a:pPr>
            <a:r>
              <a:rPr lang="en-US" sz="2200" u="sng" dirty="0">
                <a:hlinkClick r:id="rId3"/>
              </a:rPr>
              <a:t>www.trianglelostpets.org</a:t>
            </a:r>
            <a:endParaRPr lang="en-US" sz="2200" dirty="0"/>
          </a:p>
          <a:p>
            <a:pPr lvl="1">
              <a:buFont typeface="Wingdings" panose="05000000000000000000" pitchFamily="2" charset="2"/>
              <a:buChar char="Ø"/>
            </a:pPr>
            <a:r>
              <a:rPr lang="en-US" sz="2200" u="sng" dirty="0"/>
              <a:t>Pawboost.com</a:t>
            </a:r>
            <a:endParaRPr lang="en-US" sz="2200" dirty="0"/>
          </a:p>
          <a:p>
            <a:pPr lvl="1">
              <a:buFont typeface="Wingdings" panose="05000000000000000000" pitchFamily="2" charset="2"/>
              <a:buChar char="Ø"/>
            </a:pPr>
            <a:r>
              <a:rPr lang="en-US" sz="2200" dirty="0"/>
              <a:t>Craigslist</a:t>
            </a:r>
          </a:p>
          <a:p>
            <a:pPr lvl="1">
              <a:buFont typeface="Wingdings" panose="05000000000000000000" pitchFamily="2" charset="2"/>
              <a:buChar char="Ø"/>
            </a:pPr>
            <a:r>
              <a:rPr lang="en-US" sz="2200" dirty="0"/>
              <a:t>N &amp; O</a:t>
            </a:r>
          </a:p>
          <a:p>
            <a:pPr lvl="1">
              <a:buFont typeface="Wingdings" panose="05000000000000000000" pitchFamily="2" charset="2"/>
              <a:buChar char="Ø"/>
            </a:pPr>
            <a:r>
              <a:rPr lang="en-US" sz="2200" dirty="0"/>
              <a:t>Throughout the neighborhood</a:t>
            </a:r>
          </a:p>
          <a:p>
            <a:pPr lvl="1">
              <a:buFont typeface="Wingdings" panose="05000000000000000000" pitchFamily="2" charset="2"/>
              <a:buChar char="Ø"/>
            </a:pPr>
            <a:r>
              <a:rPr lang="en-US" sz="2200" dirty="0"/>
              <a:t>WRAL Out and About</a:t>
            </a:r>
          </a:p>
          <a:p>
            <a:pPr lvl="1">
              <a:buFont typeface="Wingdings" panose="05000000000000000000" pitchFamily="2" charset="2"/>
              <a:buChar char="Ø"/>
            </a:pPr>
            <a:r>
              <a:rPr lang="en-US" sz="2200" u="sng" dirty="0">
                <a:hlinkClick r:id="rId4"/>
              </a:rPr>
              <a:t>https://www.lostmykitty.com/</a:t>
            </a:r>
            <a:endParaRPr lang="en-US" sz="2200" dirty="0"/>
          </a:p>
          <a:p>
            <a:pPr lvl="1">
              <a:buFont typeface="Wingdings" panose="05000000000000000000" pitchFamily="2" charset="2"/>
              <a:buChar char="Ø"/>
            </a:pPr>
            <a:r>
              <a:rPr lang="en-US" sz="2200" u="sng" dirty="0">
                <a:hlinkClick r:id="rId5"/>
              </a:rPr>
              <a:t>http://www.tabbytracker.com/</a:t>
            </a:r>
            <a:r>
              <a:rPr lang="en-US" sz="2200" dirty="0"/>
              <a:t> </a:t>
            </a:r>
          </a:p>
          <a:p>
            <a:pPr lvl="1">
              <a:buFont typeface="Wingdings" panose="05000000000000000000" pitchFamily="2" charset="2"/>
              <a:buChar char="Ø"/>
            </a:pPr>
            <a:r>
              <a:rPr lang="en-US" sz="2200" dirty="0"/>
              <a:t>Facebook has several lost and found sites, just enter lost and found pets and the groups will populate.</a:t>
            </a:r>
          </a:p>
          <a:p>
            <a:pPr marL="537210" lvl="1" indent="0">
              <a:buNone/>
            </a:pPr>
            <a:r>
              <a:rPr lang="en-US" sz="2200" dirty="0"/>
              <a:t>  </a:t>
            </a:r>
          </a:p>
          <a:p>
            <a:r>
              <a:rPr lang="en-US" sz="2200" dirty="0"/>
              <a:t>Regardless of whether a cat is friendly or feral, if the cat isn’t altered, it’s still a good idea to  get the cat spayed/neutered.</a:t>
            </a:r>
          </a:p>
        </p:txBody>
      </p:sp>
    </p:spTree>
    <p:extLst>
      <p:ext uri="{BB962C8B-B14F-4D97-AF65-F5344CB8AC3E}">
        <p14:creationId xmlns:p14="http://schemas.microsoft.com/office/powerpoint/2010/main" val="30444789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45661" y="1236785"/>
            <a:ext cx="7436339" cy="507831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dirty="0"/>
              <a:t>If the cat is feral (and NOT already ear-tipped), determine if there is a caretaker or source of food/cats in the neighborhood.  </a:t>
            </a:r>
          </a:p>
          <a:p>
            <a:pPr marL="285750" indent="-285750">
              <a:buFont typeface="Wingdings" panose="05000000000000000000" pitchFamily="2" charset="2"/>
              <a:buChar char="v"/>
            </a:pPr>
            <a:r>
              <a:rPr lang="en-US" dirty="0"/>
              <a:t>If the cat is in good condition with a healthy body weight then the cat has a food source.</a:t>
            </a:r>
          </a:p>
          <a:p>
            <a:pPr marL="742950" lvl="1" indent="-285750">
              <a:buFont typeface="Wingdings" panose="05000000000000000000" pitchFamily="2" charset="2"/>
              <a:buChar char="Ø"/>
            </a:pPr>
            <a:r>
              <a:rPr lang="en-US" dirty="0"/>
              <a:t>Ask people in the area</a:t>
            </a:r>
          </a:p>
          <a:p>
            <a:pPr marL="742950" lvl="1" indent="-285750">
              <a:buFont typeface="Wingdings" panose="05000000000000000000" pitchFamily="2" charset="2"/>
              <a:buChar char="Ø"/>
            </a:pPr>
            <a:r>
              <a:rPr lang="en-US" dirty="0"/>
              <a:t>Notice food dishes outside</a:t>
            </a:r>
          </a:p>
          <a:p>
            <a:pPr marL="742950" lvl="1" indent="-285750">
              <a:buFont typeface="Wingdings" panose="05000000000000000000" pitchFamily="2" charset="2"/>
              <a:buChar char="Ø"/>
            </a:pPr>
            <a:r>
              <a:rPr lang="en-US" dirty="0"/>
              <a:t>Post on Next Door/Neighborhood paper, etc.</a:t>
            </a:r>
          </a:p>
          <a:p>
            <a:pPr marL="285750" indent="-285750">
              <a:buFont typeface="Wingdings" panose="05000000000000000000" pitchFamily="2" charset="2"/>
              <a:buChar char="v"/>
            </a:pPr>
            <a:r>
              <a:rPr lang="en-US" dirty="0"/>
              <a:t>Approach the caretaker to see if they would like information and/or help in getting the cat(s) altered and vaccinated. </a:t>
            </a:r>
          </a:p>
          <a:p>
            <a:pPr marL="285750" indent="-285750">
              <a:buFont typeface="Wingdings" panose="05000000000000000000" pitchFamily="2" charset="2"/>
              <a:buChar char="v"/>
            </a:pPr>
            <a:r>
              <a:rPr lang="en-US" dirty="0"/>
              <a:t>If a caretaker isn’t identified, then can start feeding to get the cat on a regular feeding schedule.</a:t>
            </a:r>
          </a:p>
          <a:p>
            <a:pPr marL="285750" indent="-285750">
              <a:buFont typeface="Wingdings" panose="05000000000000000000" pitchFamily="2" charset="2"/>
              <a:buChar char="v"/>
            </a:pPr>
            <a:r>
              <a:rPr lang="en-US" dirty="0"/>
              <a:t>Once the cat is consistently showing up for a meal at the same time every day, then it’s time to set up an appointment.</a:t>
            </a:r>
          </a:p>
          <a:p>
            <a:pPr marL="285750" indent="-285750">
              <a:buFont typeface="Wingdings" panose="05000000000000000000" pitchFamily="2" charset="2"/>
              <a:buChar char="v"/>
            </a:pPr>
            <a:r>
              <a:rPr lang="en-US" dirty="0"/>
              <a:t>Schedule an appointment with a veterinarian that is comfortable working with feral cats.</a:t>
            </a:r>
          </a:p>
          <a:p>
            <a:pPr marL="285750" indent="-285750">
              <a:buFont typeface="Wingdings" panose="05000000000000000000" pitchFamily="2" charset="2"/>
              <a:buChar char="v"/>
            </a:pPr>
            <a:r>
              <a:rPr lang="en-US" dirty="0"/>
              <a:t>Arrange getting a trap the week before the appointment. </a:t>
            </a:r>
          </a:p>
          <a:p>
            <a:endParaRPr lang="en-US" dirty="0"/>
          </a:p>
        </p:txBody>
      </p:sp>
    </p:spTree>
    <p:extLst>
      <p:ext uri="{BB962C8B-B14F-4D97-AF65-F5344CB8AC3E}">
        <p14:creationId xmlns:p14="http://schemas.microsoft.com/office/powerpoint/2010/main" val="36133833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E295-4977-4931-B7A0-08D8945F4B42}"/>
              </a:ext>
            </a:extLst>
          </p:cNvPr>
          <p:cNvSpPr>
            <a:spLocks noGrp="1"/>
          </p:cNvSpPr>
          <p:nvPr>
            <p:ph type="title"/>
          </p:nvPr>
        </p:nvSpPr>
        <p:spPr/>
        <p:txBody>
          <a:bodyPr/>
          <a:lstStyle/>
          <a:p>
            <a:r>
              <a:rPr lang="en-US" b="0" dirty="0">
                <a:effectLst/>
              </a:rPr>
              <a:t>Low-cost clinics and voucher programs in this area.</a:t>
            </a:r>
          </a:p>
        </p:txBody>
      </p:sp>
      <p:sp>
        <p:nvSpPr>
          <p:cNvPr id="3" name="Text Placeholder 2">
            <a:extLst>
              <a:ext uri="{FF2B5EF4-FFF2-40B4-BE49-F238E27FC236}">
                <a16:creationId xmlns:a16="http://schemas.microsoft.com/office/drawing/2014/main" id="{D7929B50-BACD-4890-9A2E-6D24E2946383}"/>
              </a:ext>
            </a:extLst>
          </p:cNvPr>
          <p:cNvSpPr>
            <a:spLocks noGrp="1"/>
          </p:cNvSpPr>
          <p:nvPr>
            <p:ph type="body" idx="1"/>
          </p:nvPr>
        </p:nvSpPr>
        <p:spPr>
          <a:xfrm>
            <a:off x="381000" y="1633536"/>
            <a:ext cx="8534400" cy="4386264"/>
          </a:xfrm>
        </p:spPr>
        <p:txBody>
          <a:bodyPr>
            <a:normAutofit fontScale="92500" lnSpcReduction="20000"/>
          </a:bodyPr>
          <a:lstStyle/>
          <a:p>
            <a:pPr marL="397764" indent="-342900">
              <a:buFont typeface="Wingdings" panose="05000000000000000000" pitchFamily="2" charset="2"/>
              <a:buChar char="ü"/>
            </a:pPr>
            <a:r>
              <a:rPr lang="en-US" dirty="0"/>
              <a:t>SAFE Care Clinic</a:t>
            </a:r>
          </a:p>
          <a:p>
            <a:pPr marL="397764" indent="-342900">
              <a:buFont typeface="Wingdings" panose="05000000000000000000" pitchFamily="2" charset="2"/>
              <a:buChar char="ü"/>
            </a:pPr>
            <a:r>
              <a:rPr lang="en-US" dirty="0"/>
              <a:t>Operation Catnip-monthly clinic-100% volunteer run</a:t>
            </a:r>
          </a:p>
          <a:p>
            <a:pPr marL="397764" indent="-342900">
              <a:buFont typeface="Wingdings" panose="05000000000000000000" pitchFamily="2" charset="2"/>
              <a:buChar char="ü"/>
            </a:pPr>
            <a:r>
              <a:rPr lang="en-US" dirty="0"/>
              <a:t>Saving Lives-SPCA</a:t>
            </a:r>
          </a:p>
          <a:p>
            <a:pPr marL="397764" indent="-342900">
              <a:buFont typeface="Wingdings" panose="05000000000000000000" pitchFamily="2" charset="2"/>
              <a:buChar char="ü"/>
            </a:pPr>
            <a:r>
              <a:rPr lang="en-US" dirty="0"/>
              <a:t>Five County Spay/Neuter Clinic in Zebulon</a:t>
            </a:r>
          </a:p>
          <a:p>
            <a:pPr marL="397764" indent="-342900">
              <a:buFont typeface="Wingdings" panose="05000000000000000000" pitchFamily="2" charset="2"/>
              <a:buChar char="ü"/>
            </a:pPr>
            <a:r>
              <a:rPr lang="en-US" dirty="0"/>
              <a:t>SNAP-(Spay-Neuter-Assistance-Program) Mobile vet clinic</a:t>
            </a:r>
          </a:p>
          <a:p>
            <a:pPr marL="397764" indent="-342900">
              <a:buFont typeface="Wingdings" panose="05000000000000000000" pitchFamily="2" charset="2"/>
              <a:buChar char="ü"/>
            </a:pPr>
            <a:r>
              <a:rPr lang="en-US" dirty="0"/>
              <a:t>Independent Animal Rescue in Durham</a:t>
            </a:r>
          </a:p>
          <a:p>
            <a:endParaRPr lang="en-US" dirty="0"/>
          </a:p>
          <a:p>
            <a:r>
              <a:rPr lang="en-US" dirty="0"/>
              <a:t>Vouchers accepted at numerous clinics in the area: </a:t>
            </a:r>
          </a:p>
          <a:p>
            <a:pPr marL="397764" indent="-342900">
              <a:buFont typeface="Wingdings" panose="05000000000000000000" pitchFamily="2" charset="2"/>
              <a:buChar char="Ø"/>
            </a:pPr>
            <a:r>
              <a:rPr lang="en-US" dirty="0"/>
              <a:t>Operation Catnip</a:t>
            </a:r>
          </a:p>
          <a:p>
            <a:pPr marL="397764" indent="-342900">
              <a:buFont typeface="Wingdings" panose="05000000000000000000" pitchFamily="2" charset="2"/>
              <a:buChar char="Ø"/>
            </a:pPr>
            <a:r>
              <a:rPr lang="en-US" dirty="0"/>
              <a:t>SPCA </a:t>
            </a:r>
          </a:p>
          <a:p>
            <a:pPr marL="397764" indent="-342900">
              <a:buFont typeface="Wingdings" panose="05000000000000000000" pitchFamily="2" charset="2"/>
              <a:buChar char="Ø"/>
            </a:pPr>
            <a:r>
              <a:rPr lang="en-US" dirty="0"/>
              <a:t>Alley Cats &amp; Angels</a:t>
            </a:r>
          </a:p>
          <a:p>
            <a:pPr marL="397764" indent="-342900">
              <a:buFont typeface="Wingdings" panose="05000000000000000000" pitchFamily="2" charset="2"/>
              <a:buChar char="Ø"/>
            </a:pPr>
            <a:r>
              <a:rPr lang="en-US" dirty="0"/>
              <a:t>Friends of Animals</a:t>
            </a:r>
          </a:p>
          <a:p>
            <a:pPr marL="397764" indent="-342900">
              <a:buFont typeface="Wingdings" panose="05000000000000000000" pitchFamily="2" charset="2"/>
              <a:buChar char="Ø"/>
            </a:pPr>
            <a:r>
              <a:rPr lang="en-US" dirty="0"/>
              <a:t>$20 Fix-Alamance &amp; Orange County</a:t>
            </a:r>
          </a:p>
          <a:p>
            <a:pPr marL="397764" indent="-342900">
              <a:buFont typeface="Wingdings" panose="05000000000000000000" pitchFamily="2" charset="2"/>
              <a:buChar char="Ø"/>
            </a:pPr>
            <a:r>
              <a:rPr lang="en-US"/>
              <a:t>SpayUSA</a:t>
            </a:r>
            <a:endParaRPr lang="en-US" dirty="0"/>
          </a:p>
          <a:p>
            <a:endParaRPr lang="en-US" dirty="0"/>
          </a:p>
        </p:txBody>
      </p:sp>
    </p:spTree>
    <p:extLst>
      <p:ext uri="{BB962C8B-B14F-4D97-AF65-F5344CB8AC3E}">
        <p14:creationId xmlns:p14="http://schemas.microsoft.com/office/powerpoint/2010/main" val="340729031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7813</TotalTime>
  <Words>1937</Words>
  <Application>Microsoft Office PowerPoint</Application>
  <PresentationFormat>On-screen Show (4:3)</PresentationFormat>
  <Paragraphs>184</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Verve</vt:lpstr>
      <vt:lpstr>The Basics of TNVR  (Trap-Neuter-Vaccinate –Return)</vt:lpstr>
      <vt:lpstr>What are feral cats? </vt:lpstr>
      <vt:lpstr>Where do outdoor cats come from? </vt:lpstr>
      <vt:lpstr>What is the difference between a stray cat and a feral one?</vt:lpstr>
      <vt:lpstr>Cat Math-not your standard 1+1=2</vt:lpstr>
      <vt:lpstr>Why TNVR?</vt:lpstr>
      <vt:lpstr>You spot a “community cat”, what’s next? </vt:lpstr>
      <vt:lpstr>PowerPoint Presentation</vt:lpstr>
      <vt:lpstr>Low-cost clinics and voucher programs in this area.</vt:lpstr>
      <vt:lpstr>Tips on trapping</vt:lpstr>
      <vt:lpstr>Setting the trap </vt:lpstr>
      <vt:lpstr> The cat is in the trap!! </vt:lpstr>
      <vt:lpstr>Appointment day: </vt:lpstr>
      <vt:lpstr>T - N - V- R</vt:lpstr>
      <vt:lpstr>Trap-Neuter-Vaccinate-Return</vt:lpstr>
      <vt:lpstr>T – N – V – R</vt:lpstr>
      <vt:lpstr>T – N – V – R </vt:lpstr>
      <vt:lpstr>Trap – Neuter – Vaccinate - Return</vt:lpstr>
      <vt:lpstr>The Do’s and Don’ts of recovering feral cats.</vt:lpstr>
      <vt:lpstr>Trap-Neuter-Vaccinate-Return</vt:lpstr>
      <vt:lpstr>Tough to trap cats tips</vt:lpstr>
      <vt:lpstr>Helpful websites: </vt:lpstr>
      <vt:lpstr>Sometimes ferals turn out to be friendly.</vt:lpstr>
      <vt:lpstr> Some decide they want to live as a spoiled house cat. </vt:lpstr>
      <vt:lpstr> But typically, they prefer to stay in their home.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Board of Directors Orientation</dc:title>
  <dc:creator>Pam</dc:creator>
  <cp:lastModifiedBy>Gina Jennings</cp:lastModifiedBy>
  <cp:revision>289</cp:revision>
  <cp:lastPrinted>2018-03-14T16:39:17Z</cp:lastPrinted>
  <dcterms:created xsi:type="dcterms:W3CDTF">2015-02-15T19:12:25Z</dcterms:created>
  <dcterms:modified xsi:type="dcterms:W3CDTF">2023-08-01T14:33:04Z</dcterms:modified>
</cp:coreProperties>
</file>