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87" r:id="rId2"/>
    <p:sldId id="273" r:id="rId3"/>
    <p:sldId id="275" r:id="rId4"/>
    <p:sldId id="276" r:id="rId5"/>
    <p:sldId id="278" r:id="rId6"/>
    <p:sldId id="257" r:id="rId7"/>
    <p:sldId id="258" r:id="rId8"/>
    <p:sldId id="259" r:id="rId9"/>
    <p:sldId id="302" r:id="rId10"/>
    <p:sldId id="30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3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BCB33-8145-4E57-B573-40408400515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4D695-1998-48D0-AA87-458591E06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16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During most of these changes, we had 12-14 staff members and were at or over capacity</a:t>
            </a:r>
          </a:p>
          <a:p>
            <a:pPr marL="171450" indent="-171450">
              <a:buFontTx/>
              <a:buChar char="-"/>
            </a:pPr>
            <a:r>
              <a:rPr lang="en-US"/>
              <a:t>Our team members do not routinely work more than 40 hours per week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DB4EF-CA87-4915-88A6-6FDD952E25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139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Shift process midway through challenge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DB4EF-CA87-4915-88A6-6FDD952E25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227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Improvements prioritized getting pets home</a:t>
            </a:r>
          </a:p>
          <a:p>
            <a:pPr marL="171450" indent="-171450">
              <a:buFontTx/>
              <a:buChar char="-"/>
            </a:pPr>
            <a:r>
              <a:rPr lang="en-US"/>
              <a:t>Created/reinforced the assumption that 'strays’ are lost and someone is searching </a:t>
            </a:r>
          </a:p>
          <a:p>
            <a:pPr marL="171450" indent="-171450">
              <a:buFontTx/>
              <a:buChar char="-"/>
            </a:pPr>
            <a:r>
              <a:rPr lang="en-US"/>
              <a:t>Shelter’supportive response demonstrated commitment to HELPING pet owners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DB4EF-CA87-4915-88A6-6FDD952E25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1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Shared beliefs and values shape team member behavior, policies, and marketing materials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Mark time for these big-picture discussions in your calendar, and it make it as much of a priority as animal care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DB4EF-CA87-4915-88A6-6FDD952E25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56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Meeting framework was designed to create materials not discussion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A strong meeting leader that holds the team accountable to the topic is essential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Time limits are your friend – meetings should not exceed 1 hour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 Human Nature: Do we think people are good or bad? Caring or careless? </a:t>
            </a:r>
          </a:p>
          <a:p>
            <a:pPr marL="171450" indent="-171450">
              <a:buFontTx/>
              <a:buChar char="-"/>
            </a:pPr>
            <a:r>
              <a:rPr lang="en-US"/>
              <a:t>Organization’s Relationship to its Community: How do we define ourselves in the context of our city? Our field? What is our role in the ecosystem of social change? </a:t>
            </a:r>
          </a:p>
          <a:p>
            <a:pPr marL="171450" indent="-171450">
              <a:buFontTx/>
              <a:buChar char="-"/>
            </a:pPr>
            <a:r>
              <a:rPr lang="en-US"/>
              <a:t>Appropriate Emotions: What emotions and outlook do we encourage? Discourage? </a:t>
            </a:r>
          </a:p>
          <a:p>
            <a:pPr marL="171450" indent="-171450">
              <a:buFontTx/>
              <a:buChar char="-"/>
            </a:pPr>
            <a:r>
              <a:rPr lang="en-US"/>
              <a:t>Effectiveness: What metrics define our success?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DB4EF-CA87-4915-88A6-6FDD952E25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267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We first defined what our culture was then what we wanted it to be </a:t>
            </a:r>
          </a:p>
          <a:p>
            <a:pPr marL="171450" indent="-171450">
              <a:buFontTx/>
              <a:buChar char="-"/>
            </a:pPr>
            <a:r>
              <a:rPr lang="en-US"/>
              <a:t>Once we knew where we were going, we created a list of values to provide the step-by-step directions from point A to point 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DB4EF-CA87-4915-88A6-6FDD952E25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159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We first defined what our culture was then what we wanted it to be </a:t>
            </a:r>
          </a:p>
          <a:p>
            <a:pPr marL="171450" indent="-171450">
              <a:buFontTx/>
              <a:buChar char="-"/>
            </a:pPr>
            <a:r>
              <a:rPr lang="en-US"/>
              <a:t>Once we knew where we were going, we created a list of values to provide the step-by-step directions from point A to point 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DB4EF-CA87-4915-88A6-6FDD952E25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408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52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8683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063308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420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37791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7133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582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2586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8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35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46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6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58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80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4F1-FFEA-405F-9602-3DCA865EDA4E}" type="datetime1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3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9/21/2022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0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2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4C23C43-6D94-FD3C-D419-C2BD75D56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121" y="1521709"/>
            <a:ext cx="8244856" cy="33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64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4C23C43-6D94-FD3C-D419-C2BD75D56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6" y="4447051"/>
            <a:ext cx="4729654" cy="19273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D7A0F2-6E28-97DA-6360-D22F24D631CB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Dyanna Uchiek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A9DD0-F999-F2CC-3B21-25F73FB74A8C}"/>
              </a:ext>
            </a:extLst>
          </p:cNvPr>
          <p:cNvSpPr txBox="1"/>
          <p:nvPr/>
        </p:nvSpPr>
        <p:spPr>
          <a:xfrm>
            <a:off x="4525347" y="1930400"/>
            <a:ext cx="506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Development@portsmouthhumanesociety.org</a:t>
            </a:r>
          </a:p>
        </p:txBody>
      </p:sp>
    </p:spTree>
    <p:extLst>
      <p:ext uri="{BB962C8B-B14F-4D97-AF65-F5344CB8AC3E}">
        <p14:creationId xmlns:p14="http://schemas.microsoft.com/office/powerpoint/2010/main" val="135651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kneeling in grass with a dog&#10;&#10;Description automatically generated with low confidence">
            <a:extLst>
              <a:ext uri="{FF2B5EF4-FFF2-40B4-BE49-F238E27FC236}">
                <a16:creationId xmlns:a16="http://schemas.microsoft.com/office/drawing/2014/main" id="{AC42A5E0-C152-057E-AB03-9964B5E32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6" r="16626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4F5447-0550-6AF7-173A-6E06898BF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/>
              <a:t>Shelter at a Glance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56679F-C6AF-5F07-E89E-D291B7BC2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/>
              <a:t>Non-Profit with Municipal Contract</a:t>
            </a:r>
          </a:p>
          <a:p>
            <a:r>
              <a:rPr lang="en-US" dirty="0"/>
              <a:t>Partner with but do not oversee Animal Control </a:t>
            </a:r>
          </a:p>
          <a:p>
            <a:r>
              <a:rPr lang="en-US" dirty="0"/>
              <a:t>No Staff Veterinarian (at the time)</a:t>
            </a:r>
          </a:p>
          <a:p>
            <a:r>
              <a:rPr lang="en-US" dirty="0"/>
              <a:t>Annual Operating Budget: $750,000</a:t>
            </a:r>
          </a:p>
          <a:p>
            <a:r>
              <a:rPr lang="en-US" dirty="0"/>
              <a:t>Annual Intake: 1,600 – 1,900 dogs, cats, and small animals </a:t>
            </a:r>
          </a:p>
          <a:p>
            <a:r>
              <a:rPr lang="en-US" dirty="0"/>
              <a:t>18 Full-Time Staff, 2 Part-Time </a:t>
            </a:r>
          </a:p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3253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A8C2B-F428-955F-DA3A-E5C06871F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/>
              <a:t>Support for “Stray” Animals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4B334-105F-860F-ED7D-7A09813CB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We were doing the minimum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Scanning lost pets/Tracing microchips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Accepting hand-written lost reports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Stray in care animal listing online (no photos)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Reporting via Shelter Software </a:t>
            </a:r>
          </a:p>
          <a:p>
            <a:pPr>
              <a:lnSpc>
                <a:spcPct val="90000"/>
              </a:lnSpc>
            </a:pPr>
            <a:r>
              <a:rPr lang="en-US" dirty="0"/>
              <a:t>Staff cared about it but weren’t invested</a:t>
            </a:r>
          </a:p>
          <a:p>
            <a:pPr>
              <a:lnSpc>
                <a:spcPct val="90000"/>
              </a:lnSpc>
            </a:pPr>
            <a:r>
              <a:rPr lang="en-US" dirty="0"/>
              <a:t>This program was selected first because of a Maddie’s Fund Grant Challenge </a:t>
            </a:r>
          </a:p>
        </p:txBody>
      </p:sp>
      <p:pic>
        <p:nvPicPr>
          <p:cNvPr id="5" name="Picture 4" descr="Cat staring at a laptop">
            <a:extLst>
              <a:ext uri="{FF2B5EF4-FFF2-40B4-BE49-F238E27FC236}">
                <a16:creationId xmlns:a16="http://schemas.microsoft.com/office/drawing/2014/main" id="{ECF2CA9C-D49E-AAEB-0DBB-3D39BAD00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76" r="3813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8613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6B6D4F-C816-9D09-4128-ACD41454EF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37" b="17537"/>
          <a:stretch/>
        </p:blipFill>
        <p:spPr>
          <a:xfrm>
            <a:off x="4269854" y="-8473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18451-F27B-4C90-936D-C1EAC42A3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Lost and Found Pet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77498-17F9-4FBC-9585-147555745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4899501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Real time Lost/Found Pet Reporting </a:t>
            </a:r>
          </a:p>
          <a:p>
            <a:pPr>
              <a:lnSpc>
                <a:spcPct val="90000"/>
              </a:lnSpc>
            </a:pPr>
            <a:r>
              <a:rPr lang="en-US" sz="1700"/>
              <a:t>Direct support for people who lost or found pets </a:t>
            </a:r>
          </a:p>
          <a:p>
            <a:pPr>
              <a:lnSpc>
                <a:spcPct val="90000"/>
              </a:lnSpc>
            </a:pPr>
            <a:r>
              <a:rPr lang="en-US" sz="1700"/>
              <a:t>Provided free computer access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Found Pet Door Hangers 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Lost Pet Flyer Printing 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Online Lost/Found report </a:t>
            </a:r>
          </a:p>
          <a:p>
            <a:pPr>
              <a:lnSpc>
                <a:spcPct val="90000"/>
              </a:lnSpc>
            </a:pPr>
            <a:r>
              <a:rPr lang="en-US" sz="1700"/>
              <a:t>Revised Reclaim Fee policy</a:t>
            </a:r>
          </a:p>
          <a:p>
            <a:pPr>
              <a:lnSpc>
                <a:spcPct val="90000"/>
              </a:lnSpc>
            </a:pPr>
            <a:r>
              <a:rPr lang="en-US" sz="1700"/>
              <a:t>Flexible Finder-to-Foster</a:t>
            </a:r>
          </a:p>
          <a:p>
            <a:pPr>
              <a:lnSpc>
                <a:spcPct val="90000"/>
              </a:lnSpc>
            </a:pPr>
            <a:r>
              <a:rPr lang="en-US" sz="1700"/>
              <a:t>Free leash/collar/ID tag for reclaimed pets</a:t>
            </a:r>
          </a:p>
        </p:txBody>
      </p:sp>
    </p:spTree>
    <p:extLst>
      <p:ext uri="{BB962C8B-B14F-4D97-AF65-F5344CB8AC3E}">
        <p14:creationId xmlns:p14="http://schemas.microsoft.com/office/powerpoint/2010/main" val="2641403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D0FFB-9F3E-3B7C-269A-4A1F08381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/>
              <a:t>Effect on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B11B5-B6DF-57F7-C52E-824AD4125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en-US"/>
              <a:t>Opened the door for leadership to talk about how we care about the relationships between people and animals </a:t>
            </a:r>
          </a:p>
          <a:p>
            <a:r>
              <a:rPr lang="en-US"/>
              <a:t>Staff could practice providing resources and speaking empathetically in a situation where that was easy </a:t>
            </a:r>
          </a:p>
          <a:p>
            <a:pPr lvl="1"/>
            <a:r>
              <a:rPr lang="en-US"/>
              <a:t>Most can relate to the pain of losing a pet</a:t>
            </a:r>
          </a:p>
          <a:p>
            <a:r>
              <a:rPr lang="en-US"/>
              <a:t>Reuniting pets with their people is an exciting “win” </a:t>
            </a:r>
          </a:p>
        </p:txBody>
      </p:sp>
      <p:pic>
        <p:nvPicPr>
          <p:cNvPr id="5" name="Picture 4" descr="A dog with its mouth open&#10;&#10;Description automatically generated with low confidence">
            <a:extLst>
              <a:ext uri="{FF2B5EF4-FFF2-40B4-BE49-F238E27FC236}">
                <a16:creationId xmlns:a16="http://schemas.microsoft.com/office/drawing/2014/main" id="{82E8EAE7-E347-21AA-E08C-F391832B4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8" r="-1" b="386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488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6237E-8A05-C707-094F-A58248A7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/>
              <a:t>Creating a Culture 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057D-4CB5-0472-E144-3C62A625A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en-US"/>
              <a:t>How an organization behaves is reflective of its culture </a:t>
            </a:r>
          </a:p>
          <a:p>
            <a:r>
              <a:rPr lang="en-US"/>
              <a:t>Define what you want your culture to be, or your team will do it for you </a:t>
            </a:r>
          </a:p>
          <a:p>
            <a:r>
              <a:rPr lang="en-US"/>
              <a:t>Our leadership team set regular bi-weekly meetings to discuss our culture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58160-1B86-8136-20CB-7A4162BE8A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27" r="17027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7582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65BC3-5371-5B3D-60AC-B30FCF0A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r>
              <a:rPr lang="en-US"/>
              <a:t>Meeting Framework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61A95-AFC0-F9AB-99EB-4E1AB4C93C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14" r="33314"/>
          <a:stretch/>
        </p:blipFill>
        <p:spPr>
          <a:xfrm>
            <a:off x="0" y="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CD25CC7-FC66-488C-8D61-0FE7ECF16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2AFC9-5A99-DC15-E3AA-599FF0008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3780" y="1675397"/>
            <a:ext cx="6424440" cy="3880773"/>
          </a:xfrm>
        </p:spPr>
        <p:txBody>
          <a:bodyPr>
            <a:normAutofit/>
          </a:bodyPr>
          <a:lstStyle/>
          <a:p>
            <a:r>
              <a:rPr lang="en-US" dirty="0"/>
              <a:t>Meeting model: </a:t>
            </a:r>
          </a:p>
          <a:p>
            <a:pPr lvl="1"/>
            <a:r>
              <a:rPr lang="en-US" dirty="0"/>
              <a:t>Brainstorming points provided in advance </a:t>
            </a:r>
          </a:p>
          <a:p>
            <a:pPr lvl="1"/>
            <a:r>
              <a:rPr lang="en-US" dirty="0"/>
              <a:t>Shared feedback and created draft documents together</a:t>
            </a:r>
          </a:p>
          <a:p>
            <a:pPr lvl="1"/>
            <a:r>
              <a:rPr lang="en-US" dirty="0"/>
              <a:t>Documents were reviewed independently before finalizing </a:t>
            </a:r>
          </a:p>
          <a:p>
            <a:r>
              <a:rPr lang="en-US" dirty="0"/>
              <a:t>Considered how we viewed: </a:t>
            </a:r>
          </a:p>
          <a:p>
            <a:pPr lvl="1"/>
            <a:r>
              <a:rPr lang="en-US" dirty="0"/>
              <a:t>Human Nature</a:t>
            </a:r>
          </a:p>
          <a:p>
            <a:pPr lvl="1"/>
            <a:r>
              <a:rPr lang="en-US" dirty="0"/>
              <a:t>Organization’s Relationship to its Community</a:t>
            </a:r>
          </a:p>
          <a:p>
            <a:pPr lvl="1"/>
            <a:r>
              <a:rPr lang="en-US" dirty="0"/>
              <a:t>Appropriate Workplace Emotions</a:t>
            </a:r>
          </a:p>
          <a:p>
            <a:pPr lvl="1"/>
            <a:r>
              <a:rPr lang="en-US" dirty="0"/>
              <a:t>Effectiveness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576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A920-702F-625E-A7AD-9C0BB420A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Drafting a Culture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8174B-075F-5B18-20F1-2CDCA4AA5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go somewhere new, you have to understand where you are</a:t>
            </a:r>
          </a:p>
          <a:p>
            <a:r>
              <a:rPr lang="en-US" dirty="0"/>
              <a:t>Example: Human Nature </a:t>
            </a:r>
          </a:p>
          <a:p>
            <a:pPr lvl="1"/>
            <a:r>
              <a:rPr lang="en-US" dirty="0"/>
              <a:t>Humans are careless and not trustworthy -&gt; Humans love pets and want to do what’s best for them</a:t>
            </a:r>
          </a:p>
          <a:p>
            <a:pPr lvl="1"/>
            <a:r>
              <a:rPr lang="en-US" dirty="0"/>
              <a:t>Our policies protect animals from people -&gt; Our policies will be based on the idea that people are trying to do what is right</a:t>
            </a:r>
          </a:p>
          <a:p>
            <a:pPr lvl="1"/>
            <a:r>
              <a:rPr lang="en-US" dirty="0"/>
              <a:t>It’s normal to complain about the public because we see so many terrible things -&gt; We cannot allow team members to talk negatively about community members </a:t>
            </a:r>
          </a:p>
          <a:p>
            <a:pPr lvl="1"/>
            <a:r>
              <a:rPr lang="en-US" dirty="0"/>
              <a:t>If we don’t know an animal’s history, we assume the worst -&gt; We choose to make positive assumptions </a:t>
            </a:r>
          </a:p>
        </p:txBody>
      </p:sp>
    </p:spTree>
    <p:extLst>
      <p:ext uri="{BB962C8B-B14F-4D97-AF65-F5344CB8AC3E}">
        <p14:creationId xmlns:p14="http://schemas.microsoft.com/office/powerpoint/2010/main" val="3365216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dog on a skateboard&#10;&#10;Description automatically generated with low confidence">
            <a:extLst>
              <a:ext uri="{FF2B5EF4-FFF2-40B4-BE49-F238E27FC236}">
                <a16:creationId xmlns:a16="http://schemas.microsoft.com/office/drawing/2014/main" id="{35898899-2D29-5A59-01FC-C4D9E71261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2DA920-702F-625E-A7AD-9C0BB420A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914400"/>
          </a:xfrm>
        </p:spPr>
        <p:txBody>
          <a:bodyPr>
            <a:normAutofit/>
          </a:bodyPr>
          <a:lstStyle/>
          <a:p>
            <a:r>
              <a:rPr lang="en-US" dirty="0"/>
              <a:t>Rolling it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8174B-075F-5B18-20F1-2CDCA4AA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90" y="1306586"/>
            <a:ext cx="4199466" cy="39631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Share the plan (in bite-sized chunks)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Weekly Staff Huddle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Invite in stakeholders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Sharing Successes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Empower Staff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Solicit Feedback</a:t>
            </a:r>
          </a:p>
          <a:p>
            <a:pPr>
              <a:lnSpc>
                <a:spcPct val="90000"/>
              </a:lnSpc>
            </a:pPr>
            <a:r>
              <a:rPr lang="en-US" dirty="0"/>
              <a:t>Don’t relax – the work’s not done…ever </a:t>
            </a:r>
            <a:r>
              <a:rPr lang="en-US" dirty="0" err="1"/>
              <a:t>hahaha</a:t>
            </a:r>
            <a:r>
              <a:rPr lang="en-US" dirty="0"/>
              <a:t>!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705968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731</Words>
  <Application>Microsoft Office PowerPoint</Application>
  <PresentationFormat>Widescreen</PresentationFormat>
  <Paragraphs>87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PowerPoint Presentation</vt:lpstr>
      <vt:lpstr>Shelter at a Glance</vt:lpstr>
      <vt:lpstr>Support for “Stray” Animals</vt:lpstr>
      <vt:lpstr>Lost and Found Pet Support</vt:lpstr>
      <vt:lpstr>Effect on Organization</vt:lpstr>
      <vt:lpstr>Creating a Culture Shift</vt:lpstr>
      <vt:lpstr>Meeting Framework</vt:lpstr>
      <vt:lpstr>Drafting a Culture Roadmap</vt:lpstr>
      <vt:lpstr>Rolling it Out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Dyanna Uchiek</dc:creator>
  <cp:lastModifiedBy>Dyanna Uchiek</cp:lastModifiedBy>
  <cp:revision>2</cp:revision>
  <dcterms:created xsi:type="dcterms:W3CDTF">2022-09-21T18:02:22Z</dcterms:created>
  <dcterms:modified xsi:type="dcterms:W3CDTF">2022-09-21T19:51:29Z</dcterms:modified>
</cp:coreProperties>
</file>