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1.xml"/>
  <Override ContentType="application/vnd.ms-office.chartstyle+xml" PartName="/ppt/charts/style3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6858000" cx="12188825"/>
  <p:notesSz cx="6858000" cy="9144000"/>
  <p:embeddedFontLst>
    <p:embeddedFont>
      <p:font typeface="Palatino Linotype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32" roundtripDataSignature="AMtx7mgGIwWEDOEadzPG1+gsdPrWuoc9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A8FAAE8-E780-42DB-B329-86B0543D2A33}">
  <a:tblStyle styleId="{FA8FAAE8-E780-42DB-B329-86B0543D2A3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1008" orient="horz"/>
        <p:guide pos="3792" orient="horz"/>
        <p:guide pos="1152" orient="horz"/>
        <p:guide pos="3360" orient="horz"/>
        <p:guide pos="3072" orient="horz"/>
        <p:guide pos="864" orient="horz"/>
        <p:guide pos="528" orient="horz"/>
        <p:guide pos="2784" orient="horz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alatinoLinotype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alatinoLinotype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alatinoLinotype-boldItalic.fntdata"/><Relationship Id="rId30" Type="http://schemas.openxmlformats.org/officeDocument/2006/relationships/font" Target="fonts/PalatinoLinotype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Lmoss\Downloads\Food%20Distribution%20Data%207-1.xlsx" TargetMode="Externa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1.xlsx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Sheet2.xlsx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Number of Animal</a:t>
            </a:r>
            <a:r>
              <a:rPr lang="en-US" baseline="0"/>
              <a:t> Meals Distributed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Sheet1!$K$39</c:f>
              <c:strCache>
                <c:ptCount val="1"/>
                <c:pt idx="0">
                  <c:v># of Meals Given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Sheet1!$L$38:$N$38</c:f>
              <c:strCache>
                <c:ptCount val="3"/>
                <c:pt idx="0">
                  <c:v>Dog</c:v>
                </c:pt>
                <c:pt idx="1">
                  <c:v>Cat</c:v>
                </c:pt>
                <c:pt idx="2">
                  <c:v>Total</c:v>
                </c:pt>
              </c:strCache>
            </c:strRef>
          </c:cat>
          <c:val>
            <c:numRef>
              <c:f>Sheet1!$L$39:$N$39</c:f>
              <c:numCache>
                <c:formatCode>#,##0</c:formatCode>
                <c:ptCount val="3"/>
                <c:pt idx="0">
                  <c:v>41088</c:v>
                </c:pt>
                <c:pt idx="1">
                  <c:v>38997.333333333328</c:v>
                </c:pt>
                <c:pt idx="2">
                  <c:v>80085.333333333328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05-4E8E-9000-A456E20CD0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79422800"/>
        <c:axId val="479424440"/>
      </c:barChart>
      <c:catAx>
        <c:axId val="47942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424440"/>
        <c:crosses val="autoZero"/>
        <c:auto val="1"/>
        <c:lblAlgn val="ctr"/>
        <c:lblOffset val="100"/>
        <c:noMultiLvlLbl val="0"/>
      </c:catAx>
      <c:valAx>
        <c:axId val="479424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42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Families Served Overtime</a:t>
            </a:r>
          </a:p>
        </c:rich>
      </c:tx>
      <c:layout>
        <c:manualLayout>
          <c:xMode val="edge"/>
          <c:yMode val="edge"/>
          <c:x val="0.34789135733033372"/>
          <c:y val="2.56904906117504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diamond"/>
            <c:size val="5"/>
            <c:spPr>
              <a:solidFill>
                <a:schemeClr val="bg1"/>
              </a:soli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trendline>
            <c:spPr>
              <a:ln w="28575" cap="rnd">
                <a:solidFill>
                  <a:schemeClr val="accent4">
                    <a:lumMod val="60000"/>
                    <a:lumOff val="40000"/>
                  </a:schemeClr>
                </a:solidFill>
                <a:prstDash val="sysDot"/>
                <a:round/>
                <a:tailEnd type="triangle" w="sm" len="med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Sheet1!$E$43:$E$77</c:f>
              <c:numCache>
                <c:formatCode>d\-mmm</c:formatCode>
                <c:ptCount val="35"/>
                <c:pt idx="0">
                  <c:v>43961</c:v>
                </c:pt>
                <c:pt idx="1">
                  <c:v>43963</c:v>
                </c:pt>
                <c:pt idx="2">
                  <c:v>43965</c:v>
                </c:pt>
                <c:pt idx="3">
                  <c:v>43968</c:v>
                </c:pt>
                <c:pt idx="4">
                  <c:v>43970</c:v>
                </c:pt>
                <c:pt idx="5">
                  <c:v>43972</c:v>
                </c:pt>
                <c:pt idx="6">
                  <c:v>43975</c:v>
                </c:pt>
                <c:pt idx="7">
                  <c:v>43977</c:v>
                </c:pt>
                <c:pt idx="8">
                  <c:v>43978</c:v>
                </c:pt>
                <c:pt idx="9">
                  <c:v>43979</c:v>
                </c:pt>
                <c:pt idx="10">
                  <c:v>43980</c:v>
                </c:pt>
                <c:pt idx="11">
                  <c:v>43982</c:v>
                </c:pt>
                <c:pt idx="12">
                  <c:v>43984</c:v>
                </c:pt>
                <c:pt idx="13">
                  <c:v>43985</c:v>
                </c:pt>
                <c:pt idx="14">
                  <c:v>43986</c:v>
                </c:pt>
                <c:pt idx="15">
                  <c:v>43989</c:v>
                </c:pt>
                <c:pt idx="16">
                  <c:v>43990</c:v>
                </c:pt>
                <c:pt idx="17">
                  <c:v>43991</c:v>
                </c:pt>
                <c:pt idx="18">
                  <c:v>43992</c:v>
                </c:pt>
                <c:pt idx="19">
                  <c:v>43993</c:v>
                </c:pt>
                <c:pt idx="20">
                  <c:v>43996</c:v>
                </c:pt>
                <c:pt idx="21">
                  <c:v>43998</c:v>
                </c:pt>
                <c:pt idx="22">
                  <c:v>43999</c:v>
                </c:pt>
                <c:pt idx="23">
                  <c:v>44000</c:v>
                </c:pt>
                <c:pt idx="24">
                  <c:v>44003</c:v>
                </c:pt>
                <c:pt idx="25">
                  <c:v>44005</c:v>
                </c:pt>
                <c:pt idx="26">
                  <c:v>44005</c:v>
                </c:pt>
                <c:pt idx="27">
                  <c:v>44006</c:v>
                </c:pt>
                <c:pt idx="28">
                  <c:v>44007</c:v>
                </c:pt>
                <c:pt idx="29">
                  <c:v>44008</c:v>
                </c:pt>
                <c:pt idx="30">
                  <c:v>44010</c:v>
                </c:pt>
                <c:pt idx="31">
                  <c:v>44012</c:v>
                </c:pt>
                <c:pt idx="32">
                  <c:v>44013</c:v>
                </c:pt>
                <c:pt idx="33">
                  <c:v>44015</c:v>
                </c:pt>
                <c:pt idx="34">
                  <c:v>44017</c:v>
                </c:pt>
              </c:numCache>
            </c:numRef>
          </c:cat>
          <c:val>
            <c:numRef>
              <c:f>Sheet1!$F$43:$F$77</c:f>
              <c:numCache>
                <c:formatCode>General</c:formatCode>
                <c:ptCount val="35"/>
                <c:pt idx="0">
                  <c:v>8</c:v>
                </c:pt>
                <c:pt idx="1">
                  <c:v>34</c:v>
                </c:pt>
                <c:pt idx="2">
                  <c:v>8</c:v>
                </c:pt>
                <c:pt idx="3">
                  <c:v>17</c:v>
                </c:pt>
                <c:pt idx="4">
                  <c:v>23</c:v>
                </c:pt>
                <c:pt idx="5">
                  <c:v>16</c:v>
                </c:pt>
                <c:pt idx="6">
                  <c:v>30</c:v>
                </c:pt>
                <c:pt idx="7">
                  <c:v>10</c:v>
                </c:pt>
                <c:pt idx="8">
                  <c:v>35</c:v>
                </c:pt>
                <c:pt idx="9">
                  <c:v>10</c:v>
                </c:pt>
                <c:pt idx="10">
                  <c:v>64</c:v>
                </c:pt>
                <c:pt idx="11">
                  <c:v>13</c:v>
                </c:pt>
                <c:pt idx="12">
                  <c:v>13</c:v>
                </c:pt>
                <c:pt idx="13">
                  <c:v>16</c:v>
                </c:pt>
                <c:pt idx="14">
                  <c:v>18</c:v>
                </c:pt>
                <c:pt idx="15">
                  <c:v>25</c:v>
                </c:pt>
                <c:pt idx="16">
                  <c:v>14</c:v>
                </c:pt>
                <c:pt idx="17">
                  <c:v>11</c:v>
                </c:pt>
                <c:pt idx="18">
                  <c:v>20</c:v>
                </c:pt>
                <c:pt idx="19">
                  <c:v>10</c:v>
                </c:pt>
                <c:pt idx="20">
                  <c:v>21</c:v>
                </c:pt>
                <c:pt idx="21">
                  <c:v>28</c:v>
                </c:pt>
                <c:pt idx="22">
                  <c:v>35</c:v>
                </c:pt>
                <c:pt idx="23">
                  <c:v>5</c:v>
                </c:pt>
                <c:pt idx="24">
                  <c:v>13</c:v>
                </c:pt>
                <c:pt idx="25">
                  <c:v>11</c:v>
                </c:pt>
                <c:pt idx="26">
                  <c:v>35</c:v>
                </c:pt>
                <c:pt idx="27">
                  <c:v>35</c:v>
                </c:pt>
                <c:pt idx="28">
                  <c:v>11</c:v>
                </c:pt>
                <c:pt idx="29">
                  <c:v>42</c:v>
                </c:pt>
                <c:pt idx="30">
                  <c:v>20</c:v>
                </c:pt>
                <c:pt idx="31">
                  <c:v>48</c:v>
                </c:pt>
                <c:pt idx="32">
                  <c:v>11</c:v>
                </c:pt>
                <c:pt idx="33">
                  <c:v>21</c:v>
                </c:pt>
                <c:pt idx="3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C4-463F-9898-870A671E3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1471096"/>
        <c:axId val="391474048"/>
      </c:lineChart>
      <c:dateAx>
        <c:axId val="391471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layout>
            <c:manualLayout>
              <c:xMode val="edge"/>
              <c:yMode val="edge"/>
              <c:x val="0.50962094581927264"/>
              <c:y val="0.935149236153173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474048"/>
        <c:crosses val="autoZero"/>
        <c:auto val="1"/>
        <c:lblOffset val="100"/>
        <c:baseTimeUnit val="days"/>
      </c:dateAx>
      <c:valAx>
        <c:axId val="39147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Families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471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Family Resident Zip Code</a:t>
            </a:r>
          </a:p>
        </c:rich>
      </c:tx>
      <c:layout>
        <c:manualLayout>
          <c:xMode val="edge"/>
          <c:yMode val="edge"/>
          <c:x val="0.29785317636944802"/>
          <c:y val="2.47234095738032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10425581297859"/>
          <c:y val="0.15009403083392209"/>
          <c:w val="0.86572579284620954"/>
          <c:h val="0.6267427868587557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Sheet1!$H$43:$H$71</c:f>
              <c:numCache>
                <c:formatCode>General</c:formatCode>
                <c:ptCount val="29"/>
                <c:pt idx="0">
                  <c:v>85145</c:v>
                </c:pt>
                <c:pt idx="1">
                  <c:v>85624</c:v>
                </c:pt>
                <c:pt idx="2">
                  <c:v>85634</c:v>
                </c:pt>
                <c:pt idx="3">
                  <c:v>85653</c:v>
                </c:pt>
                <c:pt idx="4">
                  <c:v>85658</c:v>
                </c:pt>
                <c:pt idx="5">
                  <c:v>85701</c:v>
                </c:pt>
                <c:pt idx="6">
                  <c:v>85703</c:v>
                </c:pt>
                <c:pt idx="7">
                  <c:v>85704</c:v>
                </c:pt>
                <c:pt idx="8">
                  <c:v>85705</c:v>
                </c:pt>
                <c:pt idx="9">
                  <c:v>85706</c:v>
                </c:pt>
                <c:pt idx="10">
                  <c:v>85710</c:v>
                </c:pt>
                <c:pt idx="11">
                  <c:v>85711</c:v>
                </c:pt>
                <c:pt idx="12">
                  <c:v>85712</c:v>
                </c:pt>
                <c:pt idx="13">
                  <c:v>85713</c:v>
                </c:pt>
                <c:pt idx="14">
                  <c:v>85714</c:v>
                </c:pt>
                <c:pt idx="15">
                  <c:v>85716</c:v>
                </c:pt>
                <c:pt idx="16">
                  <c:v>85719</c:v>
                </c:pt>
                <c:pt idx="17">
                  <c:v>85730</c:v>
                </c:pt>
                <c:pt idx="18">
                  <c:v>85735</c:v>
                </c:pt>
                <c:pt idx="19">
                  <c:v>85736</c:v>
                </c:pt>
                <c:pt idx="20">
                  <c:v>85737</c:v>
                </c:pt>
                <c:pt idx="21">
                  <c:v>85741</c:v>
                </c:pt>
                <c:pt idx="22">
                  <c:v>85742</c:v>
                </c:pt>
                <c:pt idx="23">
                  <c:v>85743</c:v>
                </c:pt>
                <c:pt idx="24">
                  <c:v>85745</c:v>
                </c:pt>
                <c:pt idx="25">
                  <c:v>85746</c:v>
                </c:pt>
                <c:pt idx="26">
                  <c:v>85747</c:v>
                </c:pt>
                <c:pt idx="27">
                  <c:v>85756</c:v>
                </c:pt>
                <c:pt idx="28">
                  <c:v>85757</c:v>
                </c:pt>
              </c:numCache>
            </c:numRef>
          </c:cat>
          <c:val>
            <c:numRef>
              <c:f>Sheet1!$I$43:$I$71</c:f>
              <c:numCache>
                <c:formatCode>General</c:formatCode>
                <c:ptCount val="2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12</c:v>
                </c:pt>
                <c:pt idx="4">
                  <c:v>2</c:v>
                </c:pt>
                <c:pt idx="5">
                  <c:v>13</c:v>
                </c:pt>
                <c:pt idx="6">
                  <c:v>1</c:v>
                </c:pt>
                <c:pt idx="7">
                  <c:v>5</c:v>
                </c:pt>
                <c:pt idx="8">
                  <c:v>228</c:v>
                </c:pt>
                <c:pt idx="9">
                  <c:v>40</c:v>
                </c:pt>
                <c:pt idx="10">
                  <c:v>3</c:v>
                </c:pt>
                <c:pt idx="11">
                  <c:v>17</c:v>
                </c:pt>
                <c:pt idx="12">
                  <c:v>10</c:v>
                </c:pt>
                <c:pt idx="13">
                  <c:v>207</c:v>
                </c:pt>
                <c:pt idx="14">
                  <c:v>15</c:v>
                </c:pt>
                <c:pt idx="15">
                  <c:v>19</c:v>
                </c:pt>
                <c:pt idx="16">
                  <c:v>11</c:v>
                </c:pt>
                <c:pt idx="17">
                  <c:v>6</c:v>
                </c:pt>
                <c:pt idx="18">
                  <c:v>3</c:v>
                </c:pt>
                <c:pt idx="19">
                  <c:v>3</c:v>
                </c:pt>
                <c:pt idx="20">
                  <c:v>2</c:v>
                </c:pt>
                <c:pt idx="21">
                  <c:v>12</c:v>
                </c:pt>
                <c:pt idx="22">
                  <c:v>4</c:v>
                </c:pt>
                <c:pt idx="23">
                  <c:v>33</c:v>
                </c:pt>
                <c:pt idx="24">
                  <c:v>42</c:v>
                </c:pt>
                <c:pt idx="25">
                  <c:v>31</c:v>
                </c:pt>
                <c:pt idx="26">
                  <c:v>1</c:v>
                </c:pt>
                <c:pt idx="27">
                  <c:v>7</c:v>
                </c:pt>
                <c:pt idx="2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B2-4478-9D59-8EFAA6B762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55459000"/>
        <c:axId val="555460968"/>
      </c:barChart>
      <c:catAx>
        <c:axId val="555459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Resident Zip Code</a:t>
                </a:r>
              </a:p>
            </c:rich>
          </c:tx>
          <c:layout>
            <c:manualLayout>
              <c:xMode val="edge"/>
              <c:yMode val="edge"/>
              <c:x val="0.41104407138044252"/>
              <c:y val="0.91630198944797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460968"/>
        <c:crosses val="autoZero"/>
        <c:auto val="1"/>
        <c:lblAlgn val="ctr"/>
        <c:lblOffset val="100"/>
        <c:noMultiLvlLbl val="0"/>
      </c:catAx>
      <c:valAx>
        <c:axId val="555460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Families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459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0.60656</cdr:x>
      <cdr:y>0.14758</cdr:y>
    </cdr:from>
    <cdr:to>
      <cdr:x>0.76923</cdr:x>
      <cdr:y>0.27848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07725" y="888402"/>
          <a:ext cx="1450275" cy="78799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>
              <a:solidFill>
                <a:sysClr val="windowText" lastClr="000000"/>
              </a:solidFill>
            </a:rPr>
            <a:t>NOTE: Data skewed for 85705 and 85713</a:t>
          </a:r>
          <a:r>
            <a:rPr lang="en-US" sz="900" baseline="0">
              <a:solidFill>
                <a:sysClr val="windowText" lastClr="000000"/>
              </a:solidFill>
            </a:rPr>
            <a:t> due to locations of distributions centered in these zip codes</a:t>
          </a:r>
          <a:endParaRPr lang="en-US" sz="9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0.52991</cdr:x>
      <cdr:y>0.24051</cdr:y>
    </cdr:from>
    <cdr:to>
      <cdr:x>0.60945</cdr:x>
      <cdr:y>0.29225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H="1">
          <a:off x="4724400" y="1447800"/>
          <a:ext cx="709131" cy="31146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ctrTitle"/>
          </p:nvPr>
        </p:nvSpPr>
        <p:spPr>
          <a:xfrm>
            <a:off x="1522413" y="1371600"/>
            <a:ext cx="91440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alatino Linotype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subTitle"/>
          </p:nvPr>
        </p:nvSpPr>
        <p:spPr>
          <a:xfrm>
            <a:off x="1522413" y="495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3"/>
          <p:cNvSpPr txBox="1"/>
          <p:nvPr>
            <p:ph idx="11" type="ftr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0" type="dt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 txBox="1"/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2"/>
          <p:cNvSpPr txBox="1"/>
          <p:nvPr>
            <p:ph idx="1" type="body"/>
          </p:nvPr>
        </p:nvSpPr>
        <p:spPr>
          <a:xfrm rot="5400000">
            <a:off x="4227514" y="-876300"/>
            <a:ext cx="41910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indent="-3175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indent="-3175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3" name="Google Shape;73;p32"/>
          <p:cNvSpPr txBox="1"/>
          <p:nvPr>
            <p:ph idx="11" type="ftr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0" type="dt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2" type="sldNum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/>
          <p:nvPr>
            <p:ph type="title"/>
          </p:nvPr>
        </p:nvSpPr>
        <p:spPr>
          <a:xfrm rot="5400000">
            <a:off x="7641430" y="2643982"/>
            <a:ext cx="5592764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" type="body"/>
          </p:nvPr>
        </p:nvSpPr>
        <p:spPr>
          <a:xfrm rot="5400000">
            <a:off x="2764629" y="-708818"/>
            <a:ext cx="5592764" cy="8077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indent="-3175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indent="-3175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idx="11" type="ftr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0" type="dt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2" type="sldNum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" type="body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indent="-3175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indent="-3175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1" type="ftr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0" type="dt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1522414" y="1828800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" name="Google Shape;30;p25"/>
          <p:cNvSpPr txBox="1"/>
          <p:nvPr>
            <p:ph idx="2" type="body"/>
          </p:nvPr>
        </p:nvSpPr>
        <p:spPr>
          <a:xfrm>
            <a:off x="1522414" y="2667000"/>
            <a:ext cx="4645152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31" name="Google Shape;31;p25"/>
          <p:cNvSpPr txBox="1"/>
          <p:nvPr>
            <p:ph idx="3" type="body"/>
          </p:nvPr>
        </p:nvSpPr>
        <p:spPr>
          <a:xfrm>
            <a:off x="6478462" y="1828800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" name="Google Shape;32;p25"/>
          <p:cNvSpPr txBox="1"/>
          <p:nvPr>
            <p:ph idx="4" type="body"/>
          </p:nvPr>
        </p:nvSpPr>
        <p:spPr>
          <a:xfrm>
            <a:off x="6478462" y="2667000"/>
            <a:ext cx="4645152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33" name="Google Shape;33;p25"/>
          <p:cNvSpPr txBox="1"/>
          <p:nvPr>
            <p:ph idx="11" type="ftr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0" type="dt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2" type="sldNum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/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" type="body"/>
          </p:nvPr>
        </p:nvSpPr>
        <p:spPr>
          <a:xfrm>
            <a:off x="1522414" y="1828800"/>
            <a:ext cx="4645152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39" name="Google Shape;39;p26"/>
          <p:cNvSpPr txBox="1"/>
          <p:nvPr>
            <p:ph idx="2" type="body"/>
          </p:nvPr>
        </p:nvSpPr>
        <p:spPr>
          <a:xfrm>
            <a:off x="6475412" y="1828800"/>
            <a:ext cx="4648201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40" name="Google Shape;40;p26"/>
          <p:cNvSpPr txBox="1"/>
          <p:nvPr>
            <p:ph idx="11" type="ftr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6"/>
          <p:cNvSpPr txBox="1"/>
          <p:nvPr>
            <p:ph idx="10" type="dt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2" type="sldNum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 txBox="1"/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7"/>
          <p:cNvSpPr txBox="1"/>
          <p:nvPr>
            <p:ph idx="11" type="ftr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2" type="sldNum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/>
          <p:nvPr>
            <p:ph type="title"/>
          </p:nvPr>
        </p:nvSpPr>
        <p:spPr>
          <a:xfrm>
            <a:off x="1522414" y="2514601"/>
            <a:ext cx="91440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alatino Linotype"/>
              <a:buNone/>
              <a:defRPr b="0" i="0" sz="6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8"/>
          <p:cNvSpPr txBox="1"/>
          <p:nvPr>
            <p:ph idx="1" type="body"/>
          </p:nvPr>
        </p:nvSpPr>
        <p:spPr>
          <a:xfrm>
            <a:off x="1522413" y="990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1" name="Google Shape;51;p28"/>
          <p:cNvSpPr txBox="1"/>
          <p:nvPr>
            <p:ph idx="11" type="ftr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0" type="dt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836613" y="2590800"/>
            <a:ext cx="3276599" cy="1924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836613" y="4648200"/>
            <a:ext cx="327659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5180012" y="838200"/>
            <a:ext cx="6172201" cy="51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58" name="Google Shape;58;p29"/>
          <p:cNvSpPr txBox="1"/>
          <p:nvPr>
            <p:ph idx="11" type="ftr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0" type="dt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836613" y="2590800"/>
            <a:ext cx="3276599" cy="1924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 txBox="1"/>
          <p:nvPr>
            <p:ph idx="1" type="body"/>
          </p:nvPr>
        </p:nvSpPr>
        <p:spPr>
          <a:xfrm>
            <a:off x="836613" y="4648200"/>
            <a:ext cx="327659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4" name="Google Shape;64;p30"/>
          <p:cNvSpPr/>
          <p:nvPr>
            <p:ph idx="2" type="pic"/>
          </p:nvPr>
        </p:nvSpPr>
        <p:spPr>
          <a:xfrm>
            <a:off x="5484812" y="836610"/>
            <a:ext cx="5867401" cy="518319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9144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pic>
        <p:nvPicPr>
          <p:cNvPr descr="An empty placeholder to add an image. Click on the placeholder and select the image that you wish to add" id="65" name="Google Shape;6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rotWithShape="0" algn="ctr">
              <a:srgbClr val="000000">
                <a:alpha val="35686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/>
          <p:nvPr>
            <p:ph idx="11" type="ftr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1"/>
          <p:cNvSpPr txBox="1"/>
          <p:nvPr>
            <p:ph idx="10" type="dt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2" type="sldNum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1" type="ftr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0" type="dt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chart" Target="../charts/chart1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3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/>
          <p:nvPr>
            <p:ph type="ctrTitle"/>
          </p:nvPr>
        </p:nvSpPr>
        <p:spPr>
          <a:xfrm>
            <a:off x="760412" y="1600200"/>
            <a:ext cx="107442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alatino Linotype"/>
              <a:buNone/>
            </a:pPr>
            <a:r>
              <a:rPr lang="en-US"/>
              <a:t>Pima Animal Care Center COVID-19 Relief Food Distribution</a:t>
            </a:r>
            <a:endParaRPr/>
          </a:p>
        </p:txBody>
      </p:sp>
      <p:sp>
        <p:nvSpPr>
          <p:cNvPr id="88" name="Google Shape;88;p1"/>
          <p:cNvSpPr txBox="1"/>
          <p:nvPr>
            <p:ph idx="1" type="subTitle"/>
          </p:nvPr>
        </p:nvSpPr>
        <p:spPr>
          <a:xfrm>
            <a:off x="912812" y="5562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solidFill>
                  <a:schemeClr val="dk1"/>
                </a:solidFill>
              </a:rPr>
              <a:t>By: Liana Moss – PACC Community Outreach Specialist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Pima Animal Care Center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224" y="381000"/>
            <a:ext cx="2562225" cy="1884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/>
          <p:nvPr>
            <p:ph type="title"/>
          </p:nvPr>
        </p:nvSpPr>
        <p:spPr>
          <a:xfrm>
            <a:off x="379412" y="184851"/>
            <a:ext cx="9601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Social Media and Marketing</a:t>
            </a:r>
            <a:endParaRPr/>
          </a:p>
        </p:txBody>
      </p:sp>
      <p:sp>
        <p:nvSpPr>
          <p:cNvPr id="168" name="Google Shape;168;p10"/>
          <p:cNvSpPr txBox="1"/>
          <p:nvPr/>
        </p:nvSpPr>
        <p:spPr>
          <a:xfrm>
            <a:off x="408997" y="1004240"/>
            <a:ext cx="4267200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Advertise Schedule and Solicit Donations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Local Radio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Local TV/News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Facebook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Instagram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69" name="Google Shape;16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5776" y="116378"/>
            <a:ext cx="3295835" cy="67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7412" y="1905000"/>
            <a:ext cx="4530783" cy="37741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10"/>
          <p:cNvCxnSpPr/>
          <p:nvPr/>
        </p:nvCxnSpPr>
        <p:spPr>
          <a:xfrm>
            <a:off x="8408895" y="842038"/>
            <a:ext cx="1571717" cy="0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10"/>
          <p:cNvCxnSpPr/>
          <p:nvPr/>
        </p:nvCxnSpPr>
        <p:spPr>
          <a:xfrm>
            <a:off x="8380412" y="2743200"/>
            <a:ext cx="1752600" cy="0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3" name="Google Shape;173;p10"/>
          <p:cNvSpPr txBox="1"/>
          <p:nvPr/>
        </p:nvSpPr>
        <p:spPr>
          <a:xfrm>
            <a:off x="408997" y="3213050"/>
            <a:ext cx="4267200" cy="2723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Twitter</a:t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Ticktock</a:t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Social media events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Posters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Press releases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4" name="Google Shape;174;p10"/>
          <p:cNvSpPr txBox="1"/>
          <p:nvPr/>
        </p:nvSpPr>
        <p:spPr>
          <a:xfrm>
            <a:off x="4869396" y="5883028"/>
            <a:ext cx="1447800" cy="30777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Facebook event</a:t>
            </a:r>
            <a:endParaRPr sz="1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5" name="Google Shape;175;p10"/>
          <p:cNvSpPr txBox="1"/>
          <p:nvPr/>
        </p:nvSpPr>
        <p:spPr>
          <a:xfrm>
            <a:off x="6475412" y="671525"/>
            <a:ext cx="1342208" cy="30777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Facebook post</a:t>
            </a:r>
            <a:endParaRPr sz="1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176" name="Google Shape;176;p10"/>
          <p:cNvCxnSpPr>
            <a:stCxn id="174" idx="0"/>
          </p:cNvCxnSpPr>
          <p:nvPr/>
        </p:nvCxnSpPr>
        <p:spPr>
          <a:xfrm rot="10800000">
            <a:off x="5593296" y="5181628"/>
            <a:ext cx="0" cy="701400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7" name="Google Shape;177;p10"/>
          <p:cNvCxnSpPr/>
          <p:nvPr/>
        </p:nvCxnSpPr>
        <p:spPr>
          <a:xfrm>
            <a:off x="7817620" y="811759"/>
            <a:ext cx="591275" cy="483641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8" name="Google Shape;178;p10"/>
          <p:cNvCxnSpPr/>
          <p:nvPr/>
        </p:nvCxnSpPr>
        <p:spPr>
          <a:xfrm>
            <a:off x="9994264" y="737226"/>
            <a:ext cx="695417" cy="9802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1412" y="419100"/>
            <a:ext cx="4010053" cy="55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3412" y="990600"/>
            <a:ext cx="5994495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1"/>
          <p:cNvSpPr txBox="1"/>
          <p:nvPr/>
        </p:nvSpPr>
        <p:spPr>
          <a:xfrm>
            <a:off x="7770882" y="6096000"/>
            <a:ext cx="1879554" cy="30777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County Press Release</a:t>
            </a:r>
            <a:endParaRPr sz="1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186" name="Google Shape;186;p11"/>
          <p:cNvCxnSpPr>
            <a:stCxn id="185" idx="0"/>
            <a:endCxn id="184" idx="2"/>
          </p:cNvCxnSpPr>
          <p:nvPr/>
        </p:nvCxnSpPr>
        <p:spPr>
          <a:xfrm rot="10800000">
            <a:off x="8710659" y="5410200"/>
            <a:ext cx="0" cy="685800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7" name="Google Shape;187;p11"/>
          <p:cNvSpPr txBox="1"/>
          <p:nvPr/>
        </p:nvSpPr>
        <p:spPr>
          <a:xfrm>
            <a:off x="5713412" y="303517"/>
            <a:ext cx="685800" cy="30777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Tweet</a:t>
            </a:r>
            <a:endParaRPr sz="1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188" name="Google Shape;188;p11"/>
          <p:cNvCxnSpPr>
            <a:stCxn id="187" idx="1"/>
          </p:cNvCxnSpPr>
          <p:nvPr/>
        </p:nvCxnSpPr>
        <p:spPr>
          <a:xfrm flipH="1">
            <a:off x="4494212" y="457405"/>
            <a:ext cx="1219200" cy="533100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 txBox="1"/>
          <p:nvPr>
            <p:ph type="title"/>
          </p:nvPr>
        </p:nvSpPr>
        <p:spPr>
          <a:xfrm>
            <a:off x="919334" y="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Data Collection</a:t>
            </a:r>
            <a:endParaRPr/>
          </a:p>
        </p:txBody>
      </p:sp>
      <p:sp>
        <p:nvSpPr>
          <p:cNvPr id="194" name="Google Shape;194;p12"/>
          <p:cNvSpPr txBox="1"/>
          <p:nvPr>
            <p:ph idx="2" type="body"/>
          </p:nvPr>
        </p:nvSpPr>
        <p:spPr>
          <a:xfrm>
            <a:off x="907810" y="1981200"/>
            <a:ext cx="4645152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3838" lvl="0" marL="22383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How many dogs in the home?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How many cats in the home?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 Zip Code?</a:t>
            </a:r>
            <a:endParaRPr/>
          </a:p>
        </p:txBody>
      </p:sp>
      <p:sp>
        <p:nvSpPr>
          <p:cNvPr id="195" name="Google Shape;195;p12"/>
          <p:cNvSpPr txBox="1"/>
          <p:nvPr>
            <p:ph idx="4" type="body"/>
          </p:nvPr>
        </p:nvSpPr>
        <p:spPr>
          <a:xfrm>
            <a:off x="896286" y="3962400"/>
            <a:ext cx="4645152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96838" lvl="0" marL="22383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Number of families served (there can be multiple families in one car)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Bags of dog food distributed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Bags of bags of cat food distributed</a:t>
            </a:r>
            <a:endParaRPr/>
          </a:p>
          <a:p>
            <a:pPr indent="-96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96" name="Google Shape;196;p12"/>
          <p:cNvSpPr txBox="1"/>
          <p:nvPr>
            <p:ph idx="1" type="body"/>
          </p:nvPr>
        </p:nvSpPr>
        <p:spPr>
          <a:xfrm>
            <a:off x="919334" y="1350818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Questions We Ask Patrons:</a:t>
            </a:r>
            <a:endParaRPr/>
          </a:p>
        </p:txBody>
      </p:sp>
      <p:sp>
        <p:nvSpPr>
          <p:cNvPr id="197" name="Google Shape;197;p12"/>
          <p:cNvSpPr txBox="1"/>
          <p:nvPr>
            <p:ph idx="1" type="body"/>
          </p:nvPr>
        </p:nvSpPr>
        <p:spPr>
          <a:xfrm>
            <a:off x="907810" y="3581400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Data We Record Through Observation:</a:t>
            </a:r>
            <a:endParaRPr/>
          </a:p>
        </p:txBody>
      </p:sp>
      <p:pic>
        <p:nvPicPr>
          <p:cNvPr id="198" name="Google Shape;19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3412" y="1665316"/>
            <a:ext cx="54864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2"/>
          <p:cNvSpPr txBox="1"/>
          <p:nvPr/>
        </p:nvSpPr>
        <p:spPr>
          <a:xfrm>
            <a:off x="6842355" y="4888960"/>
            <a:ext cx="1600200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Clipboards with Data Keeping Forms</a:t>
            </a:r>
            <a:endParaRPr sz="12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0" name="Google Shape;200;p12"/>
          <p:cNvSpPr txBox="1"/>
          <p:nvPr/>
        </p:nvSpPr>
        <p:spPr>
          <a:xfrm>
            <a:off x="5796650" y="1731818"/>
            <a:ext cx="1848373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Volunteer asking patron questions before loading food</a:t>
            </a:r>
            <a:endParaRPr sz="12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201" name="Google Shape;201;p12"/>
          <p:cNvCxnSpPr/>
          <p:nvPr/>
        </p:nvCxnSpPr>
        <p:spPr>
          <a:xfrm>
            <a:off x="6842355" y="2378149"/>
            <a:ext cx="928457" cy="288851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2" name="Google Shape;202;p12"/>
          <p:cNvCxnSpPr/>
          <p:nvPr/>
        </p:nvCxnSpPr>
        <p:spPr>
          <a:xfrm rot="10800000">
            <a:off x="6617003" y="4191000"/>
            <a:ext cx="709959" cy="697961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 txBox="1"/>
          <p:nvPr>
            <p:ph type="title"/>
          </p:nvPr>
        </p:nvSpPr>
        <p:spPr>
          <a:xfrm>
            <a:off x="760412" y="146858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Storage and Efficiency</a:t>
            </a:r>
            <a:endParaRPr/>
          </a:p>
        </p:txBody>
      </p:sp>
      <p:sp>
        <p:nvSpPr>
          <p:cNvPr id="208" name="Google Shape;208;p13"/>
          <p:cNvSpPr txBox="1"/>
          <p:nvPr>
            <p:ph idx="1" type="body"/>
          </p:nvPr>
        </p:nvSpPr>
        <p:spPr>
          <a:xfrm>
            <a:off x="793460" y="1442258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Storage For Off-Site Distribution</a:t>
            </a:r>
            <a:endParaRPr/>
          </a:p>
        </p:txBody>
      </p:sp>
      <p:pic>
        <p:nvPicPr>
          <p:cNvPr id="209" name="Google Shape;209;p1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1829" y="2308578"/>
            <a:ext cx="44704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3"/>
          <p:cNvSpPr txBox="1"/>
          <p:nvPr>
            <p:ph idx="3" type="body"/>
          </p:nvPr>
        </p:nvSpPr>
        <p:spPr>
          <a:xfrm>
            <a:off x="6362636" y="1445029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Storage for On-Site Distribution</a:t>
            </a:r>
            <a:endParaRPr/>
          </a:p>
        </p:txBody>
      </p:sp>
      <p:pic>
        <p:nvPicPr>
          <p:cNvPr id="211" name="Google Shape;211;p13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2636" y="2308578"/>
            <a:ext cx="3431567" cy="228771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3"/>
          <p:cNvSpPr txBox="1"/>
          <p:nvPr/>
        </p:nvSpPr>
        <p:spPr>
          <a:xfrm>
            <a:off x="2207905" y="5065725"/>
            <a:ext cx="1676400" cy="338554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Labeled by type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213" name="Google Shape;213;p13"/>
          <p:cNvCxnSpPr/>
          <p:nvPr/>
        </p:nvCxnSpPr>
        <p:spPr>
          <a:xfrm rot="10800000">
            <a:off x="2053298" y="4530688"/>
            <a:ext cx="533400" cy="533400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4" name="Google Shape;214;p13"/>
          <p:cNvCxnSpPr/>
          <p:nvPr/>
        </p:nvCxnSpPr>
        <p:spPr>
          <a:xfrm flipH="1" rot="10800000">
            <a:off x="3204242" y="4308512"/>
            <a:ext cx="183634" cy="755576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5" name="Google Shape;215;p13"/>
          <p:cNvCxnSpPr/>
          <p:nvPr/>
        </p:nvCxnSpPr>
        <p:spPr>
          <a:xfrm flipH="1" rot="10800000">
            <a:off x="3737422" y="4384712"/>
            <a:ext cx="248124" cy="679376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6" name="Google Shape;216;p13"/>
          <p:cNvCxnSpPr/>
          <p:nvPr/>
        </p:nvCxnSpPr>
        <p:spPr>
          <a:xfrm rot="10800000">
            <a:off x="2661179" y="4537112"/>
            <a:ext cx="212514" cy="526976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17" name="Google Shape;217;p13"/>
          <p:cNvPicPr preferRelativeResize="0"/>
          <p:nvPr/>
        </p:nvPicPr>
        <p:blipFill rotWithShape="1">
          <a:blip r:embed="rId5">
            <a:alphaModFix/>
          </a:blip>
          <a:srcRect b="653" l="17646" r="11765" t="20915"/>
          <a:stretch/>
        </p:blipFill>
        <p:spPr>
          <a:xfrm>
            <a:off x="8990012" y="4149444"/>
            <a:ext cx="2743200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3"/>
          <p:cNvSpPr txBox="1"/>
          <p:nvPr/>
        </p:nvSpPr>
        <p:spPr>
          <a:xfrm>
            <a:off x="9966555" y="2610797"/>
            <a:ext cx="1905000" cy="83099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Located in large 50 gallon bins/ garbage cans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219" name="Google Shape;219;p13"/>
          <p:cNvCxnSpPr>
            <a:stCxn id="218" idx="1"/>
          </p:cNvCxnSpPr>
          <p:nvPr/>
        </p:nvCxnSpPr>
        <p:spPr>
          <a:xfrm flipH="1">
            <a:off x="7375755" y="3026296"/>
            <a:ext cx="2590800" cy="1337100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20" name="Google Shape;220;p13"/>
          <p:cNvSpPr txBox="1"/>
          <p:nvPr/>
        </p:nvSpPr>
        <p:spPr>
          <a:xfrm>
            <a:off x="6377733" y="5199209"/>
            <a:ext cx="2282950" cy="58477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Load rolling carts with food from storage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221" name="Google Shape;221;p13"/>
          <p:cNvCxnSpPr/>
          <p:nvPr/>
        </p:nvCxnSpPr>
        <p:spPr>
          <a:xfrm flipH="1" rot="10800000">
            <a:off x="8660683" y="5377216"/>
            <a:ext cx="1418646" cy="54125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 txBox="1"/>
          <p:nvPr>
            <p:ph type="title"/>
          </p:nvPr>
        </p:nvSpPr>
        <p:spPr>
          <a:xfrm>
            <a:off x="379412" y="-76200"/>
            <a:ext cx="7543800" cy="16694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Connecting the Community With Further Resources</a:t>
            </a:r>
            <a:endParaRPr/>
          </a:p>
        </p:txBody>
      </p:sp>
      <p:pic>
        <p:nvPicPr>
          <p:cNvPr id="227" name="Google Shape;22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012" y="2057400"/>
            <a:ext cx="7516274" cy="300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9486" y="1302327"/>
            <a:ext cx="3913726" cy="521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/>
          <p:nvPr>
            <p:ph type="title"/>
          </p:nvPr>
        </p:nvSpPr>
        <p:spPr>
          <a:xfrm>
            <a:off x="1293609" y="2890837"/>
            <a:ext cx="9144000" cy="12192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alatino Linotype"/>
              <a:buNone/>
            </a:pPr>
            <a:r>
              <a:rPr lang="en-US"/>
              <a:t>Results</a:t>
            </a:r>
            <a:endParaRPr/>
          </a:p>
        </p:txBody>
      </p:sp>
      <p:sp>
        <p:nvSpPr>
          <p:cNvPr id="235" name="Google Shape;235;p15"/>
          <p:cNvSpPr txBox="1"/>
          <p:nvPr>
            <p:ph idx="1" type="body"/>
          </p:nvPr>
        </p:nvSpPr>
        <p:spPr>
          <a:xfrm>
            <a:off x="1293812" y="4110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As of 7/1/2020</a:t>
            </a:r>
            <a:endParaRPr/>
          </a:p>
        </p:txBody>
      </p:sp>
      <p:pic>
        <p:nvPicPr>
          <p:cNvPr id="236" name="Google Shape;23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6212" y="1223962"/>
            <a:ext cx="6070600" cy="4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012" y="1132218"/>
            <a:ext cx="4077134" cy="46077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2" name="Google Shape;242;p16"/>
          <p:cNvGraphicFramePr/>
          <p:nvPr/>
        </p:nvGraphicFramePr>
        <p:xfrm>
          <a:off x="4570412" y="990600"/>
          <a:ext cx="7239000" cy="5039982"/>
        </p:xfrm>
        <a:graphic>
          <a:graphicData uri="http://schemas.openxmlformats.org/drawingml/2006/chart">
            <c:chart r:id="rId4"/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"/>
          <p:cNvSpPr txBox="1"/>
          <p:nvPr>
            <p:ph type="title"/>
          </p:nvPr>
        </p:nvSpPr>
        <p:spPr>
          <a:xfrm>
            <a:off x="760412" y="152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How to Calculate Meals Served</a:t>
            </a:r>
            <a:endParaRPr/>
          </a:p>
        </p:txBody>
      </p:sp>
      <p:sp>
        <p:nvSpPr>
          <p:cNvPr id="248" name="Google Shape;248;p17"/>
          <p:cNvSpPr txBox="1"/>
          <p:nvPr>
            <p:ph idx="1" type="body"/>
          </p:nvPr>
        </p:nvSpPr>
        <p:spPr>
          <a:xfrm>
            <a:off x="689897" y="1311863"/>
            <a:ext cx="5410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Formula Developed by Petsmart Charities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49" name="Google Shape;249;p17"/>
          <p:cNvSpPr txBox="1"/>
          <p:nvPr>
            <p:ph idx="2" type="body"/>
          </p:nvPr>
        </p:nvSpPr>
        <p:spPr>
          <a:xfrm>
            <a:off x="649718" y="2121131"/>
            <a:ext cx="31242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1 dog meal = 5 ounces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1 cat meal = 1.5 ounces	</a:t>
            </a:r>
            <a:endParaRPr/>
          </a:p>
          <a:p>
            <a:pPr indent="-96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</p:txBody>
      </p:sp>
      <p:graphicFrame>
        <p:nvGraphicFramePr>
          <p:cNvPr id="250" name="Google Shape;250;p17"/>
          <p:cNvGraphicFramePr/>
          <p:nvPr/>
        </p:nvGraphicFramePr>
        <p:xfrm>
          <a:off x="689897" y="396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{FA8FAAE8-E780-42DB-B329-86B0543D2A33}</a:tableStyleId>
              </a:tblPr>
              <a:tblGrid>
                <a:gridCol w="1454625"/>
                <a:gridCol w="111900"/>
                <a:gridCol w="1652950"/>
                <a:gridCol w="1600200"/>
                <a:gridCol w="1066800"/>
                <a:gridCol w="990600"/>
                <a:gridCol w="1143000"/>
                <a:gridCol w="919575"/>
                <a:gridCol w="1690275"/>
              </a:tblGrid>
              <a:tr h="69767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Dog food given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2,896 gallon bags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X 4lb each bag =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11,584lbs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X 16 oz. =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185,344 oz.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/5 oz. =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37,069 meals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</a:tr>
              <a:tr h="669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Cat food given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800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7,82 gallon bags</a:t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X 4lb each bag =</a:t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3,128lbs</a:t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X 16 oz. = 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50,048 oz.</a:t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/ 1.5oz. =</a:t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33,365 meals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4D6"/>
                    </a:solidFill>
                  </a:tcPr>
                </a:tc>
              </a:tr>
              <a:tr h="385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Total    =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70,434 meals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EFDA"/>
                    </a:solidFill>
                  </a:tcPr>
                </a:tc>
              </a:tr>
            </a:tbl>
          </a:graphicData>
        </a:graphic>
      </p:graphicFrame>
      <p:sp>
        <p:nvSpPr>
          <p:cNvPr id="251" name="Google Shape;251;p17"/>
          <p:cNvSpPr txBox="1"/>
          <p:nvPr/>
        </p:nvSpPr>
        <p:spPr>
          <a:xfrm>
            <a:off x="665161" y="3504236"/>
            <a:ext cx="26098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For Example:</a:t>
            </a: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52" name="Google Shape;25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8812" y="1295400"/>
            <a:ext cx="3520501" cy="2332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612" y="152400"/>
            <a:ext cx="8458200" cy="6468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" name="Google Shape;262;p19"/>
          <p:cNvGraphicFramePr/>
          <p:nvPr/>
        </p:nvGraphicFramePr>
        <p:xfrm>
          <a:off x="1751012" y="457200"/>
          <a:ext cx="8534400" cy="5943600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684212" y="2286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Why?</a:t>
            </a:r>
            <a:endParaRPr/>
          </a:p>
        </p:txBody>
      </p:sp>
      <p:sp>
        <p:nvSpPr>
          <p:cNvPr id="96" name="Google Shape;96;p2"/>
          <p:cNvSpPr txBox="1"/>
          <p:nvPr>
            <p:ph idx="1" type="body"/>
          </p:nvPr>
        </p:nvSpPr>
        <p:spPr>
          <a:xfrm>
            <a:off x="608012" y="1600200"/>
            <a:ext cx="4267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3838" lvl="0" marL="22383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When catastrophic events, disasters, crisis, etc. occur, animal welfare organizations have a duty to respond and support the community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Spring 2020, the novel Coronavirus (COVID-19) deemed a Pandemic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Many Pima County residents fell sick and/or became unemployed. </a:t>
            </a:r>
            <a:endParaRPr/>
          </a:p>
          <a:p>
            <a:pPr indent="-109537" lvl="1" marL="502919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7612" y="1524000"/>
            <a:ext cx="644222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7" name="Google Shape;267;p20"/>
          <p:cNvCxnSpPr/>
          <p:nvPr/>
        </p:nvCxnSpPr>
        <p:spPr>
          <a:xfrm flipH="1">
            <a:off x="4936687" y="1371600"/>
            <a:ext cx="2124074" cy="295274"/>
          </a:xfrm>
          <a:prstGeom prst="straightConnector1">
            <a:avLst/>
          </a:prstGeom>
          <a:noFill/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lg" w="lg" type="triangle"/>
          </a:ln>
        </p:spPr>
      </p:cxnSp>
      <p:graphicFrame>
        <p:nvGraphicFramePr>
          <p:cNvPr id="268" name="Google Shape;268;p20"/>
          <p:cNvGraphicFramePr/>
          <p:nvPr/>
        </p:nvGraphicFramePr>
        <p:xfrm>
          <a:off x="1903412" y="457200"/>
          <a:ext cx="8915400" cy="6019800"/>
        </p:xfrm>
        <a:graphic>
          <a:graphicData uri="http://schemas.openxmlformats.org/drawingml/2006/chart">
            <c:chart r:id="rId3"/>
          </a:graphicData>
        </a:graphic>
      </p:graphicFrame>
      <p:cxnSp>
        <p:nvCxnSpPr>
          <p:cNvPr id="269" name="Google Shape;269;p20"/>
          <p:cNvCxnSpPr/>
          <p:nvPr/>
        </p:nvCxnSpPr>
        <p:spPr>
          <a:xfrm flipH="1">
            <a:off x="5256212" y="1470053"/>
            <a:ext cx="2080732" cy="282547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"/>
          <p:cNvSpPr txBox="1"/>
          <p:nvPr>
            <p:ph type="title"/>
          </p:nvPr>
        </p:nvSpPr>
        <p:spPr>
          <a:xfrm>
            <a:off x="836613" y="2590800"/>
            <a:ext cx="3276599" cy="1924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Questions???</a:t>
            </a:r>
            <a:endParaRPr/>
          </a:p>
        </p:txBody>
      </p:sp>
      <p:sp>
        <p:nvSpPr>
          <p:cNvPr id="276" name="Google Shape;276;p21"/>
          <p:cNvSpPr txBox="1"/>
          <p:nvPr>
            <p:ph idx="1" type="body"/>
          </p:nvPr>
        </p:nvSpPr>
        <p:spPr>
          <a:xfrm>
            <a:off x="836613" y="4648200"/>
            <a:ext cx="327659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Liana.Moss@pima.gov</a:t>
            </a:r>
            <a:endParaRPr/>
          </a:p>
        </p:txBody>
      </p:sp>
      <p:pic>
        <p:nvPicPr>
          <p:cNvPr id="277" name="Google Shape;277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50" r="7550" t="0"/>
          <a:stretch/>
        </p:blipFill>
        <p:spPr>
          <a:xfrm>
            <a:off x="5484812" y="836610"/>
            <a:ext cx="5867401" cy="518319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/>
          <p:nvPr>
            <p:ph type="title"/>
          </p:nvPr>
        </p:nvSpPr>
        <p:spPr>
          <a:xfrm>
            <a:off x="836612" y="3048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Why?</a:t>
            </a:r>
            <a:endParaRPr/>
          </a:p>
        </p:txBody>
      </p:sp>
      <p:sp>
        <p:nvSpPr>
          <p:cNvPr id="103" name="Google Shape;103;p3"/>
          <p:cNvSpPr txBox="1"/>
          <p:nvPr>
            <p:ph idx="1" type="body"/>
          </p:nvPr>
        </p:nvSpPr>
        <p:spPr>
          <a:xfrm>
            <a:off x="836612" y="1676400"/>
            <a:ext cx="9601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3838" lvl="0" marL="22383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More than 33.5 million people in the U.S. filed for unemployment between March 19th and May 7</a:t>
            </a:r>
            <a:r>
              <a:rPr baseline="30000" lang="en-US"/>
              <a:t>th</a:t>
            </a:r>
            <a:r>
              <a:rPr lang="en-US"/>
              <a:t>, 2020 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/>
              <a:t>U.S. Unemployment Rate (according to the U.S. Bureau of Labor Statistics):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April 2020 = 14.7%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May 2020 = 13.3%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June 2020 = 11.1%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Average 2019 = 3.7%</a:t>
            </a:r>
            <a:endParaRPr/>
          </a:p>
          <a:p>
            <a:pPr indent="-96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https://data.bls.gov/generated_files/graphics/latest_numbers_LNS14000000_2019_2020_all_period_M06_data.gif" id="104" name="Google Shape;10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2612" y="2971800"/>
            <a:ext cx="7086600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/>
          <p:nvPr>
            <p:ph type="title"/>
          </p:nvPr>
        </p:nvSpPr>
        <p:spPr>
          <a:xfrm>
            <a:off x="760412" y="228600"/>
            <a:ext cx="9601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GreaterGood.org PACC Pet Program is Born</a:t>
            </a:r>
            <a:endParaRPr/>
          </a:p>
        </p:txBody>
      </p:sp>
      <p:sp>
        <p:nvSpPr>
          <p:cNvPr id="111" name="Google Shape;111;p4"/>
          <p:cNvSpPr txBox="1"/>
          <p:nvPr>
            <p:ph idx="1" type="body"/>
          </p:nvPr>
        </p:nvSpPr>
        <p:spPr>
          <a:xfrm>
            <a:off x="836612" y="1219200"/>
            <a:ext cx="9601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3838" lvl="0" marL="22383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PACC distributes 1-gallon pre-packaged, labeled bags of dog food and cat food to people impacted by COVID-19.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Can be due to illness, job loss, financial insecurity, etc. We do NOT ask for proof of these hardships.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Distributed at drive-though on the PACC campus, at various social service agencies, and in parks.</a:t>
            </a:r>
            <a:endParaRPr/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3">
            <a:alphaModFix/>
          </a:blip>
          <a:srcRect b="20976" l="-1140" r="11449" t="0"/>
          <a:stretch/>
        </p:blipFill>
        <p:spPr>
          <a:xfrm>
            <a:off x="5994033" y="3494116"/>
            <a:ext cx="4772202" cy="314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6212" y="3494116"/>
            <a:ext cx="4204619" cy="314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/>
          <p:nvPr>
            <p:ph type="title"/>
          </p:nvPr>
        </p:nvSpPr>
        <p:spPr>
          <a:xfrm>
            <a:off x="836612" y="76200"/>
            <a:ext cx="9601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PACC Drive-Through</a:t>
            </a:r>
            <a:endParaRPr/>
          </a:p>
        </p:txBody>
      </p:sp>
      <p:pic>
        <p:nvPicPr>
          <p:cNvPr id="119" name="Google Shape;119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726" y="762000"/>
            <a:ext cx="8998286" cy="559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4">
            <a:alphaModFix/>
          </a:blip>
          <a:srcRect b="2219" l="0" r="0" t="2608"/>
          <a:stretch/>
        </p:blipFill>
        <p:spPr>
          <a:xfrm>
            <a:off x="7542212" y="768087"/>
            <a:ext cx="4383578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>
            <p:ph type="title"/>
          </p:nvPr>
        </p:nvSpPr>
        <p:spPr>
          <a:xfrm>
            <a:off x="1293812" y="762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Partnering with Local Orgs/Agencies</a:t>
            </a:r>
            <a:endParaRPr/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 b="24358" l="0" r="213" t="28205"/>
          <a:stretch/>
        </p:blipFill>
        <p:spPr>
          <a:xfrm>
            <a:off x="5484812" y="1981200"/>
            <a:ext cx="5814868" cy="368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0012" y="1604183"/>
            <a:ext cx="3329767" cy="4439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/>
          <p:nvPr>
            <p:ph type="title"/>
          </p:nvPr>
        </p:nvSpPr>
        <p:spPr>
          <a:xfrm>
            <a:off x="760411" y="202099"/>
            <a:ext cx="9601200" cy="7859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Volunteers Make it Possible</a:t>
            </a:r>
            <a:endParaRPr/>
          </a:p>
        </p:txBody>
      </p:sp>
      <p:sp>
        <p:nvSpPr>
          <p:cNvPr id="133" name="Google Shape;133;p7"/>
          <p:cNvSpPr txBox="1"/>
          <p:nvPr>
            <p:ph idx="1" type="body"/>
          </p:nvPr>
        </p:nvSpPr>
        <p:spPr>
          <a:xfrm>
            <a:off x="786532" y="1003240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“Fill the Pantry”</a:t>
            </a:r>
            <a:endParaRPr/>
          </a:p>
        </p:txBody>
      </p:sp>
      <p:pic>
        <p:nvPicPr>
          <p:cNvPr id="134" name="Google Shape;134;p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6812" y="3481929"/>
            <a:ext cx="4296000" cy="32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 txBox="1"/>
          <p:nvPr>
            <p:ph idx="3" type="body"/>
          </p:nvPr>
        </p:nvSpPr>
        <p:spPr>
          <a:xfrm>
            <a:off x="6283611" y="1000470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Distribution</a:t>
            </a:r>
            <a:endParaRPr/>
          </a:p>
        </p:txBody>
      </p:sp>
      <p:sp>
        <p:nvSpPr>
          <p:cNvPr id="136" name="Google Shape;136;p7"/>
          <p:cNvSpPr txBox="1"/>
          <p:nvPr>
            <p:ph idx="4" type="body"/>
          </p:nvPr>
        </p:nvSpPr>
        <p:spPr>
          <a:xfrm>
            <a:off x="888639" y="1600200"/>
            <a:ext cx="4665731" cy="3340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3838" lvl="0" marL="22383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One to two times a week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Bag, label, organize pet food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Accessible, safe, no animal experience necessary</a:t>
            </a:r>
            <a:endParaRPr/>
          </a:p>
          <a:p>
            <a:pPr indent="-223838" lvl="0" marL="223838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KIDS</a:t>
            </a:r>
            <a:endParaRPr sz="1800"/>
          </a:p>
        </p:txBody>
      </p:sp>
      <p:sp>
        <p:nvSpPr>
          <p:cNvPr id="137" name="Google Shape;137;p7"/>
          <p:cNvSpPr txBox="1"/>
          <p:nvPr/>
        </p:nvSpPr>
        <p:spPr>
          <a:xfrm>
            <a:off x="6298648" y="1600200"/>
            <a:ext cx="4665731" cy="3340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3838" lvl="0" marL="22383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Record data</a:t>
            </a:r>
            <a:endParaRPr/>
          </a:p>
          <a:p>
            <a:pPr indent="-223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Physically hand out food</a:t>
            </a:r>
            <a:endParaRPr/>
          </a:p>
          <a:p>
            <a:pPr indent="-223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Connect with resources</a:t>
            </a:r>
            <a:endParaRPr/>
          </a:p>
          <a:p>
            <a:pPr indent="-223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Build community connections</a:t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8" name="Google Shape;138;p7"/>
          <p:cNvSpPr txBox="1"/>
          <p:nvPr/>
        </p:nvSpPr>
        <p:spPr>
          <a:xfrm>
            <a:off x="7312800" y="4769763"/>
            <a:ext cx="26374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Shari and Jerri are SUPERSTARS</a:t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9" name="Google Shape;139;p7"/>
          <p:cNvSpPr/>
          <p:nvPr/>
        </p:nvSpPr>
        <p:spPr>
          <a:xfrm>
            <a:off x="7245246" y="4285233"/>
            <a:ext cx="2772534" cy="36933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 cap="flat" cmpd="sng" w="9525">
                  <a:solidFill>
                    <a:srgbClr val="00206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B0F0"/>
                </a:solidFill>
                <a:latin typeface="Palatino Linotype"/>
              </a:rPr>
              <a:t>~Innovation~</a:t>
            </a: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/>
          <p:nvPr>
            <p:ph type="title"/>
          </p:nvPr>
        </p:nvSpPr>
        <p:spPr>
          <a:xfrm>
            <a:off x="760412" y="287364"/>
            <a:ext cx="9601200" cy="69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Donations Are Essential</a:t>
            </a:r>
            <a:endParaRPr/>
          </a:p>
        </p:txBody>
      </p:sp>
      <p:sp>
        <p:nvSpPr>
          <p:cNvPr id="146" name="Google Shape;146;p8"/>
          <p:cNvSpPr txBox="1"/>
          <p:nvPr>
            <p:ph idx="1" type="body"/>
          </p:nvPr>
        </p:nvSpPr>
        <p:spPr>
          <a:xfrm>
            <a:off x="782194" y="1157239"/>
            <a:ext cx="4645152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3838" lvl="0" marL="22383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Food</a:t>
            </a:r>
            <a:endParaRPr/>
          </a:p>
          <a:p>
            <a:pPr indent="-223837" lvl="1" marL="502919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/>
              <a:t>GreaterGood.org donated food to Friends of Pima Animal Care Center (non-profit partner)</a:t>
            </a:r>
            <a:endParaRPr/>
          </a:p>
          <a:p>
            <a:pPr indent="-223837" lvl="1" marL="502919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/>
              <a:t>The public donated food to PACC</a:t>
            </a:r>
            <a:endParaRPr/>
          </a:p>
          <a:p>
            <a:pPr indent="-223837" lvl="1" marL="502919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/>
              <a:t>Drop off on site or order through Amazon Wish list</a:t>
            </a:r>
            <a:endParaRPr/>
          </a:p>
        </p:txBody>
      </p:sp>
      <p:sp>
        <p:nvSpPr>
          <p:cNvPr id="147" name="Google Shape;147;p8"/>
          <p:cNvSpPr txBox="1"/>
          <p:nvPr>
            <p:ph idx="2" type="body"/>
          </p:nvPr>
        </p:nvSpPr>
        <p:spPr>
          <a:xfrm>
            <a:off x="6133462" y="1157239"/>
            <a:ext cx="4648201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3838" lvl="0" marL="22383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Storage Bags</a:t>
            </a:r>
            <a:endParaRPr/>
          </a:p>
          <a:p>
            <a:pPr indent="-223837" lvl="1" marL="502919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/>
              <a:t>Plea to community for gallon size storage bags</a:t>
            </a:r>
            <a:endParaRPr/>
          </a:p>
          <a:p>
            <a:pPr indent="-223837" lvl="1" marL="502919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/>
              <a:t>Drop off on site or order on Amazon Wish list</a:t>
            </a:r>
            <a:endParaRPr/>
          </a:p>
          <a:p>
            <a:pPr indent="-223837" lvl="1" marL="502919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-US"/>
              <a:t>In 2 weeks, community donated 105 boxes = 8,298 gallon size bags</a:t>
            </a:r>
            <a:endParaRPr/>
          </a:p>
        </p:txBody>
      </p:sp>
      <p:sp>
        <p:nvSpPr>
          <p:cNvPr id="148" name="Google Shape;148;p8"/>
          <p:cNvSpPr txBox="1"/>
          <p:nvPr/>
        </p:nvSpPr>
        <p:spPr>
          <a:xfrm>
            <a:off x="4203310" y="4088474"/>
            <a:ext cx="2971800" cy="1586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3838" lvl="0" marL="22383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sng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Key to Donations</a:t>
            </a:r>
            <a:endParaRPr/>
          </a:p>
          <a:p>
            <a:pPr indent="-223837" lvl="1" marL="502919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Ease</a:t>
            </a:r>
            <a:endParaRPr/>
          </a:p>
          <a:p>
            <a:pPr indent="-223837" lvl="1" marL="502919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Affordability</a:t>
            </a:r>
            <a:endParaRPr/>
          </a:p>
          <a:p>
            <a:pPr indent="-223837" lvl="1" marL="502919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-US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Social Media</a:t>
            </a:r>
            <a:endParaRPr/>
          </a:p>
        </p:txBody>
      </p:sp>
      <p:pic>
        <p:nvPicPr>
          <p:cNvPr id="149" name="Google Shape;14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7188" y="3531367"/>
            <a:ext cx="3600748" cy="2700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7970" y="3451300"/>
            <a:ext cx="2133600" cy="2860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>
            <p:ph type="title"/>
          </p:nvPr>
        </p:nvSpPr>
        <p:spPr>
          <a:xfrm>
            <a:off x="608012" y="0"/>
            <a:ext cx="9601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Amazon Wish list</a:t>
            </a:r>
            <a:endParaRPr/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0412" y="1669473"/>
            <a:ext cx="3733800" cy="410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211" y="838200"/>
            <a:ext cx="8307373" cy="586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9"/>
          <p:cNvCxnSpPr>
            <a:stCxn id="160" idx="1"/>
          </p:cNvCxnSpPr>
          <p:nvPr/>
        </p:nvCxnSpPr>
        <p:spPr>
          <a:xfrm flipH="1">
            <a:off x="6704040" y="472796"/>
            <a:ext cx="2130600" cy="517800"/>
          </a:xfrm>
          <a:prstGeom prst="straightConnector1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0" name="Google Shape;160;p9"/>
          <p:cNvSpPr txBox="1"/>
          <p:nvPr/>
        </p:nvSpPr>
        <p:spPr>
          <a:xfrm>
            <a:off x="8834640" y="211186"/>
            <a:ext cx="1676400" cy="52322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You can create your own list here</a:t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1" name="Google Shape;161;p9"/>
          <p:cNvSpPr/>
          <p:nvPr/>
        </p:nvSpPr>
        <p:spPr>
          <a:xfrm>
            <a:off x="8497684" y="1592002"/>
            <a:ext cx="1749628" cy="990600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atercolor_16x9">
  <a:themeElements>
    <a:clrScheme name="Watercolor_16x9">
      <a:dk1>
        <a:srgbClr val="000000"/>
      </a:dk1>
      <a:lt1>
        <a:srgbClr val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Watercolor_16x9">
      <a:dk1>
        <a:srgbClr val="000000"/>
      </a:dk1>
      <a:lt1>
        <a:srgbClr val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2020-06-30T16:37:18Z</dcterms:created>
  <dc:creator>Liana Moss</dc:creator>
</cp:coreProperties>
</file>