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81" r:id="rId3"/>
    <p:sldId id="283" r:id="rId4"/>
    <p:sldId id="282" r:id="rId5"/>
    <p:sldId id="284" r:id="rId6"/>
    <p:sldId id="264" r:id="rId7"/>
    <p:sldId id="263" r:id="rId8"/>
    <p:sldId id="267" r:id="rId9"/>
    <p:sldId id="280" r:id="rId10"/>
    <p:sldId id="285" r:id="rId11"/>
    <p:sldId id="272" r:id="rId12"/>
    <p:sldId id="271" r:id="rId13"/>
    <p:sldId id="286" r:id="rId14"/>
    <p:sldId id="258" r:id="rId15"/>
    <p:sldId id="26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82" autoAdjust="0"/>
    <p:restoredTop sz="94660"/>
  </p:normalViewPr>
  <p:slideViewPr>
    <p:cSldViewPr snapToGrid="0">
      <p:cViewPr varScale="1">
        <p:scale>
          <a:sx n="86" d="100"/>
          <a:sy n="86" d="100"/>
        </p:scale>
        <p:origin x="10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5BA3-4F1B-4136-AEEC-871264BDBA6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588D-85F0-4E23-B436-51927123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95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5BA3-4F1B-4136-AEEC-871264BDBA6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588D-85F0-4E23-B436-51927123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15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5BA3-4F1B-4136-AEEC-871264BDBA6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588D-85F0-4E23-B436-5192712341A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3851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5BA3-4F1B-4136-AEEC-871264BDBA6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588D-85F0-4E23-B436-51927123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36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5BA3-4F1B-4136-AEEC-871264BDBA6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588D-85F0-4E23-B436-5192712341A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8779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5BA3-4F1B-4136-AEEC-871264BDBA6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588D-85F0-4E23-B436-51927123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51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5BA3-4F1B-4136-AEEC-871264BDBA6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588D-85F0-4E23-B436-51927123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63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5BA3-4F1B-4136-AEEC-871264BDBA6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588D-85F0-4E23-B436-51927123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3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5BA3-4F1B-4136-AEEC-871264BDBA6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588D-85F0-4E23-B436-51927123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33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5BA3-4F1B-4136-AEEC-871264BDBA6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588D-85F0-4E23-B436-51927123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77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5BA3-4F1B-4136-AEEC-871264BDBA6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588D-85F0-4E23-B436-51927123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38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5BA3-4F1B-4136-AEEC-871264BDBA6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588D-85F0-4E23-B436-51927123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93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5BA3-4F1B-4136-AEEC-871264BDBA6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588D-85F0-4E23-B436-51927123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44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5BA3-4F1B-4136-AEEC-871264BDBA6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588D-85F0-4E23-B436-51927123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56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5BA3-4F1B-4136-AEEC-871264BDBA6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588D-85F0-4E23-B436-51927123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78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588D-85F0-4E23-B436-5192712341A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C5BA3-4F1B-4136-AEEC-871264BDBA65}" type="datetimeFigureOut">
              <a:rPr lang="en-US" smtClean="0"/>
              <a:t>6/8/2022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96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C5BA3-4F1B-4136-AEEC-871264BDBA65}" type="datetimeFigureOut">
              <a:rPr lang="en-US" smtClean="0"/>
              <a:t>6/8/2022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EFA588D-85F0-4E23-B436-519271234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36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f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9DB523-8B57-44BA-9D65-E8FD68B75A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3" t="8761" r="33458"/>
          <a:stretch/>
        </p:blipFill>
        <p:spPr>
          <a:xfrm>
            <a:off x="20" y="-1"/>
            <a:ext cx="539494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F70A46-FB7C-4A76-A59F-4E43CD4778F6}"/>
              </a:ext>
            </a:extLst>
          </p:cNvPr>
          <p:cNvSpPr txBox="1"/>
          <p:nvPr/>
        </p:nvSpPr>
        <p:spPr>
          <a:xfrm>
            <a:off x="5263605" y="1584252"/>
            <a:ext cx="4252534" cy="25411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5000" dirty="0">
                <a:solidFill>
                  <a:schemeClr val="accent1"/>
                </a:solidFill>
                <a:latin typeface="Algerian" panose="04020705040A02060702" pitchFamily="82" charset="0"/>
                <a:ea typeface="+mj-ea"/>
                <a:cs typeface="+mj-cs"/>
              </a:rPr>
              <a:t>Dog Volunteer Orientation</a:t>
            </a:r>
          </a:p>
        </p:txBody>
      </p:sp>
    </p:spTree>
    <p:extLst>
      <p:ext uri="{BB962C8B-B14F-4D97-AF65-F5344CB8AC3E}">
        <p14:creationId xmlns:p14="http://schemas.microsoft.com/office/powerpoint/2010/main" val="1686997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AA4A1E-C753-482A-BC63-6CBFF48D5A8C}"/>
              </a:ext>
            </a:extLst>
          </p:cNvPr>
          <p:cNvSpPr/>
          <p:nvPr/>
        </p:nvSpPr>
        <p:spPr>
          <a:xfrm>
            <a:off x="648527" y="244656"/>
            <a:ext cx="18473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400" dirty="0">
              <a:latin typeface="Cooper Black" panose="0208090404030B020404" pitchFamily="18" charset="0"/>
            </a:endParaRPr>
          </a:p>
          <a:p>
            <a:endParaRPr lang="en-US" sz="4400" dirty="0">
              <a:latin typeface="Cooper Black" panose="0208090404030B0204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44865F-7515-4E71-8420-3414686D1366}"/>
              </a:ext>
            </a:extLst>
          </p:cNvPr>
          <p:cNvSpPr/>
          <p:nvPr/>
        </p:nvSpPr>
        <p:spPr>
          <a:xfrm>
            <a:off x="489770" y="44595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Enrichment, at its most basic level, is a means for meeting the emotional and mental health needs of animals in your care.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E65C8D-9F0B-4288-8590-D68510312A32}"/>
              </a:ext>
            </a:extLst>
          </p:cNvPr>
          <p:cNvSpPr/>
          <p:nvPr/>
        </p:nvSpPr>
        <p:spPr>
          <a:xfrm>
            <a:off x="7623003" y="1522969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400" b="1" i="1" dirty="0">
                <a:solidFill>
                  <a:schemeClr val="accent2">
                    <a:lumMod val="75000"/>
                  </a:schemeClr>
                </a:solidFill>
                <a:latin typeface="Rockwell" panose="02060603020205020403" pitchFamily="18" charset="0"/>
              </a:rPr>
              <a:t>HAPPIER</a:t>
            </a:r>
          </a:p>
          <a:p>
            <a:r>
              <a:rPr lang="en-US" sz="4400" b="1" i="1" dirty="0">
                <a:solidFill>
                  <a:schemeClr val="accent2">
                    <a:lumMod val="75000"/>
                  </a:schemeClr>
                </a:solidFill>
                <a:latin typeface="Rockwell" panose="02060603020205020403" pitchFamily="18" charset="0"/>
              </a:rPr>
              <a:t>HEALTHIER</a:t>
            </a:r>
          </a:p>
          <a:p>
            <a:r>
              <a:rPr lang="en-US" sz="4400" b="1" i="1" dirty="0">
                <a:solidFill>
                  <a:schemeClr val="accent2">
                    <a:lumMod val="75000"/>
                  </a:schemeClr>
                </a:solidFill>
                <a:latin typeface="Rockwell" panose="02060603020205020403" pitchFamily="18" charset="0"/>
              </a:rPr>
              <a:t>MORE </a:t>
            </a:r>
          </a:p>
          <a:p>
            <a:r>
              <a:rPr lang="en-US" sz="4400" b="1" i="1" dirty="0">
                <a:solidFill>
                  <a:schemeClr val="accent2">
                    <a:lumMod val="75000"/>
                  </a:schemeClr>
                </a:solidFill>
                <a:latin typeface="Rockwell" panose="02060603020205020403" pitchFamily="18" charset="0"/>
              </a:rPr>
              <a:t>ADOPTABLE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1CCCD5-C8C7-4AD1-B6F5-9B239AECEBEC}"/>
              </a:ext>
            </a:extLst>
          </p:cNvPr>
          <p:cNvSpPr/>
          <p:nvPr/>
        </p:nvSpPr>
        <p:spPr>
          <a:xfrm>
            <a:off x="7062472" y="4646384"/>
            <a:ext cx="4589718" cy="14465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8800" b="1" i="1" dirty="0">
                <a:solidFill>
                  <a:srgbClr val="0070C0"/>
                </a:solidFill>
                <a:latin typeface="Rockwell" panose="02060603020205020403" pitchFamily="18" charset="0"/>
              </a:rPr>
              <a:t>DOGS!!!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C7C15D-B108-44A2-850B-343607137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03" y="2246447"/>
            <a:ext cx="2097362" cy="1596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7732AA-3617-454F-8624-579DD4295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994" y="1952019"/>
            <a:ext cx="2044298" cy="2044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E321DF-B04F-404B-8845-957FE9B4F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844" y="4073779"/>
            <a:ext cx="2014219" cy="20191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C4A0A1-9544-4005-88FA-AA9D29409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8249" y="4481218"/>
            <a:ext cx="1873338" cy="2042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54CF4-C44F-4290-BB66-3DC3FB0532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6026" y="3453726"/>
            <a:ext cx="566977" cy="5425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BC248D-566D-4129-867E-4B3BE2875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9316" y="3823821"/>
            <a:ext cx="1036410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08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84D559-38E3-40EF-9BBA-EA57260816D2}"/>
              </a:ext>
            </a:extLst>
          </p:cNvPr>
          <p:cNvSpPr txBox="1"/>
          <p:nvPr/>
        </p:nvSpPr>
        <p:spPr>
          <a:xfrm>
            <a:off x="382773" y="485047"/>
            <a:ext cx="90483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00" b="1" dirty="0">
                <a:solidFill>
                  <a:schemeClr val="accent2">
                    <a:lumMod val="75000"/>
                  </a:schemeClr>
                </a:solidFill>
                <a:latin typeface="Broadway" panose="04040905080B02020502" pitchFamily="82" charset="0"/>
              </a:rPr>
              <a:t>Benefits of Enrichment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4FE81B-7207-470D-B91E-D45E4CF43736}"/>
              </a:ext>
            </a:extLst>
          </p:cNvPr>
          <p:cNvSpPr/>
          <p:nvPr/>
        </p:nvSpPr>
        <p:spPr>
          <a:xfrm>
            <a:off x="382773" y="1657161"/>
            <a:ext cx="89986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Shelter dogs get the chance to burn off energy and counteract the stress of shelter life.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Exercise can make dogs feel relaxed and can help them have good kennel presentation when meeting potential adopters.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Shelters dogs will learn critical dog-to-dog social skills, can help them post-adoption in developing positive relationships with dogs outside of the shelter.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By observing a dog’s state of play and social skills off the leash, shelter staff will gain a better understanding of each dog as an individual. Including its behavior in non-threatening situations. This information can be used to make better decisions about animal outcomes and potential adoption matches.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Shy/fearful dogs can potentially learn to feel safer around humans with selective interaction </a:t>
            </a:r>
          </a:p>
        </p:txBody>
      </p:sp>
    </p:spTree>
    <p:extLst>
      <p:ext uri="{BB962C8B-B14F-4D97-AF65-F5344CB8AC3E}">
        <p14:creationId xmlns:p14="http://schemas.microsoft.com/office/powerpoint/2010/main" val="2773667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6297CA-5B16-478D-9EEE-428E9ED1E8E1}"/>
              </a:ext>
            </a:extLst>
          </p:cNvPr>
          <p:cNvSpPr txBox="1"/>
          <p:nvPr/>
        </p:nvSpPr>
        <p:spPr>
          <a:xfrm>
            <a:off x="745414" y="110886"/>
            <a:ext cx="8660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					</a:t>
            </a:r>
            <a:r>
              <a:rPr lang="en-US" sz="6000" dirty="0">
                <a:latin typeface="Broadway" panose="04040905080B02020502" pitchFamily="82" charset="0"/>
              </a:rPr>
              <a:t>Enrichment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AB3B1-CD41-47E9-B9FB-B2D0D4059FEA}"/>
              </a:ext>
            </a:extLst>
          </p:cNvPr>
          <p:cNvSpPr/>
          <p:nvPr/>
        </p:nvSpPr>
        <p:spPr>
          <a:xfrm>
            <a:off x="2969420" y="969133"/>
            <a:ext cx="53588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3F3F3F"/>
                </a:solidFill>
                <a:latin typeface="Helvetica Neue"/>
              </a:rPr>
              <a:t>the action of improving or enhancing the quality or value of something.</a:t>
            </a:r>
            <a:endParaRPr lang="en-US" sz="1600" dirty="0"/>
          </a:p>
        </p:txBody>
      </p:sp>
      <p:pic>
        <p:nvPicPr>
          <p:cNvPr id="1026" name="Picture 2" descr="Image result for kong">
            <a:extLst>
              <a:ext uri="{FF2B5EF4-FFF2-40B4-BE49-F238E27FC236}">
                <a16:creationId xmlns:a16="http://schemas.microsoft.com/office/drawing/2014/main" id="{6586F3B0-1B88-4DFE-864B-0DE64DF6F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8418">
            <a:off x="418348" y="4925663"/>
            <a:ext cx="1754612" cy="175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tennis ball">
            <a:extLst>
              <a:ext uri="{FF2B5EF4-FFF2-40B4-BE49-F238E27FC236}">
                <a16:creationId xmlns:a16="http://schemas.microsoft.com/office/drawing/2014/main" id="{4FC51E14-BC2B-4499-AF1C-B44DA3DC4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446" y="2785658"/>
            <a:ext cx="845439" cy="84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320DD5-F771-4560-B718-6D85C0AEC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16" y="2143773"/>
            <a:ext cx="1873607" cy="1283768"/>
          </a:xfrm>
          <a:prstGeom prst="rect">
            <a:avLst/>
          </a:prstGeom>
        </p:spPr>
      </p:pic>
      <p:pic>
        <p:nvPicPr>
          <p:cNvPr id="1032" name="Picture 8" descr="Image result for milk bones">
            <a:extLst>
              <a:ext uri="{FF2B5EF4-FFF2-40B4-BE49-F238E27FC236}">
                <a16:creationId xmlns:a16="http://schemas.microsoft.com/office/drawing/2014/main" id="{9E6EFE20-4F82-47A1-B955-9BFA45B9D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642" y="4967484"/>
            <a:ext cx="1588742" cy="158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A8D54C-E0A5-42B2-954C-139DF70E89D2}"/>
              </a:ext>
            </a:extLst>
          </p:cNvPr>
          <p:cNvSpPr txBox="1"/>
          <p:nvPr/>
        </p:nvSpPr>
        <p:spPr>
          <a:xfrm>
            <a:off x="337937" y="1407885"/>
            <a:ext cx="338115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   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In-Kennel Enrichment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Distributing treats through the kennel doors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Giving frozen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Kongs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Great for shy/fearful dogs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Great for new volunteers or for time-sensitive days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FC607B-67D1-4466-BFE3-5B554FCD4DE8}"/>
              </a:ext>
            </a:extLst>
          </p:cNvPr>
          <p:cNvSpPr txBox="1"/>
          <p:nvPr/>
        </p:nvSpPr>
        <p:spPr>
          <a:xfrm>
            <a:off x="5659428" y="1648785"/>
            <a:ext cx="3856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 of Kennel Enrichment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646FC3-6E4E-4876-8223-CB1B131B08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15" y="1884063"/>
            <a:ext cx="2149998" cy="12093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439F84-F71C-4C9B-9333-C59CB556F0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84767" y="2382910"/>
            <a:ext cx="1527003" cy="8054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198951-6901-41E0-9F6F-86C2292043B5}"/>
              </a:ext>
            </a:extLst>
          </p:cNvPr>
          <p:cNvSpPr txBox="1"/>
          <p:nvPr/>
        </p:nvSpPr>
        <p:spPr>
          <a:xfrm>
            <a:off x="5724606" y="3584978"/>
            <a:ext cx="34491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Taking dogs out in the play yards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Interacting with humans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Provides stimulating play time and fresh 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Great for high energy dogs or kennel stressed dogs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262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134F3-7A26-4C39-B373-A0B5B5137D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9505" y="413440"/>
            <a:ext cx="7770748" cy="649712"/>
          </a:xfrm>
        </p:spPr>
        <p:txBody>
          <a:bodyPr/>
          <a:lstStyle/>
          <a:p>
            <a:r>
              <a:rPr lang="en-US" sz="3600" dirty="0">
                <a:solidFill>
                  <a:srgbClr val="0070C0"/>
                </a:solidFill>
                <a:latin typeface="Cooper Black" panose="0208090404030B020404" pitchFamily="18" charset="0"/>
              </a:rPr>
              <a:t>OTHER WAYS TO VOLUNTEER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6D5618-8B4F-4B3C-8993-98B10537E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9505" y="1565538"/>
            <a:ext cx="8584787" cy="4290279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sz="3800" dirty="0">
                <a:solidFill>
                  <a:srgbClr val="0070C0"/>
                </a:solidFill>
                <a:latin typeface="Cooper Black" panose="0208090404030B020404" pitchFamily="18" charset="0"/>
              </a:rPr>
              <a:t>. Laundry</a:t>
            </a:r>
          </a:p>
          <a:p>
            <a:pPr algn="l"/>
            <a:endParaRPr lang="en-US" sz="3100" dirty="0">
              <a:solidFill>
                <a:srgbClr val="0070C0"/>
              </a:solidFill>
              <a:latin typeface="Cooper Black" panose="0208090404030B020404" pitchFamily="18" charset="0"/>
            </a:endParaRPr>
          </a:p>
          <a:p>
            <a:pPr algn="l"/>
            <a:r>
              <a:rPr lang="en-US" sz="3800" dirty="0">
                <a:solidFill>
                  <a:srgbClr val="0070C0"/>
                </a:solidFill>
                <a:latin typeface="Cooper Black" panose="0208090404030B020404" pitchFamily="18" charset="0"/>
              </a:rPr>
              <a:t>. Volunteer at MAS events</a:t>
            </a:r>
          </a:p>
          <a:p>
            <a:pPr algn="l"/>
            <a:endParaRPr lang="en-US" sz="3100" dirty="0">
              <a:solidFill>
                <a:srgbClr val="0070C0"/>
              </a:solidFill>
              <a:latin typeface="Cooper Black" panose="0208090404030B020404" pitchFamily="18" charset="0"/>
            </a:endParaRPr>
          </a:p>
          <a:p>
            <a:pPr algn="l"/>
            <a:r>
              <a:rPr lang="en-US" sz="3800" dirty="0">
                <a:solidFill>
                  <a:srgbClr val="0070C0"/>
                </a:solidFill>
                <a:latin typeface="Cooper Black" panose="0208090404030B020404" pitchFamily="18" charset="0"/>
              </a:rPr>
              <a:t>. Foster Program Support</a:t>
            </a:r>
          </a:p>
          <a:p>
            <a:pPr algn="l"/>
            <a:endParaRPr lang="en-US" sz="3100" dirty="0">
              <a:solidFill>
                <a:srgbClr val="0070C0"/>
              </a:solidFill>
              <a:latin typeface="Cooper Black" panose="0208090404030B020404" pitchFamily="18" charset="0"/>
            </a:endParaRPr>
          </a:p>
          <a:p>
            <a:pPr algn="l"/>
            <a:r>
              <a:rPr lang="en-US" sz="3800" dirty="0">
                <a:solidFill>
                  <a:srgbClr val="0070C0"/>
                </a:solidFill>
                <a:latin typeface="Cooper Black" panose="0208090404030B020404" pitchFamily="18" charset="0"/>
              </a:rPr>
              <a:t>. Prep food pick ups for Pet Resource Center</a:t>
            </a:r>
          </a:p>
          <a:p>
            <a:pPr algn="l"/>
            <a:endParaRPr lang="en-US" sz="3100" dirty="0">
              <a:solidFill>
                <a:srgbClr val="0070C0"/>
              </a:solidFill>
              <a:latin typeface="Cooper Black" panose="0208090404030B020404" pitchFamily="18" charset="0"/>
            </a:endParaRPr>
          </a:p>
          <a:p>
            <a:pPr algn="l"/>
            <a:r>
              <a:rPr lang="en-US" sz="3800" dirty="0">
                <a:solidFill>
                  <a:srgbClr val="0070C0"/>
                </a:solidFill>
                <a:latin typeface="Cooper Black" panose="0208090404030B020404" pitchFamily="18" charset="0"/>
              </a:rPr>
              <a:t>. Delivery Driver (medications)</a:t>
            </a:r>
          </a:p>
          <a:p>
            <a:pPr algn="l"/>
            <a:endParaRPr lang="en-US" sz="3100" dirty="0">
              <a:solidFill>
                <a:srgbClr val="0070C0"/>
              </a:solidFill>
              <a:latin typeface="Cooper Black" panose="0208090404030B020404" pitchFamily="18" charset="0"/>
            </a:endParaRPr>
          </a:p>
          <a:p>
            <a:pPr algn="l"/>
            <a:r>
              <a:rPr lang="en-US" sz="3800" dirty="0">
                <a:solidFill>
                  <a:srgbClr val="0070C0"/>
                </a:solidFill>
                <a:latin typeface="Cooper Black" panose="0208090404030B020404" pitchFamily="18" charset="0"/>
              </a:rPr>
              <a:t>. Play </a:t>
            </a:r>
            <a:r>
              <a:rPr lang="en-US" sz="3800">
                <a:solidFill>
                  <a:srgbClr val="0070C0"/>
                </a:solidFill>
                <a:latin typeface="Cooper Black" panose="0208090404030B020404" pitchFamily="18" charset="0"/>
              </a:rPr>
              <a:t>Yard Maintenance</a:t>
            </a:r>
            <a:endParaRPr lang="en-US" sz="3800" dirty="0">
              <a:solidFill>
                <a:srgbClr val="0070C0"/>
              </a:solidFill>
              <a:latin typeface="Cooper Black" panose="0208090404030B020404" pitchFamily="18" charset="0"/>
            </a:endParaRPr>
          </a:p>
          <a:p>
            <a:endParaRPr lang="en-US" dirty="0">
              <a:solidFill>
                <a:srgbClr val="0070C0"/>
              </a:solidFill>
              <a:latin typeface="Cooper Black" panose="0208090404030B0204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B9968F-42A6-4A02-94E5-811815D95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122" y="5188805"/>
            <a:ext cx="925552" cy="57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93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6280969-F024-466D-A1DB-4F848C51DE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3FDD802-E6D8-4979-A1B9-BA705AE4DA8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DE509DD-4B76-45F0-8144-02F1D7E1AE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FEAEFD53-0220-48B1-9EA8-3EAE151E84E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2E7FABD-916D-4FF9-B5F3-44E53AFD39E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26F9772-AEFE-4C6D-82B6-1207069B86D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ACFBF3A9-B76A-4B4B-B6D7-CA4651F5C9D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BF0FAA0A-B682-4A83-BDD8-BCE0AB41C2B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7874A013-E5E2-4AE1-8E93-029A2B41EB7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355329E-E608-4F7A-B4EF-8FEF07D7552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53D9BFDF-B250-44FF-9BD7-C204EFBFC1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734670-A6D5-4A78-960E-E8DCFF94BAB4}"/>
              </a:ext>
            </a:extLst>
          </p:cNvPr>
          <p:cNvSpPr txBox="1"/>
          <p:nvPr/>
        </p:nvSpPr>
        <p:spPr>
          <a:xfrm>
            <a:off x="7380677" y="555477"/>
            <a:ext cx="4160440" cy="573857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Other things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to remember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/>
          </a:p>
          <a:p>
            <a:pPr marL="285750" indent="-285750">
              <a:spcBef>
                <a:spcPts val="1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Use the whiteboards to make enrichment notes</a:t>
            </a:r>
          </a:p>
          <a:p>
            <a:pPr marL="285750" indent="-285750">
              <a:spcBef>
                <a:spcPts val="1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Use sanitizer between pets</a:t>
            </a:r>
          </a:p>
          <a:p>
            <a:pPr marL="285750" indent="-285750">
              <a:spcBef>
                <a:spcPts val="1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Read your kennel cards</a:t>
            </a:r>
          </a:p>
          <a:p>
            <a:pPr marL="285750" indent="-285750">
              <a:spcBef>
                <a:spcPts val="1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Don’t be afraid to ask questions </a:t>
            </a:r>
          </a:p>
          <a:p>
            <a:pPr marL="285750" indent="-285750">
              <a:spcBef>
                <a:spcPts val="1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Have fun and tell your friends about volunteering!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76CB39-FF86-47CB-88CF-ACA87AD92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3" y="416689"/>
            <a:ext cx="1952625" cy="2343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48ED04-DE5A-4D26-A3A7-7FCB01E8A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897" y="3048000"/>
            <a:ext cx="2757305" cy="275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39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143053C-BAD4-4B96-A5E6-B1468E7C52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" t="2316" r="2" b="14147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0DE776-93FD-47A8-A702-7444476E8816}"/>
              </a:ext>
            </a:extLst>
          </p:cNvPr>
          <p:cNvSpPr txBox="1"/>
          <p:nvPr/>
        </p:nvSpPr>
        <p:spPr>
          <a:xfrm>
            <a:off x="668867" y="1678666"/>
            <a:ext cx="4088190" cy="23690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Questions?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44328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661790-9DA1-4A53-9E87-C6B33A34B609}"/>
              </a:ext>
            </a:extLst>
          </p:cNvPr>
          <p:cNvSpPr/>
          <p:nvPr/>
        </p:nvSpPr>
        <p:spPr>
          <a:xfrm>
            <a:off x="392413" y="1847517"/>
            <a:ext cx="64677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ooper Black" panose="0208090404030B020404" pitchFamily="18" charset="0"/>
              </a:rPr>
              <a:t>It is important to remember that animals in a shelter will not act like the pets in your home. Shelter animals come in to a brand new environment with  unfamiliar smells, people, and noises. It takes time for dogs to adjust to new faces, new smells and the new sounds of a shelter with other dogs.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E7EDCC-3055-4D09-A9B1-D338D58E7360}"/>
              </a:ext>
            </a:extLst>
          </p:cNvPr>
          <p:cNvSpPr/>
          <p:nvPr/>
        </p:nvSpPr>
        <p:spPr>
          <a:xfrm>
            <a:off x="747592" y="4713014"/>
            <a:ext cx="57573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ooper Black" panose="0208090404030B020404" pitchFamily="18" charset="0"/>
              </a:rPr>
              <a:t>Keep these things in mind when handling shelter dogs…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642C3-FD58-4078-BDF9-98156AB0E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1999" y="1590672"/>
            <a:ext cx="4596501" cy="45965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B49B66-8925-46CF-8225-95435740DA2F}"/>
              </a:ext>
            </a:extLst>
          </p:cNvPr>
          <p:cNvSpPr/>
          <p:nvPr/>
        </p:nvSpPr>
        <p:spPr>
          <a:xfrm>
            <a:off x="392413" y="507102"/>
            <a:ext cx="76454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INTRO TO SHELTER DOG HANDLING</a:t>
            </a:r>
          </a:p>
        </p:txBody>
      </p:sp>
    </p:spTree>
    <p:extLst>
      <p:ext uri="{BB962C8B-B14F-4D97-AF65-F5344CB8AC3E}">
        <p14:creationId xmlns:p14="http://schemas.microsoft.com/office/powerpoint/2010/main" val="1373607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E64F44-506B-4907-B1EE-32C1441A9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511" y="0"/>
            <a:ext cx="8922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40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13BD1D-865A-496D-8D94-A73DF6F01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667" y="0"/>
            <a:ext cx="534866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79C533-96BF-4F96-A588-FBDE3B073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61" y="93251"/>
            <a:ext cx="2712955" cy="27129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748A26-25F7-4FAF-985D-C7087F9C1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61" y="3362446"/>
            <a:ext cx="2773920" cy="2773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57DF14-6647-4F1B-AA1C-DDA82BAAF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7984" y="99039"/>
            <a:ext cx="2828789" cy="2828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50AEE-A834-4D08-A4E9-46FF5995C5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7984" y="3362446"/>
            <a:ext cx="2849156" cy="284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00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479AC8-C795-4CBD-9EB2-34935F22C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54" y="1088020"/>
            <a:ext cx="11345528" cy="482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38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27FABF-A67A-4CAD-B7A3-B4555A1C0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06" y="774190"/>
            <a:ext cx="8064495" cy="51855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10ADBB-D734-4205-B428-2CF9912BE4C4}"/>
              </a:ext>
            </a:extLst>
          </p:cNvPr>
          <p:cNvSpPr/>
          <p:nvPr/>
        </p:nvSpPr>
        <p:spPr>
          <a:xfrm>
            <a:off x="8849773" y="1219987"/>
            <a:ext cx="3455922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  <a:latin typeface="Cooper Black" panose="0208090404030B020404" pitchFamily="18" charset="0"/>
              </a:rPr>
              <a:t>How to </a:t>
            </a:r>
          </a:p>
          <a:p>
            <a:r>
              <a:rPr lang="en-US" sz="3600" dirty="0">
                <a:solidFill>
                  <a:srgbClr val="0070C0"/>
                </a:solidFill>
                <a:latin typeface="Cooper Black" panose="0208090404030B020404" pitchFamily="18" charset="0"/>
              </a:rPr>
              <a:t>Read a </a:t>
            </a:r>
          </a:p>
          <a:p>
            <a:r>
              <a:rPr lang="en-US" sz="4800" dirty="0">
                <a:solidFill>
                  <a:srgbClr val="0070C0"/>
                </a:solidFill>
                <a:latin typeface="Cooper Black" panose="0208090404030B020404" pitchFamily="18" charset="0"/>
              </a:rPr>
              <a:t>Kennel</a:t>
            </a:r>
          </a:p>
          <a:p>
            <a:r>
              <a:rPr lang="en-US" sz="4800" dirty="0">
                <a:solidFill>
                  <a:srgbClr val="0070C0"/>
                </a:solidFill>
                <a:latin typeface="Cooper Black" panose="0208090404030B020404" pitchFamily="18" charset="0"/>
              </a:rPr>
              <a:t> Card</a:t>
            </a:r>
          </a:p>
          <a:p>
            <a:endParaRPr lang="en-US" sz="4800" dirty="0">
              <a:solidFill>
                <a:srgbClr val="0070C0"/>
              </a:solidFill>
              <a:latin typeface="Cooper Black" panose="0208090404030B020404" pitchFamily="18" charset="0"/>
            </a:endParaRPr>
          </a:p>
          <a:p>
            <a:r>
              <a:rPr lang="en-US" sz="2800" dirty="0">
                <a:solidFill>
                  <a:srgbClr val="0070C0"/>
                </a:solidFill>
                <a:latin typeface="Cooper Black" panose="0208090404030B020404" pitchFamily="18" charset="0"/>
              </a:rPr>
              <a:t>Ask me about BLUE dots…</a:t>
            </a:r>
          </a:p>
          <a:p>
            <a:endParaRPr lang="en-US" dirty="0">
              <a:solidFill>
                <a:srgbClr val="0070C0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462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16B330-B2EA-41B5-A472-2D20A62BF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079" y="3099440"/>
            <a:ext cx="10556111" cy="27957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3D4452-FB14-4DF4-B4F5-CCE3F4AE248F}"/>
              </a:ext>
            </a:extLst>
          </p:cNvPr>
          <p:cNvSpPr txBox="1"/>
          <p:nvPr/>
        </p:nvSpPr>
        <p:spPr>
          <a:xfrm>
            <a:off x="1754753" y="769071"/>
            <a:ext cx="8964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roadway" panose="04040905080B02020502" pitchFamily="82" charset="0"/>
              </a:rPr>
              <a:t>Photography/Videography/Bios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0B20E2-E521-445E-BECB-5F9987B4D619}"/>
              </a:ext>
            </a:extLst>
          </p:cNvPr>
          <p:cNvSpPr/>
          <p:nvPr/>
        </p:nvSpPr>
        <p:spPr>
          <a:xfrm>
            <a:off x="5722581" y="1523123"/>
            <a:ext cx="52132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i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 volunteer photo/bio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634C8E-2EF2-4E21-A996-535EF1F35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7455">
            <a:off x="1007634" y="1236632"/>
            <a:ext cx="2327307" cy="232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26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9CD53F-3089-4958-B0E8-038A32462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57" y="2510623"/>
            <a:ext cx="10888200" cy="347222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EE9CAA5-C353-4114-9C4B-A5D59DFEDA4D}"/>
              </a:ext>
            </a:extLst>
          </p:cNvPr>
          <p:cNvSpPr/>
          <p:nvPr/>
        </p:nvSpPr>
        <p:spPr>
          <a:xfrm>
            <a:off x="850188" y="1107233"/>
            <a:ext cx="7027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Volunteer photo/bio!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B5A107-FF67-4B86-92F2-3F2C3A7ED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2204">
            <a:off x="8327695" y="515254"/>
            <a:ext cx="2592729" cy="25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36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D76979B-5F8A-4DD7-968D-E03870FCFE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9CB0BD6-DA8B-4C62-A380-FBF254F22F1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6061DD5-19FF-4028-8EC6-35434F50A2F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5D830324-2549-48FF-9DCE-52656C4B565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4C93D8FA-C150-4198-81E0-67E60289B5D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C9DB882D-4CF6-404F-AD94-2A39FED11F1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A7BECA28-3BC7-4E90-B46F-6AE6B1A37A3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321E725C-18EE-4BB1-9C48-421C51A408A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F95C43BE-926A-4C9A-AB44-62E4D524B2D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226C3F00-2A9E-461A-A1A6-202CD0A2DEF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00E639C2-20E7-4880-BE5C-A1A247DCE8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0CCB739-9D00-4269-B74A-B469C52A73EA}"/>
              </a:ext>
            </a:extLst>
          </p:cNvPr>
          <p:cNvSpPr txBox="1"/>
          <p:nvPr/>
        </p:nvSpPr>
        <p:spPr>
          <a:xfrm>
            <a:off x="672310" y="609600"/>
            <a:ext cx="4419825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Photography &amp; Videography</a:t>
            </a:r>
          </a:p>
        </p:txBody>
      </p:sp>
      <p:sp>
        <p:nvSpPr>
          <p:cNvPr id="26" name="Isosceles Triangle 8">
            <a:extLst>
              <a:ext uri="{FF2B5EF4-FFF2-40B4-BE49-F238E27FC236}">
                <a16:creationId xmlns:a16="http://schemas.microsoft.com/office/drawing/2014/main" id="{E6A6F1FE-CAF9-40F6-AFC5-320EE66EAB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469BCB-2D48-4D6C-AFD7-8B51BB124818}"/>
              </a:ext>
            </a:extLst>
          </p:cNvPr>
          <p:cNvSpPr txBox="1"/>
          <p:nvPr/>
        </p:nvSpPr>
        <p:spPr>
          <a:xfrm>
            <a:off x="677335" y="2160589"/>
            <a:ext cx="44148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Allows better content for the pets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Shelterluv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profile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Allows the pet’s personality to be shown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Great for networking online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 of enrichment for pets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68474A-FFB1-4821-A23A-C93967C7F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9" r="11802" b="-2"/>
          <a:stretch/>
        </p:blipFill>
        <p:spPr>
          <a:xfrm>
            <a:off x="5320734" y="609599"/>
            <a:ext cx="1859286" cy="26008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8CC80E-33A0-468C-B100-57575B3FCE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84" r="16992" b="-1"/>
          <a:stretch/>
        </p:blipFill>
        <p:spPr>
          <a:xfrm>
            <a:off x="7408619" y="609600"/>
            <a:ext cx="1865379" cy="2600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05F528-F254-4C01-B0DF-307011B33A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59" r="11785" b="-5"/>
          <a:stretch/>
        </p:blipFill>
        <p:spPr>
          <a:xfrm>
            <a:off x="5321843" y="3439022"/>
            <a:ext cx="1858178" cy="25897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1D9F43-BA7D-49A9-BCA1-22000A88A8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0" r="4114" b="1"/>
          <a:stretch/>
        </p:blipFill>
        <p:spPr>
          <a:xfrm>
            <a:off x="7408620" y="3439021"/>
            <a:ext cx="1865380" cy="258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5643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7608</TotalTime>
  <Words>435</Words>
  <Application>Microsoft Office PowerPoint</Application>
  <PresentationFormat>Widescreen</PresentationFormat>
  <Paragraphs>72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Algerian</vt:lpstr>
      <vt:lpstr>Arial</vt:lpstr>
      <vt:lpstr>Arial Black</vt:lpstr>
      <vt:lpstr>Broadway</vt:lpstr>
      <vt:lpstr>Cooper Black</vt:lpstr>
      <vt:lpstr>Helvetica Neue</vt:lpstr>
      <vt:lpstr>Rockwell</vt:lpstr>
      <vt:lpstr>Trebuchet MS</vt:lpstr>
      <vt:lpstr>Wingdings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WAYS TO VOLUNTEER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Rutherford, Danielle</dc:creator>
  <cp:lastModifiedBy>Hardin, Jennyfer</cp:lastModifiedBy>
  <cp:revision>86</cp:revision>
  <dcterms:created xsi:type="dcterms:W3CDTF">2018-12-15T15:40:43Z</dcterms:created>
  <dcterms:modified xsi:type="dcterms:W3CDTF">2022-06-08T16:08:44Z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34376f5-a622-4e53-a591-0432f32c2e47_Enabled">
    <vt:lpwstr>true</vt:lpwstr>
  </property>
  <property fmtid="{D5CDD505-2E9C-101B-9397-08002B2CF9AE}" pid="3" name="MSIP_Label_b34376f5-a622-4e53-a591-0432f32c2e47_SetDate">
    <vt:lpwstr>2021-06-19T16:30:07Z</vt:lpwstr>
  </property>
  <property fmtid="{D5CDD505-2E9C-101B-9397-08002B2CF9AE}" pid="4" name="MSIP_Label_b34376f5-a622-4e53-a591-0432f32c2e47_Method">
    <vt:lpwstr>Standard</vt:lpwstr>
  </property>
  <property fmtid="{D5CDD505-2E9C-101B-9397-08002B2CF9AE}" pid="5" name="MSIP_Label_b34376f5-a622-4e53-a591-0432f32c2e47_Name">
    <vt:lpwstr>b34376f5-a622-4e53-a591-0432f32c2e47</vt:lpwstr>
  </property>
  <property fmtid="{D5CDD505-2E9C-101B-9397-08002B2CF9AE}" pid="6" name="MSIP_Label_b34376f5-a622-4e53-a591-0432f32c2e47_SiteId">
    <vt:lpwstr>41647561-6537-4423-96a9-859e89f8919f</vt:lpwstr>
  </property>
  <property fmtid="{D5CDD505-2E9C-101B-9397-08002B2CF9AE}" pid="7" name="MSIP_Label_b34376f5-a622-4e53-a591-0432f32c2e47_ActionId">
    <vt:lpwstr>acb2ee7a-6eda-4148-8a02-43dab945849c</vt:lpwstr>
  </property>
  <property fmtid="{D5CDD505-2E9C-101B-9397-08002B2CF9AE}" pid="8" name="MSIP_Label_b34376f5-a622-4e53-a591-0432f32c2e47_ContentBits">
    <vt:lpwstr>0</vt:lpwstr>
  </property>
</Properties>
</file>