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66" r:id="rId4"/>
    <p:sldId id="267" r:id="rId5"/>
    <p:sldId id="261" r:id="rId6"/>
    <p:sldId id="262" r:id="rId7"/>
    <p:sldId id="263" r:id="rId8"/>
    <p:sldId id="265" r:id="rId9"/>
    <p:sldId id="264" r:id="rId10"/>
    <p:sldId id="268" r:id="rId11"/>
    <p:sldId id="25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st User" initials="GU" lastIdx="4" clrIdx="0">
    <p:extLst>
      <p:ext uri="{19B8F6BF-5375-455C-9EA6-DF929625EA0E}">
        <p15:presenceInfo xmlns:p15="http://schemas.microsoft.com/office/powerpoint/2012/main" userId="S::urn:spo:anon#7726583e5ba60e770bc08bdfaeced14be8bac5da68bd6569163e9330deaf32fc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2CFF96-DCE2-3846-A204-E58B836477C0}" v="993" dt="2021-07-23T18:41:07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75196"/>
  </p:normalViewPr>
  <p:slideViewPr>
    <p:cSldViewPr snapToGrid="0">
      <p:cViewPr varScale="1">
        <p:scale>
          <a:sx n="81" d="100"/>
          <a:sy n="81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08T08:34:15.094" idx="1">
    <p:pos x="10" y="10"/>
    <p:text>This slide is based on the conversation between Reina and Gina which resonated with me since I do have a harder time challenging myself to make connections. If everyone is alright with it, I'd like to do my 5 minutes on this. - Ariana
</p:text>
    <p:extLst>
      <p:ext uri="{C676402C-5697-4E1C-873F-D02D1690AC5C}">
        <p15:threadingInfo xmlns:p15="http://schemas.microsoft.com/office/powerpoint/2012/main" timeZoneBias="420"/>
      </p:ext>
    </p:extLst>
  </p:cm>
  <p:cm authorId="1" dt="2021-07-08T08:43:03.368" idx="2">
    <p:pos x="10" y="106"/>
    <p:text>Ariana,
I was just watching that yesterday and I agree. This is what i took away having faith in people you see promise in! That is being vunerable and giving them your trust.
Christina 
</p:text>
    <p:extLst>
      <p:ext uri="{C676402C-5697-4E1C-873F-D02D1690AC5C}">
        <p15:threadingInfo xmlns:p15="http://schemas.microsoft.com/office/powerpoint/2012/main" timeZoneBias="420">
          <p15:parentCm authorId="1" idx="1"/>
        </p15:threadingInfo>
      </p:ext>
    </p:extLst>
  </p:cm>
  <p:cm authorId="1" dt="2021-07-08T11:25:12.006" idx="4">
    <p:pos x="10" y="202"/>
    <p:text>I love that - thank you, Christina. Incorporating into the slide! -A
</p:text>
    <p:extLst>
      <p:ext uri="{C676402C-5697-4E1C-873F-D02D1690AC5C}">
        <p15:threadingInfo xmlns:p15="http://schemas.microsoft.com/office/powerpoint/2012/main" timeZoneBias="420">
          <p15:parentCm authorId="1" idx="1"/>
        </p15:threadingInfo>
      </p:ext>
    </p:extLst>
  </p:cm>
</p:cmLst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EFE402-D4E6-4B9C-8993-21F4F35FAFF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BED3A7-7695-4965-A873-DEDF55467D00}">
      <dgm:prSet/>
      <dgm:spPr/>
      <dgm:t>
        <a:bodyPr/>
        <a:lstStyle/>
        <a:p>
          <a:r>
            <a:rPr lang="en-US"/>
            <a:t>Communication &amp; Transparency </a:t>
          </a:r>
        </a:p>
      </dgm:t>
    </dgm:pt>
    <dgm:pt modelId="{FCA23252-44CF-4B29-8A5D-4DD545BB4C67}" type="parTrans" cxnId="{3C4BEEE9-E15F-487F-A077-3C31669A348A}">
      <dgm:prSet/>
      <dgm:spPr/>
      <dgm:t>
        <a:bodyPr/>
        <a:lstStyle/>
        <a:p>
          <a:endParaRPr lang="en-US"/>
        </a:p>
      </dgm:t>
    </dgm:pt>
    <dgm:pt modelId="{77C8F49A-799C-4C9F-94EB-C293A36BDA12}" type="sibTrans" cxnId="{3C4BEEE9-E15F-487F-A077-3C31669A348A}">
      <dgm:prSet/>
      <dgm:spPr/>
      <dgm:t>
        <a:bodyPr/>
        <a:lstStyle/>
        <a:p>
          <a:endParaRPr lang="en-US"/>
        </a:p>
      </dgm:t>
    </dgm:pt>
    <dgm:pt modelId="{B447CB05-2025-4A9A-AB57-4DDDB49777EE}">
      <dgm:prSet/>
      <dgm:spPr/>
      <dgm:t>
        <a:bodyPr/>
        <a:lstStyle/>
        <a:p>
          <a:r>
            <a:rPr lang="en-US"/>
            <a:t>Relationship Building </a:t>
          </a:r>
        </a:p>
      </dgm:t>
    </dgm:pt>
    <dgm:pt modelId="{3939F6A9-FC94-45CA-B368-13F677096B22}" type="parTrans" cxnId="{6CD6C27B-32A9-4205-894E-39EAFA57408D}">
      <dgm:prSet/>
      <dgm:spPr/>
      <dgm:t>
        <a:bodyPr/>
        <a:lstStyle/>
        <a:p>
          <a:endParaRPr lang="en-US"/>
        </a:p>
      </dgm:t>
    </dgm:pt>
    <dgm:pt modelId="{35929F14-0527-4217-B405-E5023B60DB16}" type="sibTrans" cxnId="{6CD6C27B-32A9-4205-894E-39EAFA57408D}">
      <dgm:prSet/>
      <dgm:spPr/>
      <dgm:t>
        <a:bodyPr/>
        <a:lstStyle/>
        <a:p>
          <a:endParaRPr lang="en-US"/>
        </a:p>
      </dgm:t>
    </dgm:pt>
    <dgm:pt modelId="{6C014D4A-25CD-4229-8B75-140C28D52C20}">
      <dgm:prSet/>
      <dgm:spPr/>
      <dgm:t>
        <a:bodyPr/>
        <a:lstStyle/>
        <a:p>
          <a:r>
            <a:rPr lang="en-US" dirty="0"/>
            <a:t>Developing Others</a:t>
          </a:r>
        </a:p>
      </dgm:t>
    </dgm:pt>
    <dgm:pt modelId="{8B2533A0-DD4D-459E-B4A9-CBE2D00DB83A}" type="parTrans" cxnId="{42B1B3C2-8DC8-42C1-B747-571C428AB399}">
      <dgm:prSet/>
      <dgm:spPr/>
      <dgm:t>
        <a:bodyPr/>
        <a:lstStyle/>
        <a:p>
          <a:endParaRPr lang="en-US"/>
        </a:p>
      </dgm:t>
    </dgm:pt>
    <dgm:pt modelId="{C485B502-7C74-4BA2-B42F-BF9EF033727E}" type="sibTrans" cxnId="{42B1B3C2-8DC8-42C1-B747-571C428AB399}">
      <dgm:prSet/>
      <dgm:spPr/>
      <dgm:t>
        <a:bodyPr/>
        <a:lstStyle/>
        <a:p>
          <a:endParaRPr lang="en-US"/>
        </a:p>
      </dgm:t>
    </dgm:pt>
    <dgm:pt modelId="{CC28865B-8C01-4494-B15A-DC530EE3ACA6}">
      <dgm:prSet/>
      <dgm:spPr/>
      <dgm:t>
        <a:bodyPr/>
        <a:lstStyle/>
        <a:p>
          <a:r>
            <a:rPr lang="en-US" dirty="0"/>
            <a:t>Celebrate Successes and Have Fun </a:t>
          </a:r>
        </a:p>
      </dgm:t>
    </dgm:pt>
    <dgm:pt modelId="{3F129FD8-E42D-4C0E-A8D4-2BCFA04BFCFD}" type="parTrans" cxnId="{83F8E746-43F7-4DC2-8426-B7CD32E59DA5}">
      <dgm:prSet/>
      <dgm:spPr/>
      <dgm:t>
        <a:bodyPr/>
        <a:lstStyle/>
        <a:p>
          <a:endParaRPr lang="en-US"/>
        </a:p>
      </dgm:t>
    </dgm:pt>
    <dgm:pt modelId="{93CA08E6-BB5D-4514-902A-F1EEC2FA00C6}" type="sibTrans" cxnId="{83F8E746-43F7-4DC2-8426-B7CD32E59DA5}">
      <dgm:prSet/>
      <dgm:spPr/>
      <dgm:t>
        <a:bodyPr/>
        <a:lstStyle/>
        <a:p>
          <a:endParaRPr lang="en-US"/>
        </a:p>
      </dgm:t>
    </dgm:pt>
    <dgm:pt modelId="{44ABA895-9DD1-4E4A-96EF-4C2549BB9B36}" type="pres">
      <dgm:prSet presAssocID="{DCEFE402-D4E6-4B9C-8993-21F4F35FAFF5}" presName="linear" presStyleCnt="0">
        <dgm:presLayoutVars>
          <dgm:animLvl val="lvl"/>
          <dgm:resizeHandles val="exact"/>
        </dgm:presLayoutVars>
      </dgm:prSet>
      <dgm:spPr/>
    </dgm:pt>
    <dgm:pt modelId="{C2D17A92-95DA-E84D-9122-FF6E54EEFBFD}" type="pres">
      <dgm:prSet presAssocID="{93BED3A7-7695-4965-A873-DEDF55467D0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2322D9C-073A-2E4A-BE63-ADAB5FF0407D}" type="pres">
      <dgm:prSet presAssocID="{77C8F49A-799C-4C9F-94EB-C293A36BDA12}" presName="spacer" presStyleCnt="0"/>
      <dgm:spPr/>
    </dgm:pt>
    <dgm:pt modelId="{81BCD8C5-9471-B540-838D-39238EEA8138}" type="pres">
      <dgm:prSet presAssocID="{B447CB05-2025-4A9A-AB57-4DDDB49777E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C612AC7-3A8A-9245-94F8-58BB4CA7BEEC}" type="pres">
      <dgm:prSet presAssocID="{35929F14-0527-4217-B405-E5023B60DB16}" presName="spacer" presStyleCnt="0"/>
      <dgm:spPr/>
    </dgm:pt>
    <dgm:pt modelId="{45FF8AAC-4A5C-204F-BE97-79E87C7AE664}" type="pres">
      <dgm:prSet presAssocID="{6C014D4A-25CD-4229-8B75-140C28D52C2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22D7248-C654-C14E-B74A-A791626DB3A6}" type="pres">
      <dgm:prSet presAssocID="{C485B502-7C74-4BA2-B42F-BF9EF033727E}" presName="spacer" presStyleCnt="0"/>
      <dgm:spPr/>
    </dgm:pt>
    <dgm:pt modelId="{605BC33E-350D-7746-ABBD-AF757B4F0974}" type="pres">
      <dgm:prSet presAssocID="{CC28865B-8C01-4494-B15A-DC530EE3ACA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1D1202C-89B8-3E4D-932A-D2F0F5367911}" type="presOf" srcId="{93BED3A7-7695-4965-A873-DEDF55467D00}" destId="{C2D17A92-95DA-E84D-9122-FF6E54EEFBFD}" srcOrd="0" destOrd="0" presId="urn:microsoft.com/office/officeart/2005/8/layout/vList2"/>
    <dgm:cxn modelId="{83F8E746-43F7-4DC2-8426-B7CD32E59DA5}" srcId="{DCEFE402-D4E6-4B9C-8993-21F4F35FAFF5}" destId="{CC28865B-8C01-4494-B15A-DC530EE3ACA6}" srcOrd="3" destOrd="0" parTransId="{3F129FD8-E42D-4C0E-A8D4-2BCFA04BFCFD}" sibTransId="{93CA08E6-BB5D-4514-902A-F1EEC2FA00C6}"/>
    <dgm:cxn modelId="{6CD6C27B-32A9-4205-894E-39EAFA57408D}" srcId="{DCEFE402-D4E6-4B9C-8993-21F4F35FAFF5}" destId="{B447CB05-2025-4A9A-AB57-4DDDB49777EE}" srcOrd="1" destOrd="0" parTransId="{3939F6A9-FC94-45CA-B368-13F677096B22}" sibTransId="{35929F14-0527-4217-B405-E5023B60DB16}"/>
    <dgm:cxn modelId="{5E7DE2AA-7CAB-9041-975E-595715D0F924}" type="presOf" srcId="{6C014D4A-25CD-4229-8B75-140C28D52C20}" destId="{45FF8AAC-4A5C-204F-BE97-79E87C7AE664}" srcOrd="0" destOrd="0" presId="urn:microsoft.com/office/officeart/2005/8/layout/vList2"/>
    <dgm:cxn modelId="{42B1B3C2-8DC8-42C1-B747-571C428AB399}" srcId="{DCEFE402-D4E6-4B9C-8993-21F4F35FAFF5}" destId="{6C014D4A-25CD-4229-8B75-140C28D52C20}" srcOrd="2" destOrd="0" parTransId="{8B2533A0-DD4D-459E-B4A9-CBE2D00DB83A}" sibTransId="{C485B502-7C74-4BA2-B42F-BF9EF033727E}"/>
    <dgm:cxn modelId="{EE4FC2E3-EE4E-AF42-AE47-386F7434BF82}" type="presOf" srcId="{B447CB05-2025-4A9A-AB57-4DDDB49777EE}" destId="{81BCD8C5-9471-B540-838D-39238EEA8138}" srcOrd="0" destOrd="0" presId="urn:microsoft.com/office/officeart/2005/8/layout/vList2"/>
    <dgm:cxn modelId="{3C4BEEE9-E15F-487F-A077-3C31669A348A}" srcId="{DCEFE402-D4E6-4B9C-8993-21F4F35FAFF5}" destId="{93BED3A7-7695-4965-A873-DEDF55467D00}" srcOrd="0" destOrd="0" parTransId="{FCA23252-44CF-4B29-8A5D-4DD545BB4C67}" sibTransId="{77C8F49A-799C-4C9F-94EB-C293A36BDA12}"/>
    <dgm:cxn modelId="{B707EAEE-5AE6-FA48-A43F-0C95E2C300B3}" type="presOf" srcId="{CC28865B-8C01-4494-B15A-DC530EE3ACA6}" destId="{605BC33E-350D-7746-ABBD-AF757B4F0974}" srcOrd="0" destOrd="0" presId="urn:microsoft.com/office/officeart/2005/8/layout/vList2"/>
    <dgm:cxn modelId="{9143A9F8-4F97-7744-B450-C48B76163E28}" type="presOf" srcId="{DCEFE402-D4E6-4B9C-8993-21F4F35FAFF5}" destId="{44ABA895-9DD1-4E4A-96EF-4C2549BB9B36}" srcOrd="0" destOrd="0" presId="urn:microsoft.com/office/officeart/2005/8/layout/vList2"/>
    <dgm:cxn modelId="{3AE10878-E6FF-7345-8CC9-66526DB141A9}" type="presParOf" srcId="{44ABA895-9DD1-4E4A-96EF-4C2549BB9B36}" destId="{C2D17A92-95DA-E84D-9122-FF6E54EEFBFD}" srcOrd="0" destOrd="0" presId="urn:microsoft.com/office/officeart/2005/8/layout/vList2"/>
    <dgm:cxn modelId="{B44CE21C-1AD1-7F49-9709-98E71583CDFE}" type="presParOf" srcId="{44ABA895-9DD1-4E4A-96EF-4C2549BB9B36}" destId="{C2322D9C-073A-2E4A-BE63-ADAB5FF0407D}" srcOrd="1" destOrd="0" presId="urn:microsoft.com/office/officeart/2005/8/layout/vList2"/>
    <dgm:cxn modelId="{A9CBB847-42EB-3A41-A047-EE310CF2A558}" type="presParOf" srcId="{44ABA895-9DD1-4E4A-96EF-4C2549BB9B36}" destId="{81BCD8C5-9471-B540-838D-39238EEA8138}" srcOrd="2" destOrd="0" presId="urn:microsoft.com/office/officeart/2005/8/layout/vList2"/>
    <dgm:cxn modelId="{A04B8914-B55E-1A4C-9815-20CBEF8817A5}" type="presParOf" srcId="{44ABA895-9DD1-4E4A-96EF-4C2549BB9B36}" destId="{7C612AC7-3A8A-9245-94F8-58BB4CA7BEEC}" srcOrd="3" destOrd="0" presId="urn:microsoft.com/office/officeart/2005/8/layout/vList2"/>
    <dgm:cxn modelId="{A35B1930-E1C2-1C47-B112-1EE32A5F62E6}" type="presParOf" srcId="{44ABA895-9DD1-4E4A-96EF-4C2549BB9B36}" destId="{45FF8AAC-4A5C-204F-BE97-79E87C7AE664}" srcOrd="4" destOrd="0" presId="urn:microsoft.com/office/officeart/2005/8/layout/vList2"/>
    <dgm:cxn modelId="{3F184AFC-FC2C-9E4B-A149-342BA913381D}" type="presParOf" srcId="{44ABA895-9DD1-4E4A-96EF-4C2549BB9B36}" destId="{922D7248-C654-C14E-B74A-A791626DB3A6}" srcOrd="5" destOrd="0" presId="urn:microsoft.com/office/officeart/2005/8/layout/vList2"/>
    <dgm:cxn modelId="{E60EA3C9-5D1B-9643-826F-38AEF234649C}" type="presParOf" srcId="{44ABA895-9DD1-4E4A-96EF-4C2549BB9B36}" destId="{605BC33E-350D-7746-ABBD-AF757B4F097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496719-C1C3-40B5-8AA3-2CBB42307E15}" type="doc">
      <dgm:prSet loTypeId="urn:microsoft.com/office/officeart/2008/layout/Lin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A4ADC5F-E5B3-4E45-B2C9-2DD18E332C94}">
      <dgm:prSet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Morale is high in our profession, but burnout can be higher!</a:t>
          </a:r>
          <a:endParaRPr lang="en-US" dirty="0"/>
        </a:p>
      </dgm:t>
    </dgm:pt>
    <dgm:pt modelId="{D879F43F-9673-46A7-A72E-B77695480D6B}" type="parTrans" cxnId="{2A1FB66F-9607-4557-AC9D-495261BC22EB}">
      <dgm:prSet/>
      <dgm:spPr/>
      <dgm:t>
        <a:bodyPr/>
        <a:lstStyle/>
        <a:p>
          <a:endParaRPr lang="en-US"/>
        </a:p>
      </dgm:t>
    </dgm:pt>
    <dgm:pt modelId="{3943171E-F68E-48FD-9683-C2C2692368A4}" type="sibTrans" cxnId="{2A1FB66F-9607-4557-AC9D-495261BC22EB}">
      <dgm:prSet/>
      <dgm:spPr/>
      <dgm:t>
        <a:bodyPr/>
        <a:lstStyle/>
        <a:p>
          <a:endParaRPr lang="en-US"/>
        </a:p>
      </dgm:t>
    </dgm:pt>
    <dgm:pt modelId="{8AC4EECB-E5A6-4E59-969F-619BC9278D88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Most animal welfare workers are in the profession because there is enjoyment derived from their daily activities  </a:t>
          </a:r>
          <a:endParaRPr lang="en-US" dirty="0"/>
        </a:p>
      </dgm:t>
    </dgm:pt>
    <dgm:pt modelId="{465A0FD4-E6F4-475D-A42B-4D2443AD8FBB}" type="parTrans" cxnId="{B7D4ECC9-19B3-45B0-9EDC-C10DB1C2BC87}">
      <dgm:prSet/>
      <dgm:spPr/>
      <dgm:t>
        <a:bodyPr/>
        <a:lstStyle/>
        <a:p>
          <a:endParaRPr lang="en-US"/>
        </a:p>
      </dgm:t>
    </dgm:pt>
    <dgm:pt modelId="{CB00DA7D-698D-4AD1-AAA9-FCD044ECDA1A}" type="sibTrans" cxnId="{B7D4ECC9-19B3-45B0-9EDC-C10DB1C2BC87}">
      <dgm:prSet/>
      <dgm:spPr/>
      <dgm:t>
        <a:bodyPr/>
        <a:lstStyle/>
        <a:p>
          <a:endParaRPr lang="en-US"/>
        </a:p>
      </dgm:t>
    </dgm:pt>
    <dgm:pt modelId="{A54E1CAC-1A19-47BD-8A33-31FF529F156A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Being intrinsically social can be done through monthly birthday potlucks, yearly award acknowledgments, accepting each other as we are.</a:t>
          </a:r>
          <a:endParaRPr lang="en-US" dirty="0"/>
        </a:p>
      </dgm:t>
    </dgm:pt>
    <dgm:pt modelId="{A9314953-CB01-483C-8D97-4596EDA2C323}" type="parTrans" cxnId="{B9896CDF-D680-4381-9E90-936024CFAE01}">
      <dgm:prSet/>
      <dgm:spPr/>
      <dgm:t>
        <a:bodyPr/>
        <a:lstStyle/>
        <a:p>
          <a:endParaRPr lang="en-US"/>
        </a:p>
      </dgm:t>
    </dgm:pt>
    <dgm:pt modelId="{9BB1FEEF-281D-4CC5-9A0F-FF00434706F3}" type="sibTrans" cxnId="{B9896CDF-D680-4381-9E90-936024CFAE01}">
      <dgm:prSet/>
      <dgm:spPr/>
      <dgm:t>
        <a:bodyPr/>
        <a:lstStyle/>
        <a:p>
          <a:endParaRPr lang="en-US"/>
        </a:p>
      </dgm:t>
    </dgm:pt>
    <dgm:pt modelId="{2DF81D58-AA83-4114-9553-2A24C8AA659F}" type="pres">
      <dgm:prSet presAssocID="{0C496719-C1C3-40B5-8AA3-2CBB42307E15}" presName="vert0" presStyleCnt="0">
        <dgm:presLayoutVars>
          <dgm:dir/>
          <dgm:animOne val="branch"/>
          <dgm:animLvl val="lvl"/>
        </dgm:presLayoutVars>
      </dgm:prSet>
      <dgm:spPr/>
    </dgm:pt>
    <dgm:pt modelId="{4AE01CE4-DCF3-427F-8688-370EA96179AD}" type="pres">
      <dgm:prSet presAssocID="{8AC4EECB-E5A6-4E59-969F-619BC9278D88}" presName="thickLine" presStyleLbl="alignNode1" presStyleIdx="0" presStyleCnt="3"/>
      <dgm:spPr/>
    </dgm:pt>
    <dgm:pt modelId="{4EB86330-90E8-4168-B46A-5631105A6513}" type="pres">
      <dgm:prSet presAssocID="{8AC4EECB-E5A6-4E59-969F-619BC9278D88}" presName="horz1" presStyleCnt="0"/>
      <dgm:spPr/>
    </dgm:pt>
    <dgm:pt modelId="{9CD2E7EE-4205-4146-94A4-D2CAE7831062}" type="pres">
      <dgm:prSet presAssocID="{8AC4EECB-E5A6-4E59-969F-619BC9278D88}" presName="tx1" presStyleLbl="revTx" presStyleIdx="0" presStyleCnt="3"/>
      <dgm:spPr/>
    </dgm:pt>
    <dgm:pt modelId="{40225EA3-DC85-4FCB-A6F9-1754FA251520}" type="pres">
      <dgm:prSet presAssocID="{8AC4EECB-E5A6-4E59-969F-619BC9278D88}" presName="vert1" presStyleCnt="0"/>
      <dgm:spPr/>
    </dgm:pt>
    <dgm:pt modelId="{3638CEB4-8B75-42AE-9D20-2EC8FE0C2CA4}" type="pres">
      <dgm:prSet presAssocID="{5A4ADC5F-E5B3-4E45-B2C9-2DD18E332C94}" presName="thickLine" presStyleLbl="alignNode1" presStyleIdx="1" presStyleCnt="3"/>
      <dgm:spPr/>
    </dgm:pt>
    <dgm:pt modelId="{2360E4DD-E222-4299-9E5A-471F5EA86180}" type="pres">
      <dgm:prSet presAssocID="{5A4ADC5F-E5B3-4E45-B2C9-2DD18E332C94}" presName="horz1" presStyleCnt="0"/>
      <dgm:spPr/>
    </dgm:pt>
    <dgm:pt modelId="{B0C03F25-7ECC-440D-8FB1-A0E2C35189F3}" type="pres">
      <dgm:prSet presAssocID="{5A4ADC5F-E5B3-4E45-B2C9-2DD18E332C94}" presName="tx1" presStyleLbl="revTx" presStyleIdx="1" presStyleCnt="3"/>
      <dgm:spPr/>
    </dgm:pt>
    <dgm:pt modelId="{EAF4A05F-4510-4B17-A848-184DECAD04A9}" type="pres">
      <dgm:prSet presAssocID="{5A4ADC5F-E5B3-4E45-B2C9-2DD18E332C94}" presName="vert1" presStyleCnt="0"/>
      <dgm:spPr/>
    </dgm:pt>
    <dgm:pt modelId="{02E3C380-3124-492D-8EEB-B9FCCBC22C1E}" type="pres">
      <dgm:prSet presAssocID="{A54E1CAC-1A19-47BD-8A33-31FF529F156A}" presName="thickLine" presStyleLbl="alignNode1" presStyleIdx="2" presStyleCnt="3"/>
      <dgm:spPr/>
    </dgm:pt>
    <dgm:pt modelId="{EB5956B8-F74C-4729-9A2F-E6CA2D56BB50}" type="pres">
      <dgm:prSet presAssocID="{A54E1CAC-1A19-47BD-8A33-31FF529F156A}" presName="horz1" presStyleCnt="0"/>
      <dgm:spPr/>
    </dgm:pt>
    <dgm:pt modelId="{2BB20D6B-DB1E-4C9D-97C8-6038BC6DCCC2}" type="pres">
      <dgm:prSet presAssocID="{A54E1CAC-1A19-47BD-8A33-31FF529F156A}" presName="tx1" presStyleLbl="revTx" presStyleIdx="2" presStyleCnt="3"/>
      <dgm:spPr/>
    </dgm:pt>
    <dgm:pt modelId="{134A4849-8AE2-4B02-80D6-BAFE97C230AA}" type="pres">
      <dgm:prSet presAssocID="{A54E1CAC-1A19-47BD-8A33-31FF529F156A}" presName="vert1" presStyleCnt="0"/>
      <dgm:spPr/>
    </dgm:pt>
  </dgm:ptLst>
  <dgm:cxnLst>
    <dgm:cxn modelId="{FE009620-316E-4E61-98AA-8DB344642A87}" type="presOf" srcId="{8AC4EECB-E5A6-4E59-969F-619BC9278D88}" destId="{9CD2E7EE-4205-4146-94A4-D2CAE7831062}" srcOrd="0" destOrd="0" presId="urn:microsoft.com/office/officeart/2008/layout/LinedList"/>
    <dgm:cxn modelId="{2A1FB66F-9607-4557-AC9D-495261BC22EB}" srcId="{0C496719-C1C3-40B5-8AA3-2CBB42307E15}" destId="{5A4ADC5F-E5B3-4E45-B2C9-2DD18E332C94}" srcOrd="1" destOrd="0" parTransId="{D879F43F-9673-46A7-A72E-B77695480D6B}" sibTransId="{3943171E-F68E-48FD-9683-C2C2692368A4}"/>
    <dgm:cxn modelId="{B7D4ECC9-19B3-45B0-9EDC-C10DB1C2BC87}" srcId="{0C496719-C1C3-40B5-8AA3-2CBB42307E15}" destId="{8AC4EECB-E5A6-4E59-969F-619BC9278D88}" srcOrd="0" destOrd="0" parTransId="{465A0FD4-E6F4-475D-A42B-4D2443AD8FBB}" sibTransId="{CB00DA7D-698D-4AD1-AAA9-FCD044ECDA1A}"/>
    <dgm:cxn modelId="{065FAFDB-DF35-4087-9310-DEC86DAE31E7}" type="presOf" srcId="{A54E1CAC-1A19-47BD-8A33-31FF529F156A}" destId="{2BB20D6B-DB1E-4C9D-97C8-6038BC6DCCC2}" srcOrd="0" destOrd="0" presId="urn:microsoft.com/office/officeart/2008/layout/LinedList"/>
    <dgm:cxn modelId="{B9896CDF-D680-4381-9E90-936024CFAE01}" srcId="{0C496719-C1C3-40B5-8AA3-2CBB42307E15}" destId="{A54E1CAC-1A19-47BD-8A33-31FF529F156A}" srcOrd="2" destOrd="0" parTransId="{A9314953-CB01-483C-8D97-4596EDA2C323}" sibTransId="{9BB1FEEF-281D-4CC5-9A0F-FF00434706F3}"/>
    <dgm:cxn modelId="{84E49AEF-347D-49EA-981B-6FBA6CE0FD1B}" type="presOf" srcId="{5A4ADC5F-E5B3-4E45-B2C9-2DD18E332C94}" destId="{B0C03F25-7ECC-440D-8FB1-A0E2C35189F3}" srcOrd="0" destOrd="0" presId="urn:microsoft.com/office/officeart/2008/layout/LinedList"/>
    <dgm:cxn modelId="{02B95AF9-CFB5-4000-B422-BC78B610BF0D}" type="presOf" srcId="{0C496719-C1C3-40B5-8AA3-2CBB42307E15}" destId="{2DF81D58-AA83-4114-9553-2A24C8AA659F}" srcOrd="0" destOrd="0" presId="urn:microsoft.com/office/officeart/2008/layout/LinedList"/>
    <dgm:cxn modelId="{D0CD6CF2-1821-4E81-B468-6525472F497F}" type="presParOf" srcId="{2DF81D58-AA83-4114-9553-2A24C8AA659F}" destId="{4AE01CE4-DCF3-427F-8688-370EA96179AD}" srcOrd="0" destOrd="0" presId="urn:microsoft.com/office/officeart/2008/layout/LinedList"/>
    <dgm:cxn modelId="{8EB1C954-4108-4C53-A55A-47389E4270C7}" type="presParOf" srcId="{2DF81D58-AA83-4114-9553-2A24C8AA659F}" destId="{4EB86330-90E8-4168-B46A-5631105A6513}" srcOrd="1" destOrd="0" presId="urn:microsoft.com/office/officeart/2008/layout/LinedList"/>
    <dgm:cxn modelId="{8F911FB0-F158-44F8-8CA3-68E3AC3178A6}" type="presParOf" srcId="{4EB86330-90E8-4168-B46A-5631105A6513}" destId="{9CD2E7EE-4205-4146-94A4-D2CAE7831062}" srcOrd="0" destOrd="0" presId="urn:microsoft.com/office/officeart/2008/layout/LinedList"/>
    <dgm:cxn modelId="{BCCC9F10-691A-4D75-9455-32304B161528}" type="presParOf" srcId="{4EB86330-90E8-4168-B46A-5631105A6513}" destId="{40225EA3-DC85-4FCB-A6F9-1754FA251520}" srcOrd="1" destOrd="0" presId="urn:microsoft.com/office/officeart/2008/layout/LinedList"/>
    <dgm:cxn modelId="{ED654793-892F-48E3-98E9-4663282FCCB6}" type="presParOf" srcId="{2DF81D58-AA83-4114-9553-2A24C8AA659F}" destId="{3638CEB4-8B75-42AE-9D20-2EC8FE0C2CA4}" srcOrd="2" destOrd="0" presId="urn:microsoft.com/office/officeart/2008/layout/LinedList"/>
    <dgm:cxn modelId="{15E761A7-2374-4FD1-8647-37934279A48B}" type="presParOf" srcId="{2DF81D58-AA83-4114-9553-2A24C8AA659F}" destId="{2360E4DD-E222-4299-9E5A-471F5EA86180}" srcOrd="3" destOrd="0" presId="urn:microsoft.com/office/officeart/2008/layout/LinedList"/>
    <dgm:cxn modelId="{FBAB740C-B326-49F2-8478-0655F0989899}" type="presParOf" srcId="{2360E4DD-E222-4299-9E5A-471F5EA86180}" destId="{B0C03F25-7ECC-440D-8FB1-A0E2C35189F3}" srcOrd="0" destOrd="0" presId="urn:microsoft.com/office/officeart/2008/layout/LinedList"/>
    <dgm:cxn modelId="{41C72B9B-AE9F-448C-9C07-E6AE7936EE19}" type="presParOf" srcId="{2360E4DD-E222-4299-9E5A-471F5EA86180}" destId="{EAF4A05F-4510-4B17-A848-184DECAD04A9}" srcOrd="1" destOrd="0" presId="urn:microsoft.com/office/officeart/2008/layout/LinedList"/>
    <dgm:cxn modelId="{04B47AF6-48C1-42B6-9522-6A43C7056692}" type="presParOf" srcId="{2DF81D58-AA83-4114-9553-2A24C8AA659F}" destId="{02E3C380-3124-492D-8EEB-B9FCCBC22C1E}" srcOrd="4" destOrd="0" presId="urn:microsoft.com/office/officeart/2008/layout/LinedList"/>
    <dgm:cxn modelId="{731908DA-347D-4202-A8CB-96A4E95D7A50}" type="presParOf" srcId="{2DF81D58-AA83-4114-9553-2A24C8AA659F}" destId="{EB5956B8-F74C-4729-9A2F-E6CA2D56BB50}" srcOrd="5" destOrd="0" presId="urn:microsoft.com/office/officeart/2008/layout/LinedList"/>
    <dgm:cxn modelId="{EC31115A-4D79-460C-AE8F-A80BF2BCC5F1}" type="presParOf" srcId="{EB5956B8-F74C-4729-9A2F-E6CA2D56BB50}" destId="{2BB20D6B-DB1E-4C9D-97C8-6038BC6DCCC2}" srcOrd="0" destOrd="0" presId="urn:microsoft.com/office/officeart/2008/layout/LinedList"/>
    <dgm:cxn modelId="{BD1BA003-6253-4FEC-BF72-B94F1441DCDE}" type="presParOf" srcId="{EB5956B8-F74C-4729-9A2F-E6CA2D56BB50}" destId="{134A4849-8AE2-4B02-80D6-BAFE97C230A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245066-545F-402B-AEA5-CC610FC2B344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BD2F42-924B-44D4-88AF-3689AB911DB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500" dirty="0"/>
            <a:t>Acknowledge each other for your successes</a:t>
          </a:r>
        </a:p>
      </dgm:t>
    </dgm:pt>
    <dgm:pt modelId="{9B451D31-ACAE-4110-BD59-0CD7B14E92E0}" type="parTrans" cxnId="{2D411CB7-2D6D-450D-B6F4-4FFC6D7917DB}">
      <dgm:prSet/>
      <dgm:spPr/>
      <dgm:t>
        <a:bodyPr/>
        <a:lstStyle/>
        <a:p>
          <a:endParaRPr lang="en-US"/>
        </a:p>
      </dgm:t>
    </dgm:pt>
    <dgm:pt modelId="{D58E20D6-C1AD-4DD9-930E-F3824D60ACDC}" type="sibTrans" cxnId="{2D411CB7-2D6D-450D-B6F4-4FFC6D7917D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65CB6EE-B504-44F1-865E-B8BEE3E7A71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500" dirty="0"/>
            <a:t>Reflect! It is an important part of the learning process</a:t>
          </a:r>
        </a:p>
      </dgm:t>
    </dgm:pt>
    <dgm:pt modelId="{AE9F21C5-407F-4A88-9059-78D84034CBB9}" type="parTrans" cxnId="{5241CE3F-6FA4-44A0-98D8-B554D60A0F66}">
      <dgm:prSet/>
      <dgm:spPr/>
      <dgm:t>
        <a:bodyPr/>
        <a:lstStyle/>
        <a:p>
          <a:endParaRPr lang="en-US"/>
        </a:p>
      </dgm:t>
    </dgm:pt>
    <dgm:pt modelId="{8161EC16-CA4B-425B-99C0-94712ADB15E4}" type="sibTrans" cxnId="{5241CE3F-6FA4-44A0-98D8-B554D60A0F6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F544310-48BC-4D7A-941B-221008B2257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500" dirty="0"/>
            <a:t>Celebration creates a positive environment</a:t>
          </a:r>
        </a:p>
      </dgm:t>
    </dgm:pt>
    <dgm:pt modelId="{E9086163-08F7-42D0-90D8-D3EE9723FC35}" type="parTrans" cxnId="{0FE6B762-3662-4944-9234-F0BE7B2F9E06}">
      <dgm:prSet/>
      <dgm:spPr/>
      <dgm:t>
        <a:bodyPr/>
        <a:lstStyle/>
        <a:p>
          <a:endParaRPr lang="en-US"/>
        </a:p>
      </dgm:t>
    </dgm:pt>
    <dgm:pt modelId="{CA4C1BCB-7C13-4F3C-B413-6BDC290CE046}" type="sibTrans" cxnId="{0FE6B762-3662-4944-9234-F0BE7B2F9E0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7F92550-8CBC-46CD-A831-5606329B03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500" dirty="0"/>
            <a:t>Bring a cake, raise a glass, toast yourself, acknowledge the hard work done!</a:t>
          </a:r>
        </a:p>
      </dgm:t>
    </dgm:pt>
    <dgm:pt modelId="{641F1099-BD07-46D9-8280-2330B40B69FD}" type="parTrans" cxnId="{26181BAF-3642-4F24-BD76-430D66BD13FE}">
      <dgm:prSet/>
      <dgm:spPr/>
      <dgm:t>
        <a:bodyPr/>
        <a:lstStyle/>
        <a:p>
          <a:endParaRPr lang="en-US"/>
        </a:p>
      </dgm:t>
    </dgm:pt>
    <dgm:pt modelId="{B683DEDD-9EA0-477E-BA6C-44B74ABAEACD}" type="sibTrans" cxnId="{26181BAF-3642-4F24-BD76-430D66BD13FE}">
      <dgm:prSet/>
      <dgm:spPr/>
      <dgm:t>
        <a:bodyPr/>
        <a:lstStyle/>
        <a:p>
          <a:endParaRPr lang="en-US"/>
        </a:p>
      </dgm:t>
    </dgm:pt>
    <dgm:pt modelId="{01C5D064-52C0-4EF1-900C-FC316F8582D6}" type="pres">
      <dgm:prSet presAssocID="{C5245066-545F-402B-AEA5-CC610FC2B344}" presName="root" presStyleCnt="0">
        <dgm:presLayoutVars>
          <dgm:dir/>
          <dgm:resizeHandles val="exact"/>
        </dgm:presLayoutVars>
      </dgm:prSet>
      <dgm:spPr/>
    </dgm:pt>
    <dgm:pt modelId="{4E161FB0-3F23-4E26-B5F4-FDF3DA15E412}" type="pres">
      <dgm:prSet presAssocID="{C5245066-545F-402B-AEA5-CC610FC2B344}" presName="container" presStyleCnt="0">
        <dgm:presLayoutVars>
          <dgm:dir/>
          <dgm:resizeHandles val="exact"/>
        </dgm:presLayoutVars>
      </dgm:prSet>
      <dgm:spPr/>
    </dgm:pt>
    <dgm:pt modelId="{0CD29043-F3ED-41D6-BC59-B7DF086B524C}" type="pres">
      <dgm:prSet presAssocID="{62BD2F42-924B-44D4-88AF-3689AB911DB4}" presName="compNode" presStyleCnt="0"/>
      <dgm:spPr/>
    </dgm:pt>
    <dgm:pt modelId="{56DC5354-6383-4606-BA9E-A362970E6394}" type="pres">
      <dgm:prSet presAssocID="{62BD2F42-924B-44D4-88AF-3689AB911DB4}" presName="iconBgRect" presStyleLbl="bgShp" presStyleIdx="0" presStyleCnt="4"/>
      <dgm:spPr/>
    </dgm:pt>
    <dgm:pt modelId="{880A21B1-3C11-403D-A019-02EEC9604128}" type="pres">
      <dgm:prSet presAssocID="{62BD2F42-924B-44D4-88AF-3689AB911DB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874EA903-2428-4B06-8A69-CA73B2EE7FCC}" type="pres">
      <dgm:prSet presAssocID="{62BD2F42-924B-44D4-88AF-3689AB911DB4}" presName="spaceRect" presStyleCnt="0"/>
      <dgm:spPr/>
    </dgm:pt>
    <dgm:pt modelId="{64E3E5AF-2669-4131-99A2-854D1B84F9DE}" type="pres">
      <dgm:prSet presAssocID="{62BD2F42-924B-44D4-88AF-3689AB911DB4}" presName="textRect" presStyleLbl="revTx" presStyleIdx="0" presStyleCnt="4">
        <dgm:presLayoutVars>
          <dgm:chMax val="1"/>
          <dgm:chPref val="1"/>
        </dgm:presLayoutVars>
      </dgm:prSet>
      <dgm:spPr/>
    </dgm:pt>
    <dgm:pt modelId="{330436FB-6886-4ABD-A34E-DF796A68833F}" type="pres">
      <dgm:prSet presAssocID="{D58E20D6-C1AD-4DD9-930E-F3824D60ACDC}" presName="sibTrans" presStyleLbl="sibTrans2D1" presStyleIdx="0" presStyleCnt="0"/>
      <dgm:spPr/>
    </dgm:pt>
    <dgm:pt modelId="{9066CB94-5CA8-406F-AD5B-617037FC598A}" type="pres">
      <dgm:prSet presAssocID="{765CB6EE-B504-44F1-865E-B8BEE3E7A71D}" presName="compNode" presStyleCnt="0"/>
      <dgm:spPr/>
    </dgm:pt>
    <dgm:pt modelId="{88EF6454-4D4B-4265-A844-55415BDC5211}" type="pres">
      <dgm:prSet presAssocID="{765CB6EE-B504-44F1-865E-B8BEE3E7A71D}" presName="iconBgRect" presStyleLbl="bgShp" presStyleIdx="1" presStyleCnt="4"/>
      <dgm:spPr/>
    </dgm:pt>
    <dgm:pt modelId="{96495679-FAA0-4B1B-B40C-1C6A55CA7EA9}" type="pres">
      <dgm:prSet presAssocID="{765CB6EE-B504-44F1-865E-B8BEE3E7A71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7C5E1056-C016-40FE-AB8F-C337EF57637D}" type="pres">
      <dgm:prSet presAssocID="{765CB6EE-B504-44F1-865E-B8BEE3E7A71D}" presName="spaceRect" presStyleCnt="0"/>
      <dgm:spPr/>
    </dgm:pt>
    <dgm:pt modelId="{D6876AF0-2658-43AD-B665-DF136F9F36C2}" type="pres">
      <dgm:prSet presAssocID="{765CB6EE-B504-44F1-865E-B8BEE3E7A71D}" presName="textRect" presStyleLbl="revTx" presStyleIdx="1" presStyleCnt="4">
        <dgm:presLayoutVars>
          <dgm:chMax val="1"/>
          <dgm:chPref val="1"/>
        </dgm:presLayoutVars>
      </dgm:prSet>
      <dgm:spPr/>
    </dgm:pt>
    <dgm:pt modelId="{E8710857-A55D-424B-AB28-A8AD1D8BA7D7}" type="pres">
      <dgm:prSet presAssocID="{8161EC16-CA4B-425B-99C0-94712ADB15E4}" presName="sibTrans" presStyleLbl="sibTrans2D1" presStyleIdx="0" presStyleCnt="0"/>
      <dgm:spPr/>
    </dgm:pt>
    <dgm:pt modelId="{CAA7B90C-AD7A-4C61-A10F-DCFA3C42F576}" type="pres">
      <dgm:prSet presAssocID="{BF544310-48BC-4D7A-941B-221008B22577}" presName="compNode" presStyleCnt="0"/>
      <dgm:spPr/>
    </dgm:pt>
    <dgm:pt modelId="{3486CD39-DFA6-48BF-AC13-F00E7C9370E7}" type="pres">
      <dgm:prSet presAssocID="{BF544310-48BC-4D7A-941B-221008B22577}" presName="iconBgRect" presStyleLbl="bgShp" presStyleIdx="2" presStyleCnt="4"/>
      <dgm:spPr/>
    </dgm:pt>
    <dgm:pt modelId="{63F0564E-6962-49BB-AFAD-7C34F9E8A2F4}" type="pres">
      <dgm:prSet presAssocID="{BF544310-48BC-4D7A-941B-221008B2257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1DDEF7CD-01E2-4D90-8A05-185C588118B7}" type="pres">
      <dgm:prSet presAssocID="{BF544310-48BC-4D7A-941B-221008B22577}" presName="spaceRect" presStyleCnt="0"/>
      <dgm:spPr/>
    </dgm:pt>
    <dgm:pt modelId="{1AE5A4CD-1BE0-4333-9589-EBA7177AE05B}" type="pres">
      <dgm:prSet presAssocID="{BF544310-48BC-4D7A-941B-221008B22577}" presName="textRect" presStyleLbl="revTx" presStyleIdx="2" presStyleCnt="4">
        <dgm:presLayoutVars>
          <dgm:chMax val="1"/>
          <dgm:chPref val="1"/>
        </dgm:presLayoutVars>
      </dgm:prSet>
      <dgm:spPr/>
    </dgm:pt>
    <dgm:pt modelId="{E19C3C4D-B09C-4728-9735-757B89430A4F}" type="pres">
      <dgm:prSet presAssocID="{CA4C1BCB-7C13-4F3C-B413-6BDC290CE046}" presName="sibTrans" presStyleLbl="sibTrans2D1" presStyleIdx="0" presStyleCnt="0"/>
      <dgm:spPr/>
    </dgm:pt>
    <dgm:pt modelId="{F5D4B9B0-460C-4BB6-ADCD-3514D65581D4}" type="pres">
      <dgm:prSet presAssocID="{37F92550-8CBC-46CD-A831-5606329B0394}" presName="compNode" presStyleCnt="0"/>
      <dgm:spPr/>
    </dgm:pt>
    <dgm:pt modelId="{AAE22023-7529-4901-AB6A-593F9D1789D8}" type="pres">
      <dgm:prSet presAssocID="{37F92550-8CBC-46CD-A831-5606329B0394}" presName="iconBgRect" presStyleLbl="bgShp" presStyleIdx="3" presStyleCnt="4"/>
      <dgm:spPr/>
    </dgm:pt>
    <dgm:pt modelId="{2E543158-3256-482E-8F6C-B4C006E92A9F}" type="pres">
      <dgm:prSet presAssocID="{37F92550-8CBC-46CD-A831-5606329B039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mpagne Glasses"/>
        </a:ext>
      </dgm:extLst>
    </dgm:pt>
    <dgm:pt modelId="{D9537978-6309-4DE0-AD97-60467E03F3CC}" type="pres">
      <dgm:prSet presAssocID="{37F92550-8CBC-46CD-A831-5606329B0394}" presName="spaceRect" presStyleCnt="0"/>
      <dgm:spPr/>
    </dgm:pt>
    <dgm:pt modelId="{D99AF987-7364-4C7E-9A77-67B44E3DBC57}" type="pres">
      <dgm:prSet presAssocID="{37F92550-8CBC-46CD-A831-5606329B039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405E303-C840-4F1B-A5F8-B0EC3814FFC0}" type="presOf" srcId="{765CB6EE-B504-44F1-865E-B8BEE3E7A71D}" destId="{D6876AF0-2658-43AD-B665-DF136F9F36C2}" srcOrd="0" destOrd="0" presId="urn:microsoft.com/office/officeart/2018/2/layout/IconCircleList"/>
    <dgm:cxn modelId="{FCC49826-D4FA-486E-93A1-544B8C084A29}" type="presOf" srcId="{C5245066-545F-402B-AEA5-CC610FC2B344}" destId="{01C5D064-52C0-4EF1-900C-FC316F8582D6}" srcOrd="0" destOrd="0" presId="urn:microsoft.com/office/officeart/2018/2/layout/IconCircleList"/>
    <dgm:cxn modelId="{5241CE3F-6FA4-44A0-98D8-B554D60A0F66}" srcId="{C5245066-545F-402B-AEA5-CC610FC2B344}" destId="{765CB6EE-B504-44F1-865E-B8BEE3E7A71D}" srcOrd="1" destOrd="0" parTransId="{AE9F21C5-407F-4A88-9059-78D84034CBB9}" sibTransId="{8161EC16-CA4B-425B-99C0-94712ADB15E4}"/>
    <dgm:cxn modelId="{C2ECB951-AB6D-4188-8DBC-AD1CC88216D6}" type="presOf" srcId="{D58E20D6-C1AD-4DD9-930E-F3824D60ACDC}" destId="{330436FB-6886-4ABD-A34E-DF796A68833F}" srcOrd="0" destOrd="0" presId="urn:microsoft.com/office/officeart/2018/2/layout/IconCircleList"/>
    <dgm:cxn modelId="{0FE6B762-3662-4944-9234-F0BE7B2F9E06}" srcId="{C5245066-545F-402B-AEA5-CC610FC2B344}" destId="{BF544310-48BC-4D7A-941B-221008B22577}" srcOrd="2" destOrd="0" parTransId="{E9086163-08F7-42D0-90D8-D3EE9723FC35}" sibTransId="{CA4C1BCB-7C13-4F3C-B413-6BDC290CE046}"/>
    <dgm:cxn modelId="{69039C89-71BE-4708-9A02-41346C60AD44}" type="presOf" srcId="{62BD2F42-924B-44D4-88AF-3689AB911DB4}" destId="{64E3E5AF-2669-4131-99A2-854D1B84F9DE}" srcOrd="0" destOrd="0" presId="urn:microsoft.com/office/officeart/2018/2/layout/IconCircleList"/>
    <dgm:cxn modelId="{B5C55AA6-DBD3-4879-9415-EB8EB6FFD9B3}" type="presOf" srcId="{BF544310-48BC-4D7A-941B-221008B22577}" destId="{1AE5A4CD-1BE0-4333-9589-EBA7177AE05B}" srcOrd="0" destOrd="0" presId="urn:microsoft.com/office/officeart/2018/2/layout/IconCircleList"/>
    <dgm:cxn modelId="{8B0674A7-3868-404E-BF76-FFA04ECC2182}" type="presOf" srcId="{8161EC16-CA4B-425B-99C0-94712ADB15E4}" destId="{E8710857-A55D-424B-AB28-A8AD1D8BA7D7}" srcOrd="0" destOrd="0" presId="urn:microsoft.com/office/officeart/2018/2/layout/IconCircleList"/>
    <dgm:cxn modelId="{26181BAF-3642-4F24-BD76-430D66BD13FE}" srcId="{C5245066-545F-402B-AEA5-CC610FC2B344}" destId="{37F92550-8CBC-46CD-A831-5606329B0394}" srcOrd="3" destOrd="0" parTransId="{641F1099-BD07-46D9-8280-2330B40B69FD}" sibTransId="{B683DEDD-9EA0-477E-BA6C-44B74ABAEACD}"/>
    <dgm:cxn modelId="{2D411CB7-2D6D-450D-B6F4-4FFC6D7917DB}" srcId="{C5245066-545F-402B-AEA5-CC610FC2B344}" destId="{62BD2F42-924B-44D4-88AF-3689AB911DB4}" srcOrd="0" destOrd="0" parTransId="{9B451D31-ACAE-4110-BD59-0CD7B14E92E0}" sibTransId="{D58E20D6-C1AD-4DD9-930E-F3824D60ACDC}"/>
    <dgm:cxn modelId="{C5802FC0-2331-4A02-8E9C-A534136B484F}" type="presOf" srcId="{CA4C1BCB-7C13-4F3C-B413-6BDC290CE046}" destId="{E19C3C4D-B09C-4728-9735-757B89430A4F}" srcOrd="0" destOrd="0" presId="urn:microsoft.com/office/officeart/2018/2/layout/IconCircleList"/>
    <dgm:cxn modelId="{8B3882C6-9982-45FA-A780-8AE32C7DB33D}" type="presOf" srcId="{37F92550-8CBC-46CD-A831-5606329B0394}" destId="{D99AF987-7364-4C7E-9A77-67B44E3DBC57}" srcOrd="0" destOrd="0" presId="urn:microsoft.com/office/officeart/2018/2/layout/IconCircleList"/>
    <dgm:cxn modelId="{EF7F85E3-65C1-405E-B5F0-70206CCF133C}" type="presParOf" srcId="{01C5D064-52C0-4EF1-900C-FC316F8582D6}" destId="{4E161FB0-3F23-4E26-B5F4-FDF3DA15E412}" srcOrd="0" destOrd="0" presId="urn:microsoft.com/office/officeart/2018/2/layout/IconCircleList"/>
    <dgm:cxn modelId="{B293D2DC-8E82-490E-96B7-086C91062992}" type="presParOf" srcId="{4E161FB0-3F23-4E26-B5F4-FDF3DA15E412}" destId="{0CD29043-F3ED-41D6-BC59-B7DF086B524C}" srcOrd="0" destOrd="0" presId="urn:microsoft.com/office/officeart/2018/2/layout/IconCircleList"/>
    <dgm:cxn modelId="{99E40F5A-86CB-4B6E-B8E9-BF5998E930B7}" type="presParOf" srcId="{0CD29043-F3ED-41D6-BC59-B7DF086B524C}" destId="{56DC5354-6383-4606-BA9E-A362970E6394}" srcOrd="0" destOrd="0" presId="urn:microsoft.com/office/officeart/2018/2/layout/IconCircleList"/>
    <dgm:cxn modelId="{F97500CD-AD43-4B92-9E74-FD524ADF2118}" type="presParOf" srcId="{0CD29043-F3ED-41D6-BC59-B7DF086B524C}" destId="{880A21B1-3C11-403D-A019-02EEC9604128}" srcOrd="1" destOrd="0" presId="urn:microsoft.com/office/officeart/2018/2/layout/IconCircleList"/>
    <dgm:cxn modelId="{421C3972-B59C-414A-A418-323E9B61F960}" type="presParOf" srcId="{0CD29043-F3ED-41D6-BC59-B7DF086B524C}" destId="{874EA903-2428-4B06-8A69-CA73B2EE7FCC}" srcOrd="2" destOrd="0" presId="urn:microsoft.com/office/officeart/2018/2/layout/IconCircleList"/>
    <dgm:cxn modelId="{6C61E026-219B-43F9-A93C-0B834D80EA40}" type="presParOf" srcId="{0CD29043-F3ED-41D6-BC59-B7DF086B524C}" destId="{64E3E5AF-2669-4131-99A2-854D1B84F9DE}" srcOrd="3" destOrd="0" presId="urn:microsoft.com/office/officeart/2018/2/layout/IconCircleList"/>
    <dgm:cxn modelId="{B51CB413-BAC7-4FFA-80D4-F50936F8CE1C}" type="presParOf" srcId="{4E161FB0-3F23-4E26-B5F4-FDF3DA15E412}" destId="{330436FB-6886-4ABD-A34E-DF796A68833F}" srcOrd="1" destOrd="0" presId="urn:microsoft.com/office/officeart/2018/2/layout/IconCircleList"/>
    <dgm:cxn modelId="{ACC89B02-5B3D-4322-BCEA-FB9E943CCB9A}" type="presParOf" srcId="{4E161FB0-3F23-4E26-B5F4-FDF3DA15E412}" destId="{9066CB94-5CA8-406F-AD5B-617037FC598A}" srcOrd="2" destOrd="0" presId="urn:microsoft.com/office/officeart/2018/2/layout/IconCircleList"/>
    <dgm:cxn modelId="{13E78BFA-D42B-4B57-B705-0D420B7CB1AB}" type="presParOf" srcId="{9066CB94-5CA8-406F-AD5B-617037FC598A}" destId="{88EF6454-4D4B-4265-A844-55415BDC5211}" srcOrd="0" destOrd="0" presId="urn:microsoft.com/office/officeart/2018/2/layout/IconCircleList"/>
    <dgm:cxn modelId="{56BE6F44-638D-441E-94BF-040B6698C3BE}" type="presParOf" srcId="{9066CB94-5CA8-406F-AD5B-617037FC598A}" destId="{96495679-FAA0-4B1B-B40C-1C6A55CA7EA9}" srcOrd="1" destOrd="0" presId="urn:microsoft.com/office/officeart/2018/2/layout/IconCircleList"/>
    <dgm:cxn modelId="{6BE36530-9702-4C58-AB7C-3E2A78099C57}" type="presParOf" srcId="{9066CB94-5CA8-406F-AD5B-617037FC598A}" destId="{7C5E1056-C016-40FE-AB8F-C337EF57637D}" srcOrd="2" destOrd="0" presId="urn:microsoft.com/office/officeart/2018/2/layout/IconCircleList"/>
    <dgm:cxn modelId="{F2469CF6-C8BA-4BC5-8949-2B39C2C86ED3}" type="presParOf" srcId="{9066CB94-5CA8-406F-AD5B-617037FC598A}" destId="{D6876AF0-2658-43AD-B665-DF136F9F36C2}" srcOrd="3" destOrd="0" presId="urn:microsoft.com/office/officeart/2018/2/layout/IconCircleList"/>
    <dgm:cxn modelId="{8444D210-FE06-43E8-B062-FD3F1546D726}" type="presParOf" srcId="{4E161FB0-3F23-4E26-B5F4-FDF3DA15E412}" destId="{E8710857-A55D-424B-AB28-A8AD1D8BA7D7}" srcOrd="3" destOrd="0" presId="urn:microsoft.com/office/officeart/2018/2/layout/IconCircleList"/>
    <dgm:cxn modelId="{C175C2BB-85B5-425A-A328-30CAA180741B}" type="presParOf" srcId="{4E161FB0-3F23-4E26-B5F4-FDF3DA15E412}" destId="{CAA7B90C-AD7A-4C61-A10F-DCFA3C42F576}" srcOrd="4" destOrd="0" presId="urn:microsoft.com/office/officeart/2018/2/layout/IconCircleList"/>
    <dgm:cxn modelId="{35FA1987-A854-4B18-923E-8361E74981A3}" type="presParOf" srcId="{CAA7B90C-AD7A-4C61-A10F-DCFA3C42F576}" destId="{3486CD39-DFA6-48BF-AC13-F00E7C9370E7}" srcOrd="0" destOrd="0" presId="urn:microsoft.com/office/officeart/2018/2/layout/IconCircleList"/>
    <dgm:cxn modelId="{978D6373-69D4-4CA7-9C86-BF27E8540A9C}" type="presParOf" srcId="{CAA7B90C-AD7A-4C61-A10F-DCFA3C42F576}" destId="{63F0564E-6962-49BB-AFAD-7C34F9E8A2F4}" srcOrd="1" destOrd="0" presId="urn:microsoft.com/office/officeart/2018/2/layout/IconCircleList"/>
    <dgm:cxn modelId="{7F5C152D-E83A-4F9F-B92A-50FB3C9FEF1F}" type="presParOf" srcId="{CAA7B90C-AD7A-4C61-A10F-DCFA3C42F576}" destId="{1DDEF7CD-01E2-4D90-8A05-185C588118B7}" srcOrd="2" destOrd="0" presId="urn:microsoft.com/office/officeart/2018/2/layout/IconCircleList"/>
    <dgm:cxn modelId="{A3A8FD5F-80A9-4FF7-B1F9-B1ADB8610674}" type="presParOf" srcId="{CAA7B90C-AD7A-4C61-A10F-DCFA3C42F576}" destId="{1AE5A4CD-1BE0-4333-9589-EBA7177AE05B}" srcOrd="3" destOrd="0" presId="urn:microsoft.com/office/officeart/2018/2/layout/IconCircleList"/>
    <dgm:cxn modelId="{9CFF0E76-87E2-4537-B033-C98456E8DCF4}" type="presParOf" srcId="{4E161FB0-3F23-4E26-B5F4-FDF3DA15E412}" destId="{E19C3C4D-B09C-4728-9735-757B89430A4F}" srcOrd="5" destOrd="0" presId="urn:microsoft.com/office/officeart/2018/2/layout/IconCircleList"/>
    <dgm:cxn modelId="{CA3BB283-86ED-4D05-900F-6E2911F0913D}" type="presParOf" srcId="{4E161FB0-3F23-4E26-B5F4-FDF3DA15E412}" destId="{F5D4B9B0-460C-4BB6-ADCD-3514D65581D4}" srcOrd="6" destOrd="0" presId="urn:microsoft.com/office/officeart/2018/2/layout/IconCircleList"/>
    <dgm:cxn modelId="{2DADFD31-56D8-45C3-B153-31B6358281F4}" type="presParOf" srcId="{F5D4B9B0-460C-4BB6-ADCD-3514D65581D4}" destId="{AAE22023-7529-4901-AB6A-593F9D1789D8}" srcOrd="0" destOrd="0" presId="urn:microsoft.com/office/officeart/2018/2/layout/IconCircleList"/>
    <dgm:cxn modelId="{FE02D8E7-CF71-4B65-9D46-4A62B14600E6}" type="presParOf" srcId="{F5D4B9B0-460C-4BB6-ADCD-3514D65581D4}" destId="{2E543158-3256-482E-8F6C-B4C006E92A9F}" srcOrd="1" destOrd="0" presId="urn:microsoft.com/office/officeart/2018/2/layout/IconCircleList"/>
    <dgm:cxn modelId="{8BB4B4CA-11C7-40C6-8B06-93003929B29D}" type="presParOf" srcId="{F5D4B9B0-460C-4BB6-ADCD-3514D65581D4}" destId="{D9537978-6309-4DE0-AD97-60467E03F3CC}" srcOrd="2" destOrd="0" presId="urn:microsoft.com/office/officeart/2018/2/layout/IconCircleList"/>
    <dgm:cxn modelId="{B0F75877-0AC9-46D0-8B7C-B543630D7B5C}" type="presParOf" srcId="{F5D4B9B0-460C-4BB6-ADCD-3514D65581D4}" destId="{D99AF987-7364-4C7E-9A77-67B44E3DBC5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B6D50E-855F-44EE-AD35-145550AB8741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2EE2CF72-6179-403C-8E2D-BFE5DFF831AE}">
      <dgm:prSet/>
      <dgm:spPr/>
      <dgm:t>
        <a:bodyPr/>
        <a:lstStyle/>
        <a:p>
          <a:r>
            <a:rPr lang="en-US"/>
            <a:t>Mission buy-in</a:t>
          </a:r>
        </a:p>
      </dgm:t>
    </dgm:pt>
    <dgm:pt modelId="{17C4CAF9-1762-471F-AA2A-798B4AAB7B61}" type="parTrans" cxnId="{8BCC3680-D7F2-48A8-A7EB-F42F9AFF80AB}">
      <dgm:prSet/>
      <dgm:spPr/>
      <dgm:t>
        <a:bodyPr/>
        <a:lstStyle/>
        <a:p>
          <a:endParaRPr lang="en-US"/>
        </a:p>
      </dgm:t>
    </dgm:pt>
    <dgm:pt modelId="{C773E1ED-328D-4CD4-880E-14C7298E97A3}" type="sibTrans" cxnId="{8BCC3680-D7F2-48A8-A7EB-F42F9AFF80AB}">
      <dgm:prSet/>
      <dgm:spPr/>
      <dgm:t>
        <a:bodyPr/>
        <a:lstStyle/>
        <a:p>
          <a:endParaRPr lang="en-US"/>
        </a:p>
      </dgm:t>
    </dgm:pt>
    <dgm:pt modelId="{066B0EF8-E95E-4FB3-8397-1D6301D5DBB3}">
      <dgm:prSet/>
      <dgm:spPr/>
      <dgm:t>
        <a:bodyPr/>
        <a:lstStyle/>
        <a:p>
          <a:r>
            <a:rPr lang="en-US"/>
            <a:t>Promoting a healthy work environment and culture</a:t>
          </a:r>
        </a:p>
      </dgm:t>
    </dgm:pt>
    <dgm:pt modelId="{563FD4B4-2849-4DB8-8558-64AC534F58B8}" type="parTrans" cxnId="{16FAE60E-A96C-40E1-826A-5B17E62DA500}">
      <dgm:prSet/>
      <dgm:spPr/>
      <dgm:t>
        <a:bodyPr/>
        <a:lstStyle/>
        <a:p>
          <a:endParaRPr lang="en-US"/>
        </a:p>
      </dgm:t>
    </dgm:pt>
    <dgm:pt modelId="{26E807E8-D3FF-4D3A-B052-ECBAA9AC2BEE}" type="sibTrans" cxnId="{16FAE60E-A96C-40E1-826A-5B17E62DA500}">
      <dgm:prSet/>
      <dgm:spPr/>
      <dgm:t>
        <a:bodyPr/>
        <a:lstStyle/>
        <a:p>
          <a:endParaRPr lang="en-US"/>
        </a:p>
      </dgm:t>
    </dgm:pt>
    <dgm:pt modelId="{695DB85B-2C32-40F6-AF92-2880C08B0DBF}">
      <dgm:prSet/>
      <dgm:spPr/>
      <dgm:t>
        <a:bodyPr/>
        <a:lstStyle/>
        <a:p>
          <a:r>
            <a:rPr lang="en-US"/>
            <a:t>Cultivating lasting engagement with stakeholders</a:t>
          </a:r>
        </a:p>
      </dgm:t>
    </dgm:pt>
    <dgm:pt modelId="{3B9D3CBA-5B42-4FEE-A78D-A2D91CA8AE7D}" type="parTrans" cxnId="{38E9E402-800D-4B07-9AD8-29CCF139AF30}">
      <dgm:prSet/>
      <dgm:spPr/>
      <dgm:t>
        <a:bodyPr/>
        <a:lstStyle/>
        <a:p>
          <a:endParaRPr lang="en-US"/>
        </a:p>
      </dgm:t>
    </dgm:pt>
    <dgm:pt modelId="{80956B37-BEDD-4408-9061-1D1C25BBF929}" type="sibTrans" cxnId="{38E9E402-800D-4B07-9AD8-29CCF139AF30}">
      <dgm:prSet/>
      <dgm:spPr/>
      <dgm:t>
        <a:bodyPr/>
        <a:lstStyle/>
        <a:p>
          <a:endParaRPr lang="en-US"/>
        </a:p>
      </dgm:t>
    </dgm:pt>
    <dgm:pt modelId="{12100415-3CC5-4F92-B424-BBA08FFB8A75}">
      <dgm:prSet/>
      <dgm:spPr/>
      <dgm:t>
        <a:bodyPr/>
        <a:lstStyle/>
        <a:p>
          <a:r>
            <a:rPr lang="en-US"/>
            <a:t>Change management</a:t>
          </a:r>
        </a:p>
      </dgm:t>
    </dgm:pt>
    <dgm:pt modelId="{D6585686-D7F8-4580-9DD9-201135930AAF}" type="parTrans" cxnId="{286A319A-E516-482B-B99F-C7A05830D1D7}">
      <dgm:prSet/>
      <dgm:spPr/>
      <dgm:t>
        <a:bodyPr/>
        <a:lstStyle/>
        <a:p>
          <a:endParaRPr lang="en-US"/>
        </a:p>
      </dgm:t>
    </dgm:pt>
    <dgm:pt modelId="{684B05A8-94E1-470C-9AC7-C6BEB42EBEF6}" type="sibTrans" cxnId="{286A319A-E516-482B-B99F-C7A05830D1D7}">
      <dgm:prSet/>
      <dgm:spPr/>
      <dgm:t>
        <a:bodyPr/>
        <a:lstStyle/>
        <a:p>
          <a:endParaRPr lang="en-US"/>
        </a:p>
      </dgm:t>
    </dgm:pt>
    <dgm:pt modelId="{11BDD04E-7BA6-43DB-B814-DB06CBE39777}" type="pres">
      <dgm:prSet presAssocID="{6EB6D50E-855F-44EE-AD35-145550AB8741}" presName="root" presStyleCnt="0">
        <dgm:presLayoutVars>
          <dgm:dir/>
          <dgm:resizeHandles val="exact"/>
        </dgm:presLayoutVars>
      </dgm:prSet>
      <dgm:spPr/>
    </dgm:pt>
    <dgm:pt modelId="{0AC32DFC-C91D-41EB-985E-BCF9EBBCBB26}" type="pres">
      <dgm:prSet presAssocID="{2EE2CF72-6179-403C-8E2D-BFE5DFF831AE}" presName="compNode" presStyleCnt="0"/>
      <dgm:spPr/>
    </dgm:pt>
    <dgm:pt modelId="{080980D3-C338-4C8C-9070-89C655396102}" type="pres">
      <dgm:prSet presAssocID="{2EE2CF72-6179-403C-8E2D-BFE5DFF831A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pping cart"/>
        </a:ext>
      </dgm:extLst>
    </dgm:pt>
    <dgm:pt modelId="{83F28F6E-8296-47C6-98D5-B560FFD72AD5}" type="pres">
      <dgm:prSet presAssocID="{2EE2CF72-6179-403C-8E2D-BFE5DFF831AE}" presName="spaceRect" presStyleCnt="0"/>
      <dgm:spPr/>
    </dgm:pt>
    <dgm:pt modelId="{42E2F2E8-C64B-470A-ADF5-9E6BE7DE1A2C}" type="pres">
      <dgm:prSet presAssocID="{2EE2CF72-6179-403C-8E2D-BFE5DFF831AE}" presName="textRect" presStyleLbl="revTx" presStyleIdx="0" presStyleCnt="4">
        <dgm:presLayoutVars>
          <dgm:chMax val="1"/>
          <dgm:chPref val="1"/>
        </dgm:presLayoutVars>
      </dgm:prSet>
      <dgm:spPr/>
    </dgm:pt>
    <dgm:pt modelId="{7907AC9F-2A9A-40E1-AEAE-050655FD4443}" type="pres">
      <dgm:prSet presAssocID="{C773E1ED-328D-4CD4-880E-14C7298E97A3}" presName="sibTrans" presStyleCnt="0"/>
      <dgm:spPr/>
    </dgm:pt>
    <dgm:pt modelId="{2A589CD4-DA33-4AAE-A2EF-131AFEDB466E}" type="pres">
      <dgm:prSet presAssocID="{066B0EF8-E95E-4FB3-8397-1D6301D5DBB3}" presName="compNode" presStyleCnt="0"/>
      <dgm:spPr/>
    </dgm:pt>
    <dgm:pt modelId="{19203695-9807-4392-973B-394DD8BC0AC3}" type="pres">
      <dgm:prSet presAssocID="{066B0EF8-E95E-4FB3-8397-1D6301D5DBB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0C6FE11A-9B04-4FB9-9BDB-E35897BB9652}" type="pres">
      <dgm:prSet presAssocID="{066B0EF8-E95E-4FB3-8397-1D6301D5DBB3}" presName="spaceRect" presStyleCnt="0"/>
      <dgm:spPr/>
    </dgm:pt>
    <dgm:pt modelId="{3D569883-FA00-4B0E-93B4-99D7CF9C39EF}" type="pres">
      <dgm:prSet presAssocID="{066B0EF8-E95E-4FB3-8397-1D6301D5DBB3}" presName="textRect" presStyleLbl="revTx" presStyleIdx="1" presStyleCnt="4">
        <dgm:presLayoutVars>
          <dgm:chMax val="1"/>
          <dgm:chPref val="1"/>
        </dgm:presLayoutVars>
      </dgm:prSet>
      <dgm:spPr/>
    </dgm:pt>
    <dgm:pt modelId="{9D020D70-CBFF-46B7-87EA-5AD35C86060A}" type="pres">
      <dgm:prSet presAssocID="{26E807E8-D3FF-4D3A-B052-ECBAA9AC2BEE}" presName="sibTrans" presStyleCnt="0"/>
      <dgm:spPr/>
    </dgm:pt>
    <dgm:pt modelId="{3C7EEAEA-FB80-47C1-8F23-5A1DD8B9F8B0}" type="pres">
      <dgm:prSet presAssocID="{695DB85B-2C32-40F6-AF92-2880C08B0DBF}" presName="compNode" presStyleCnt="0"/>
      <dgm:spPr/>
    </dgm:pt>
    <dgm:pt modelId="{D8D627F5-B46A-466F-B0A9-DE7E1B9C3817}" type="pres">
      <dgm:prSet presAssocID="{695DB85B-2C32-40F6-AF92-2880C08B0DB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6A51C3BF-383E-4ECA-B9C3-9C0ED727443D}" type="pres">
      <dgm:prSet presAssocID="{695DB85B-2C32-40F6-AF92-2880C08B0DBF}" presName="spaceRect" presStyleCnt="0"/>
      <dgm:spPr/>
    </dgm:pt>
    <dgm:pt modelId="{7C81FCE6-AC31-45C4-B025-0CF09B7DFECB}" type="pres">
      <dgm:prSet presAssocID="{695DB85B-2C32-40F6-AF92-2880C08B0DBF}" presName="textRect" presStyleLbl="revTx" presStyleIdx="2" presStyleCnt="4">
        <dgm:presLayoutVars>
          <dgm:chMax val="1"/>
          <dgm:chPref val="1"/>
        </dgm:presLayoutVars>
      </dgm:prSet>
      <dgm:spPr/>
    </dgm:pt>
    <dgm:pt modelId="{18BD5978-5360-4CFD-9FC2-C1124226A570}" type="pres">
      <dgm:prSet presAssocID="{80956B37-BEDD-4408-9061-1D1C25BBF929}" presName="sibTrans" presStyleCnt="0"/>
      <dgm:spPr/>
    </dgm:pt>
    <dgm:pt modelId="{6D23CAF2-DBA4-43C4-A473-E6114DFE7733}" type="pres">
      <dgm:prSet presAssocID="{12100415-3CC5-4F92-B424-BBA08FFB8A75}" presName="compNode" presStyleCnt="0"/>
      <dgm:spPr/>
    </dgm:pt>
    <dgm:pt modelId="{0F486C37-5387-4CF5-8231-5E2B92F1460E}" type="pres">
      <dgm:prSet presAssocID="{12100415-3CC5-4F92-B424-BBA08FFB8A7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CF8E8D4B-9138-440A-96C0-8E82EE67E4A8}" type="pres">
      <dgm:prSet presAssocID="{12100415-3CC5-4F92-B424-BBA08FFB8A75}" presName="spaceRect" presStyleCnt="0"/>
      <dgm:spPr/>
    </dgm:pt>
    <dgm:pt modelId="{2562DE37-2275-4645-A6FC-E76D3DB9A368}" type="pres">
      <dgm:prSet presAssocID="{12100415-3CC5-4F92-B424-BBA08FFB8A7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8E9E402-800D-4B07-9AD8-29CCF139AF30}" srcId="{6EB6D50E-855F-44EE-AD35-145550AB8741}" destId="{695DB85B-2C32-40F6-AF92-2880C08B0DBF}" srcOrd="2" destOrd="0" parTransId="{3B9D3CBA-5B42-4FEE-A78D-A2D91CA8AE7D}" sibTransId="{80956B37-BEDD-4408-9061-1D1C25BBF929}"/>
    <dgm:cxn modelId="{16FAE60E-A96C-40E1-826A-5B17E62DA500}" srcId="{6EB6D50E-855F-44EE-AD35-145550AB8741}" destId="{066B0EF8-E95E-4FB3-8397-1D6301D5DBB3}" srcOrd="1" destOrd="0" parTransId="{563FD4B4-2849-4DB8-8558-64AC534F58B8}" sibTransId="{26E807E8-D3FF-4D3A-B052-ECBAA9AC2BEE}"/>
    <dgm:cxn modelId="{36E9230F-8456-4FE8-B24E-5D0EF9E8A87D}" type="presOf" srcId="{12100415-3CC5-4F92-B424-BBA08FFB8A75}" destId="{2562DE37-2275-4645-A6FC-E76D3DB9A368}" srcOrd="0" destOrd="0" presId="urn:microsoft.com/office/officeart/2018/2/layout/IconLabelList"/>
    <dgm:cxn modelId="{52B54535-8913-403D-9C9A-307E8E47DD29}" type="presOf" srcId="{695DB85B-2C32-40F6-AF92-2880C08B0DBF}" destId="{7C81FCE6-AC31-45C4-B025-0CF09B7DFECB}" srcOrd="0" destOrd="0" presId="urn:microsoft.com/office/officeart/2018/2/layout/IconLabelList"/>
    <dgm:cxn modelId="{6E075268-E8D5-4024-A02C-A2BD49641285}" type="presOf" srcId="{6EB6D50E-855F-44EE-AD35-145550AB8741}" destId="{11BDD04E-7BA6-43DB-B814-DB06CBE39777}" srcOrd="0" destOrd="0" presId="urn:microsoft.com/office/officeart/2018/2/layout/IconLabelList"/>
    <dgm:cxn modelId="{8BCC3680-D7F2-48A8-A7EB-F42F9AFF80AB}" srcId="{6EB6D50E-855F-44EE-AD35-145550AB8741}" destId="{2EE2CF72-6179-403C-8E2D-BFE5DFF831AE}" srcOrd="0" destOrd="0" parTransId="{17C4CAF9-1762-471F-AA2A-798B4AAB7B61}" sibTransId="{C773E1ED-328D-4CD4-880E-14C7298E97A3}"/>
    <dgm:cxn modelId="{845A2689-AD2D-4E8B-8705-0C2472E728B5}" type="presOf" srcId="{066B0EF8-E95E-4FB3-8397-1D6301D5DBB3}" destId="{3D569883-FA00-4B0E-93B4-99D7CF9C39EF}" srcOrd="0" destOrd="0" presId="urn:microsoft.com/office/officeart/2018/2/layout/IconLabelList"/>
    <dgm:cxn modelId="{286A319A-E516-482B-B99F-C7A05830D1D7}" srcId="{6EB6D50E-855F-44EE-AD35-145550AB8741}" destId="{12100415-3CC5-4F92-B424-BBA08FFB8A75}" srcOrd="3" destOrd="0" parTransId="{D6585686-D7F8-4580-9DD9-201135930AAF}" sibTransId="{684B05A8-94E1-470C-9AC7-C6BEB42EBEF6}"/>
    <dgm:cxn modelId="{C41BD1A9-1E32-4F61-AB51-4768B0778024}" type="presOf" srcId="{2EE2CF72-6179-403C-8E2D-BFE5DFF831AE}" destId="{42E2F2E8-C64B-470A-ADF5-9E6BE7DE1A2C}" srcOrd="0" destOrd="0" presId="urn:microsoft.com/office/officeart/2018/2/layout/IconLabelList"/>
    <dgm:cxn modelId="{23F23330-DBE0-4D07-AAE9-CDFCF069444C}" type="presParOf" srcId="{11BDD04E-7BA6-43DB-B814-DB06CBE39777}" destId="{0AC32DFC-C91D-41EB-985E-BCF9EBBCBB26}" srcOrd="0" destOrd="0" presId="urn:microsoft.com/office/officeart/2018/2/layout/IconLabelList"/>
    <dgm:cxn modelId="{B8EF4410-22E0-496B-824A-66E2C70066CB}" type="presParOf" srcId="{0AC32DFC-C91D-41EB-985E-BCF9EBBCBB26}" destId="{080980D3-C338-4C8C-9070-89C655396102}" srcOrd="0" destOrd="0" presId="urn:microsoft.com/office/officeart/2018/2/layout/IconLabelList"/>
    <dgm:cxn modelId="{5F7BA5EA-5F4B-46D5-B1BA-E13BFE58950E}" type="presParOf" srcId="{0AC32DFC-C91D-41EB-985E-BCF9EBBCBB26}" destId="{83F28F6E-8296-47C6-98D5-B560FFD72AD5}" srcOrd="1" destOrd="0" presId="urn:microsoft.com/office/officeart/2018/2/layout/IconLabelList"/>
    <dgm:cxn modelId="{28FD511F-E029-4CB5-85CB-4AC28A83EC65}" type="presParOf" srcId="{0AC32DFC-C91D-41EB-985E-BCF9EBBCBB26}" destId="{42E2F2E8-C64B-470A-ADF5-9E6BE7DE1A2C}" srcOrd="2" destOrd="0" presId="urn:microsoft.com/office/officeart/2018/2/layout/IconLabelList"/>
    <dgm:cxn modelId="{4BA0900F-C4DF-4521-8475-BB62421EC5F2}" type="presParOf" srcId="{11BDD04E-7BA6-43DB-B814-DB06CBE39777}" destId="{7907AC9F-2A9A-40E1-AEAE-050655FD4443}" srcOrd="1" destOrd="0" presId="urn:microsoft.com/office/officeart/2018/2/layout/IconLabelList"/>
    <dgm:cxn modelId="{F5FE8BF2-8C18-4D93-ABBE-DFDA3B73C160}" type="presParOf" srcId="{11BDD04E-7BA6-43DB-B814-DB06CBE39777}" destId="{2A589CD4-DA33-4AAE-A2EF-131AFEDB466E}" srcOrd="2" destOrd="0" presId="urn:microsoft.com/office/officeart/2018/2/layout/IconLabelList"/>
    <dgm:cxn modelId="{9D9438E6-A0DE-4331-B82B-5F9B4DDA7923}" type="presParOf" srcId="{2A589CD4-DA33-4AAE-A2EF-131AFEDB466E}" destId="{19203695-9807-4392-973B-394DD8BC0AC3}" srcOrd="0" destOrd="0" presId="urn:microsoft.com/office/officeart/2018/2/layout/IconLabelList"/>
    <dgm:cxn modelId="{7A40E0C9-917D-46EC-A75C-F5ECF9AF6800}" type="presParOf" srcId="{2A589CD4-DA33-4AAE-A2EF-131AFEDB466E}" destId="{0C6FE11A-9B04-4FB9-9BDB-E35897BB9652}" srcOrd="1" destOrd="0" presId="urn:microsoft.com/office/officeart/2018/2/layout/IconLabelList"/>
    <dgm:cxn modelId="{820A7869-5477-4691-BA91-5B95E25112F8}" type="presParOf" srcId="{2A589CD4-DA33-4AAE-A2EF-131AFEDB466E}" destId="{3D569883-FA00-4B0E-93B4-99D7CF9C39EF}" srcOrd="2" destOrd="0" presId="urn:microsoft.com/office/officeart/2018/2/layout/IconLabelList"/>
    <dgm:cxn modelId="{EC0C89C9-038C-4D4D-B8DF-E7E590AB6435}" type="presParOf" srcId="{11BDD04E-7BA6-43DB-B814-DB06CBE39777}" destId="{9D020D70-CBFF-46B7-87EA-5AD35C86060A}" srcOrd="3" destOrd="0" presId="urn:microsoft.com/office/officeart/2018/2/layout/IconLabelList"/>
    <dgm:cxn modelId="{B93EE299-780B-4F5C-A2C7-72FEF56D8D65}" type="presParOf" srcId="{11BDD04E-7BA6-43DB-B814-DB06CBE39777}" destId="{3C7EEAEA-FB80-47C1-8F23-5A1DD8B9F8B0}" srcOrd="4" destOrd="0" presId="urn:microsoft.com/office/officeart/2018/2/layout/IconLabelList"/>
    <dgm:cxn modelId="{FB1C1159-5F4B-4227-9772-F0059D6E711F}" type="presParOf" srcId="{3C7EEAEA-FB80-47C1-8F23-5A1DD8B9F8B0}" destId="{D8D627F5-B46A-466F-B0A9-DE7E1B9C3817}" srcOrd="0" destOrd="0" presId="urn:microsoft.com/office/officeart/2018/2/layout/IconLabelList"/>
    <dgm:cxn modelId="{A98E2B7B-F6D6-4479-8C4E-098F4B05565D}" type="presParOf" srcId="{3C7EEAEA-FB80-47C1-8F23-5A1DD8B9F8B0}" destId="{6A51C3BF-383E-4ECA-B9C3-9C0ED727443D}" srcOrd="1" destOrd="0" presId="urn:microsoft.com/office/officeart/2018/2/layout/IconLabelList"/>
    <dgm:cxn modelId="{82A11E15-5638-470C-BF84-16C538E77E34}" type="presParOf" srcId="{3C7EEAEA-FB80-47C1-8F23-5A1DD8B9F8B0}" destId="{7C81FCE6-AC31-45C4-B025-0CF09B7DFECB}" srcOrd="2" destOrd="0" presId="urn:microsoft.com/office/officeart/2018/2/layout/IconLabelList"/>
    <dgm:cxn modelId="{8476605C-9F80-44A6-926D-759DC94D96FD}" type="presParOf" srcId="{11BDD04E-7BA6-43DB-B814-DB06CBE39777}" destId="{18BD5978-5360-4CFD-9FC2-C1124226A570}" srcOrd="5" destOrd="0" presId="urn:microsoft.com/office/officeart/2018/2/layout/IconLabelList"/>
    <dgm:cxn modelId="{FE5DD2AF-8E02-4A08-8A41-7E7B1502D642}" type="presParOf" srcId="{11BDD04E-7BA6-43DB-B814-DB06CBE39777}" destId="{6D23CAF2-DBA4-43C4-A473-E6114DFE7733}" srcOrd="6" destOrd="0" presId="urn:microsoft.com/office/officeart/2018/2/layout/IconLabelList"/>
    <dgm:cxn modelId="{A4F1BA15-4DF1-4187-BD5E-7E3CD945DC6F}" type="presParOf" srcId="{6D23CAF2-DBA4-43C4-A473-E6114DFE7733}" destId="{0F486C37-5387-4CF5-8231-5E2B92F1460E}" srcOrd="0" destOrd="0" presId="urn:microsoft.com/office/officeart/2018/2/layout/IconLabelList"/>
    <dgm:cxn modelId="{A60F6FF9-5617-4FED-96BA-6561E89C60B2}" type="presParOf" srcId="{6D23CAF2-DBA4-43C4-A473-E6114DFE7733}" destId="{CF8E8D4B-9138-440A-96C0-8E82EE67E4A8}" srcOrd="1" destOrd="0" presId="urn:microsoft.com/office/officeart/2018/2/layout/IconLabelList"/>
    <dgm:cxn modelId="{644DBA07-37A6-426E-9CB5-37940EA9EC9D}" type="presParOf" srcId="{6D23CAF2-DBA4-43C4-A473-E6114DFE7733}" destId="{2562DE37-2275-4645-A6FC-E76D3DB9A36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17A92-95DA-E84D-9122-FF6E54EEFBFD}">
      <dsp:nvSpPr>
        <dsp:cNvPr id="0" name=""/>
        <dsp:cNvSpPr/>
      </dsp:nvSpPr>
      <dsp:spPr>
        <a:xfrm>
          <a:off x="0" y="472880"/>
          <a:ext cx="4702848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Communication &amp; Transparency </a:t>
          </a:r>
        </a:p>
      </dsp:txBody>
      <dsp:txXfrm>
        <a:off x="29271" y="502151"/>
        <a:ext cx="4644306" cy="541083"/>
      </dsp:txXfrm>
    </dsp:sp>
    <dsp:sp modelId="{81BCD8C5-9471-B540-838D-39238EEA8138}">
      <dsp:nvSpPr>
        <dsp:cNvPr id="0" name=""/>
        <dsp:cNvSpPr/>
      </dsp:nvSpPr>
      <dsp:spPr>
        <a:xfrm>
          <a:off x="0" y="1144505"/>
          <a:ext cx="4702848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Relationship Building </a:t>
          </a:r>
        </a:p>
      </dsp:txBody>
      <dsp:txXfrm>
        <a:off x="29271" y="1173776"/>
        <a:ext cx="4644306" cy="541083"/>
      </dsp:txXfrm>
    </dsp:sp>
    <dsp:sp modelId="{45FF8AAC-4A5C-204F-BE97-79E87C7AE664}">
      <dsp:nvSpPr>
        <dsp:cNvPr id="0" name=""/>
        <dsp:cNvSpPr/>
      </dsp:nvSpPr>
      <dsp:spPr>
        <a:xfrm>
          <a:off x="0" y="1816130"/>
          <a:ext cx="4702848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Developing Others</a:t>
          </a:r>
        </a:p>
      </dsp:txBody>
      <dsp:txXfrm>
        <a:off x="29271" y="1845401"/>
        <a:ext cx="4644306" cy="541083"/>
      </dsp:txXfrm>
    </dsp:sp>
    <dsp:sp modelId="{605BC33E-350D-7746-ABBD-AF757B4F0974}">
      <dsp:nvSpPr>
        <dsp:cNvPr id="0" name=""/>
        <dsp:cNvSpPr/>
      </dsp:nvSpPr>
      <dsp:spPr>
        <a:xfrm>
          <a:off x="0" y="2487755"/>
          <a:ext cx="4702848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Celebrate Successes and Have Fun </a:t>
          </a:r>
        </a:p>
      </dsp:txBody>
      <dsp:txXfrm>
        <a:off x="29271" y="2517026"/>
        <a:ext cx="4644306" cy="5410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01CE4-DCF3-427F-8688-370EA96179AD}">
      <dsp:nvSpPr>
        <dsp:cNvPr id="0" name=""/>
        <dsp:cNvSpPr/>
      </dsp:nvSpPr>
      <dsp:spPr>
        <a:xfrm>
          <a:off x="0" y="2011"/>
          <a:ext cx="6713552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CD2E7EE-4205-4146-94A4-D2CAE7831062}">
      <dsp:nvSpPr>
        <dsp:cNvPr id="0" name=""/>
        <dsp:cNvSpPr/>
      </dsp:nvSpPr>
      <dsp:spPr>
        <a:xfrm>
          <a:off x="0" y="2011"/>
          <a:ext cx="6713552" cy="1371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 Light" panose="020F0302020204030204"/>
            </a:rPr>
            <a:t>Most animal welfare workers are in the profession because there is enjoyment derived from their daily activities  </a:t>
          </a:r>
          <a:endParaRPr lang="en-US" sz="2300" kern="1200" dirty="0"/>
        </a:p>
      </dsp:txBody>
      <dsp:txXfrm>
        <a:off x="0" y="2011"/>
        <a:ext cx="6713552" cy="1371716"/>
      </dsp:txXfrm>
    </dsp:sp>
    <dsp:sp modelId="{3638CEB4-8B75-42AE-9D20-2EC8FE0C2CA4}">
      <dsp:nvSpPr>
        <dsp:cNvPr id="0" name=""/>
        <dsp:cNvSpPr/>
      </dsp:nvSpPr>
      <dsp:spPr>
        <a:xfrm>
          <a:off x="0" y="1373727"/>
          <a:ext cx="6713552" cy="0"/>
        </a:xfrm>
        <a:prstGeom prst="line">
          <a:avLst/>
        </a:prstGeom>
        <a:gradFill rotWithShape="0">
          <a:gsLst>
            <a:gs pos="0">
              <a:schemeClr val="accent5">
                <a:hueOff val="-918568"/>
                <a:satOff val="135"/>
                <a:lumOff val="-32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18568"/>
                <a:satOff val="135"/>
                <a:lumOff val="-32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18568"/>
                <a:satOff val="135"/>
                <a:lumOff val="-32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918568"/>
              <a:satOff val="135"/>
              <a:lumOff val="-323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0C03F25-7ECC-440D-8FB1-A0E2C35189F3}">
      <dsp:nvSpPr>
        <dsp:cNvPr id="0" name=""/>
        <dsp:cNvSpPr/>
      </dsp:nvSpPr>
      <dsp:spPr>
        <a:xfrm>
          <a:off x="0" y="1373727"/>
          <a:ext cx="6713552" cy="1371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 Light" panose="020F0302020204030204"/>
            </a:rPr>
            <a:t>Morale is high in our profession, but burnout can be higher!</a:t>
          </a:r>
          <a:endParaRPr lang="en-US" sz="2300" kern="1200" dirty="0"/>
        </a:p>
      </dsp:txBody>
      <dsp:txXfrm>
        <a:off x="0" y="1373727"/>
        <a:ext cx="6713552" cy="1371716"/>
      </dsp:txXfrm>
    </dsp:sp>
    <dsp:sp modelId="{02E3C380-3124-492D-8EEB-B9FCCBC22C1E}">
      <dsp:nvSpPr>
        <dsp:cNvPr id="0" name=""/>
        <dsp:cNvSpPr/>
      </dsp:nvSpPr>
      <dsp:spPr>
        <a:xfrm>
          <a:off x="0" y="2745444"/>
          <a:ext cx="6713552" cy="0"/>
        </a:xfrm>
        <a:prstGeom prst="line">
          <a:avLst/>
        </a:prstGeom>
        <a:gradFill rotWithShape="0">
          <a:gsLst>
            <a:gs pos="0">
              <a:schemeClr val="accent5">
                <a:hueOff val="-1837137"/>
                <a:satOff val="270"/>
                <a:lumOff val="-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37137"/>
                <a:satOff val="270"/>
                <a:lumOff val="-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37137"/>
                <a:satOff val="270"/>
                <a:lumOff val="-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837137"/>
              <a:satOff val="270"/>
              <a:lumOff val="-647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BB20D6B-DB1E-4C9D-97C8-6038BC6DCCC2}">
      <dsp:nvSpPr>
        <dsp:cNvPr id="0" name=""/>
        <dsp:cNvSpPr/>
      </dsp:nvSpPr>
      <dsp:spPr>
        <a:xfrm>
          <a:off x="0" y="2745444"/>
          <a:ext cx="6713552" cy="1371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libri Light" panose="020F0302020204030204"/>
            </a:rPr>
            <a:t>Being intrinsically social can be done through monthly birthday potlucks, yearly award acknowledgments, accepting each other as we are.</a:t>
          </a:r>
          <a:endParaRPr lang="en-US" sz="2300" kern="1200" dirty="0"/>
        </a:p>
      </dsp:txBody>
      <dsp:txXfrm>
        <a:off x="0" y="2745444"/>
        <a:ext cx="6713552" cy="13717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C5354-6383-4606-BA9E-A362970E6394}">
      <dsp:nvSpPr>
        <dsp:cNvPr id="0" name=""/>
        <dsp:cNvSpPr/>
      </dsp:nvSpPr>
      <dsp:spPr>
        <a:xfrm>
          <a:off x="11850" y="571553"/>
          <a:ext cx="816396" cy="81639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0A21B1-3C11-403D-A019-02EEC9604128}">
      <dsp:nvSpPr>
        <dsp:cNvPr id="0" name=""/>
        <dsp:cNvSpPr/>
      </dsp:nvSpPr>
      <dsp:spPr>
        <a:xfrm>
          <a:off x="183294" y="742997"/>
          <a:ext cx="473510" cy="4735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E3E5AF-2669-4131-99A2-854D1B84F9DE}">
      <dsp:nvSpPr>
        <dsp:cNvPr id="0" name=""/>
        <dsp:cNvSpPr/>
      </dsp:nvSpPr>
      <dsp:spPr>
        <a:xfrm>
          <a:off x="1003189" y="571553"/>
          <a:ext cx="1924363" cy="816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Acknowledge each other for your successes</a:t>
          </a:r>
        </a:p>
      </dsp:txBody>
      <dsp:txXfrm>
        <a:off x="1003189" y="571553"/>
        <a:ext cx="1924363" cy="816396"/>
      </dsp:txXfrm>
    </dsp:sp>
    <dsp:sp modelId="{88EF6454-4D4B-4265-A844-55415BDC5211}">
      <dsp:nvSpPr>
        <dsp:cNvPr id="0" name=""/>
        <dsp:cNvSpPr/>
      </dsp:nvSpPr>
      <dsp:spPr>
        <a:xfrm>
          <a:off x="3262858" y="571553"/>
          <a:ext cx="816396" cy="81639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95679-FAA0-4B1B-B40C-1C6A55CA7EA9}">
      <dsp:nvSpPr>
        <dsp:cNvPr id="0" name=""/>
        <dsp:cNvSpPr/>
      </dsp:nvSpPr>
      <dsp:spPr>
        <a:xfrm>
          <a:off x="3434302" y="742997"/>
          <a:ext cx="473510" cy="4735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876AF0-2658-43AD-B665-DF136F9F36C2}">
      <dsp:nvSpPr>
        <dsp:cNvPr id="0" name=""/>
        <dsp:cNvSpPr/>
      </dsp:nvSpPr>
      <dsp:spPr>
        <a:xfrm>
          <a:off x="4254197" y="571553"/>
          <a:ext cx="1924363" cy="816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Reflect! It is an important part of the learning process</a:t>
          </a:r>
        </a:p>
      </dsp:txBody>
      <dsp:txXfrm>
        <a:off x="4254197" y="571553"/>
        <a:ext cx="1924363" cy="816396"/>
      </dsp:txXfrm>
    </dsp:sp>
    <dsp:sp modelId="{3486CD39-DFA6-48BF-AC13-F00E7C9370E7}">
      <dsp:nvSpPr>
        <dsp:cNvPr id="0" name=""/>
        <dsp:cNvSpPr/>
      </dsp:nvSpPr>
      <dsp:spPr>
        <a:xfrm>
          <a:off x="11850" y="1956508"/>
          <a:ext cx="816396" cy="81639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0564E-6962-49BB-AFAD-7C34F9E8A2F4}">
      <dsp:nvSpPr>
        <dsp:cNvPr id="0" name=""/>
        <dsp:cNvSpPr/>
      </dsp:nvSpPr>
      <dsp:spPr>
        <a:xfrm>
          <a:off x="183294" y="2127951"/>
          <a:ext cx="473510" cy="4735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5A4CD-1BE0-4333-9589-EBA7177AE05B}">
      <dsp:nvSpPr>
        <dsp:cNvPr id="0" name=""/>
        <dsp:cNvSpPr/>
      </dsp:nvSpPr>
      <dsp:spPr>
        <a:xfrm>
          <a:off x="1003189" y="1956508"/>
          <a:ext cx="1924363" cy="816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Celebration creates a positive environment</a:t>
          </a:r>
        </a:p>
      </dsp:txBody>
      <dsp:txXfrm>
        <a:off x="1003189" y="1956508"/>
        <a:ext cx="1924363" cy="816396"/>
      </dsp:txXfrm>
    </dsp:sp>
    <dsp:sp modelId="{AAE22023-7529-4901-AB6A-593F9D1789D8}">
      <dsp:nvSpPr>
        <dsp:cNvPr id="0" name=""/>
        <dsp:cNvSpPr/>
      </dsp:nvSpPr>
      <dsp:spPr>
        <a:xfrm>
          <a:off x="3262858" y="1956508"/>
          <a:ext cx="816396" cy="81639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543158-3256-482E-8F6C-B4C006E92A9F}">
      <dsp:nvSpPr>
        <dsp:cNvPr id="0" name=""/>
        <dsp:cNvSpPr/>
      </dsp:nvSpPr>
      <dsp:spPr>
        <a:xfrm>
          <a:off x="3434302" y="2127951"/>
          <a:ext cx="473510" cy="4735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9AF987-7364-4C7E-9A77-67B44E3DBC57}">
      <dsp:nvSpPr>
        <dsp:cNvPr id="0" name=""/>
        <dsp:cNvSpPr/>
      </dsp:nvSpPr>
      <dsp:spPr>
        <a:xfrm>
          <a:off x="4254197" y="1956508"/>
          <a:ext cx="1924363" cy="816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Bring a cake, raise a glass, toast yourself, acknowledge the hard work done!</a:t>
          </a:r>
        </a:p>
      </dsp:txBody>
      <dsp:txXfrm>
        <a:off x="4254197" y="1956508"/>
        <a:ext cx="1924363" cy="8163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980D3-C338-4C8C-9070-89C655396102}">
      <dsp:nvSpPr>
        <dsp:cNvPr id="0" name=""/>
        <dsp:cNvSpPr/>
      </dsp:nvSpPr>
      <dsp:spPr>
        <a:xfrm>
          <a:off x="1227167" y="355681"/>
          <a:ext cx="1062658" cy="10626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2F2E8-C64B-470A-ADF5-9E6BE7DE1A2C}">
      <dsp:nvSpPr>
        <dsp:cNvPr id="0" name=""/>
        <dsp:cNvSpPr/>
      </dsp:nvSpPr>
      <dsp:spPr>
        <a:xfrm>
          <a:off x="577764" y="1750184"/>
          <a:ext cx="23614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Mission buy-in</a:t>
          </a:r>
        </a:p>
      </dsp:txBody>
      <dsp:txXfrm>
        <a:off x="577764" y="1750184"/>
        <a:ext cx="2361464" cy="720000"/>
      </dsp:txXfrm>
    </dsp:sp>
    <dsp:sp modelId="{19203695-9807-4392-973B-394DD8BC0AC3}">
      <dsp:nvSpPr>
        <dsp:cNvPr id="0" name=""/>
        <dsp:cNvSpPr/>
      </dsp:nvSpPr>
      <dsp:spPr>
        <a:xfrm>
          <a:off x="4001887" y="355681"/>
          <a:ext cx="1062658" cy="10626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69883-FA00-4B0E-93B4-99D7CF9C39EF}">
      <dsp:nvSpPr>
        <dsp:cNvPr id="0" name=""/>
        <dsp:cNvSpPr/>
      </dsp:nvSpPr>
      <dsp:spPr>
        <a:xfrm>
          <a:off x="3352485" y="1750184"/>
          <a:ext cx="23614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Promoting a healthy work environment and culture</a:t>
          </a:r>
        </a:p>
      </dsp:txBody>
      <dsp:txXfrm>
        <a:off x="3352485" y="1750184"/>
        <a:ext cx="2361464" cy="720000"/>
      </dsp:txXfrm>
    </dsp:sp>
    <dsp:sp modelId="{D8D627F5-B46A-466F-B0A9-DE7E1B9C3817}">
      <dsp:nvSpPr>
        <dsp:cNvPr id="0" name=""/>
        <dsp:cNvSpPr/>
      </dsp:nvSpPr>
      <dsp:spPr>
        <a:xfrm>
          <a:off x="1227167" y="3060550"/>
          <a:ext cx="1062658" cy="10626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81FCE6-AC31-45C4-B025-0CF09B7DFECB}">
      <dsp:nvSpPr>
        <dsp:cNvPr id="0" name=""/>
        <dsp:cNvSpPr/>
      </dsp:nvSpPr>
      <dsp:spPr>
        <a:xfrm>
          <a:off x="577764" y="4455053"/>
          <a:ext cx="23614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Cultivating lasting engagement with stakeholders</a:t>
          </a:r>
        </a:p>
      </dsp:txBody>
      <dsp:txXfrm>
        <a:off x="577764" y="4455053"/>
        <a:ext cx="2361464" cy="720000"/>
      </dsp:txXfrm>
    </dsp:sp>
    <dsp:sp modelId="{0F486C37-5387-4CF5-8231-5E2B92F1460E}">
      <dsp:nvSpPr>
        <dsp:cNvPr id="0" name=""/>
        <dsp:cNvSpPr/>
      </dsp:nvSpPr>
      <dsp:spPr>
        <a:xfrm>
          <a:off x="4001887" y="3060550"/>
          <a:ext cx="1062658" cy="106265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62DE37-2275-4645-A6FC-E76D3DB9A368}">
      <dsp:nvSpPr>
        <dsp:cNvPr id="0" name=""/>
        <dsp:cNvSpPr/>
      </dsp:nvSpPr>
      <dsp:spPr>
        <a:xfrm>
          <a:off x="3352485" y="4455053"/>
          <a:ext cx="23614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Change management</a:t>
          </a:r>
        </a:p>
      </dsp:txBody>
      <dsp:txXfrm>
        <a:off x="3352485" y="4455053"/>
        <a:ext cx="2361464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4F225-2236-4C88-A830-8BA8C206C401}" type="datetimeFigureOut">
              <a:rPr lang="en-US"/>
              <a:t>7/21/21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6D608-A35E-4CCA-B53D-E5E53F24854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10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608-A35E-4CCA-B53D-E5E53F2485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5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Investment in your organization's future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Jane said it's important for leadership to recognize that by grooming staff it's an investment in not only your organizations future but also for the field as a whole.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A lack of career growth is a main reason people leave their jobs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/>
              <a:t>Improves workplace culture</a:t>
            </a:r>
            <a:endParaRPr lang="en-US" dirty="0">
              <a:cs typeface="Calibri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/>
              <a:t>Skilled and engaged staff result in higher job satisfaction and perform better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608-A35E-4CCA-B53D-E5E53F248542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74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dirty="0"/>
              <a:t>Empower your staff</a:t>
            </a:r>
            <a:endParaRPr lang="en-US" dirty="0">
              <a:cs typeface="Calibri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/>
              <a:t>Delegate with the intent to grow and develop your staff</a:t>
            </a:r>
            <a:endParaRPr lang="en-US" dirty="0">
              <a:cs typeface="Calibri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/>
              <a:t>Give employees autonomy over projects 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/>
              <a:t>Encourage ideas</a:t>
            </a:r>
            <a:endParaRPr lang="en-US" dirty="0">
              <a:cs typeface="Calibri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/>
              <a:t>Ask for input and include them in the decision-making process when possible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/>
              <a:t>Create opportunities for staff to learn</a:t>
            </a:r>
          </a:p>
          <a:p>
            <a:pPr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>
                <a:cs typeface="Calibri"/>
              </a:rPr>
              <a:t>Assist w/budget development, presenting at staff meetings</a:t>
            </a:r>
          </a:p>
          <a:p>
            <a:pPr lvl="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>
                <a:cs typeface="Calibri"/>
              </a:rPr>
              <a:t>Mentorship / shadowing</a:t>
            </a:r>
          </a:p>
          <a:p>
            <a:pPr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>
                <a:cs typeface="Calibri"/>
              </a:rPr>
              <a:t>Attend board meetings</a:t>
            </a:r>
          </a:p>
          <a:p>
            <a:pPr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>
                <a:cs typeface="Calibri"/>
              </a:rPr>
              <a:t>My example of shadowing a commission meeting</a:t>
            </a:r>
          </a:p>
          <a:p>
            <a:pPr lvl="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>
                <a:cs typeface="Calibri"/>
              </a:rPr>
              <a:t>Continuing education and training – allot time for your staff to participate</a:t>
            </a:r>
          </a:p>
          <a:p>
            <a:pPr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>
                <a:cs typeface="Calibri"/>
              </a:rPr>
              <a:t>Conferences</a:t>
            </a:r>
          </a:p>
          <a:p>
            <a:pPr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>
                <a:cs typeface="Calibri"/>
              </a:rPr>
              <a:t>Webinars</a:t>
            </a:r>
          </a:p>
          <a:p>
            <a:pPr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>
                <a:cs typeface="Calibri"/>
              </a:rPr>
              <a:t>Certifications</a:t>
            </a:r>
          </a:p>
          <a:p>
            <a:pPr lvl="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>
                <a:cs typeface="Calibri"/>
              </a:rPr>
              <a:t>Listening sessions</a:t>
            </a:r>
          </a:p>
          <a:p>
            <a:pPr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>
                <a:cs typeface="Calibri"/>
              </a:rPr>
              <a:t>Allow staff to give feedback about a specific topic in which the leader engages in active listening </a:t>
            </a:r>
          </a:p>
          <a:p>
            <a:pPr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>
                <a:cs typeface="Calibri"/>
              </a:rPr>
              <a:t>Great exercise for your leaders</a:t>
            </a:r>
          </a:p>
          <a:p>
            <a:pPr lvl="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>
                <a:cs typeface="Calibri"/>
              </a:rPr>
              <a:t>It’s important for staff to know what they’re doing well</a:t>
            </a:r>
            <a:br>
              <a:rPr lang="en-US" dirty="0">
                <a:cs typeface="Calibri"/>
              </a:rPr>
            </a:br>
            <a:endParaRPr lang="en-US" dirty="0">
              <a:cs typeface="Calibri"/>
            </a:endParaRPr>
          </a:p>
          <a:p>
            <a:pPr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 dirty="0">
              <a:cs typeface="Calibri"/>
            </a:endParaRPr>
          </a:p>
          <a:p>
            <a:pPr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 dirty="0">
              <a:cs typeface="Calibri"/>
            </a:endParaRPr>
          </a:p>
          <a:p>
            <a:pPr marL="342900" lvl="1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608-A35E-4CCA-B53D-E5E53F248542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60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608-A35E-4CCA-B53D-E5E53F248542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62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608-A35E-4CCA-B53D-E5E53F2485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5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200" y="1383528"/>
            <a:ext cx="5925989" cy="3167510"/>
          </a:xfrm>
        </p:spPr>
        <p:txBody>
          <a:bodyPr anchor="b">
            <a:normAutofit/>
          </a:bodyPr>
          <a:lstStyle/>
          <a:p>
            <a:pPr algn="r"/>
            <a:r>
              <a:rPr lang="en-US" sz="8200">
                <a:cs typeface="Calibri Light"/>
              </a:rPr>
              <a:t>Lessons from a Leader</a:t>
            </a:r>
            <a:endParaRPr lang="en-US" sz="82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5201" y="4582814"/>
            <a:ext cx="5925987" cy="131265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r"/>
            <a:r>
              <a:rPr lang="en-US" dirty="0">
                <a:cs typeface="Calibri"/>
              </a:rPr>
              <a:t>Anonymous Hamsters (Group 1)</a:t>
            </a:r>
          </a:p>
          <a:p>
            <a:pPr algn="r"/>
            <a:r>
              <a:rPr lang="en-US" dirty="0">
                <a:cs typeface="Calibri"/>
              </a:rPr>
              <a:t>Ariana </a:t>
            </a:r>
            <a:r>
              <a:rPr lang="en-US" dirty="0" err="1">
                <a:cs typeface="Calibri"/>
              </a:rPr>
              <a:t>Luchsinger</a:t>
            </a:r>
            <a:r>
              <a:rPr lang="en-US" dirty="0">
                <a:cs typeface="Calibri"/>
              </a:rPr>
              <a:t>, Christina Avila,</a:t>
            </a:r>
          </a:p>
          <a:p>
            <a:pPr algn="r"/>
            <a:r>
              <a:rPr lang="en-US" dirty="0">
                <a:cs typeface="Calibri"/>
              </a:rPr>
              <a:t>Erika Smart, Sheila </a:t>
            </a:r>
            <a:r>
              <a:rPr lang="en-US" dirty="0" err="1">
                <a:cs typeface="Calibri"/>
              </a:rPr>
              <a:t>McLalin</a:t>
            </a:r>
            <a:r>
              <a:rPr lang="en-US" dirty="0">
                <a:cs typeface="Calibri"/>
              </a:rPr>
              <a:t>, </a:t>
            </a:r>
          </a:p>
        </p:txBody>
      </p:sp>
      <p:pic>
        <p:nvPicPr>
          <p:cNvPr id="7" name="Graphic 6" descr="Lecturer">
            <a:extLst>
              <a:ext uri="{FF2B5EF4-FFF2-40B4-BE49-F238E27FC236}">
                <a16:creationId xmlns:a16="http://schemas.microsoft.com/office/drawing/2014/main" id="{86FDABE4-86F0-4A93-9206-D02C11E85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8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B1CDE-F537-41E5-AA77-0A331EEE8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6" y="1336390"/>
            <a:ext cx="6190412" cy="11829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/>
              <a:t>Celebrate Success</a:t>
            </a:r>
          </a:p>
        </p:txBody>
      </p:sp>
      <p:cxnSp>
        <p:nvCxnSpPr>
          <p:cNvPr id="91" name="!!Straight Connector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D51C55B-F819-40E3-8235-F9FA7AAEBB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" b="1"/>
          <a:stretch/>
        </p:blipFill>
        <p:spPr>
          <a:xfrm>
            <a:off x="7451965" y="1665519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</p:spPr>
      </p:pic>
      <p:sp>
        <p:nvSpPr>
          <p:cNvPr id="9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!!circle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97" name="Text Placeholder 3">
            <a:extLst>
              <a:ext uri="{FF2B5EF4-FFF2-40B4-BE49-F238E27FC236}">
                <a16:creationId xmlns:a16="http://schemas.microsoft.com/office/drawing/2014/main" id="{3922A689-745C-44D8-9FB1-FF4CE59870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2274096"/>
              </p:ext>
            </p:extLst>
          </p:nvPr>
        </p:nvGraphicFramePr>
        <p:xfrm>
          <a:off x="803776" y="2829330"/>
          <a:ext cx="6190412" cy="3344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2829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41907-4114-455C-8459-5E5450A2F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Why is it important to us?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33" name="Content Placeholder 2">
            <a:extLst>
              <a:ext uri="{FF2B5EF4-FFF2-40B4-BE49-F238E27FC236}">
                <a16:creationId xmlns:a16="http://schemas.microsoft.com/office/drawing/2014/main" id="{1EC274DE-0761-4615-98A2-5EF6A7BF7A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090632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4107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848CA7B-A0EA-A34A-8099-122A9B5151CE}"/>
              </a:ext>
            </a:extLst>
          </p:cNvPr>
          <p:cNvSpPr/>
          <p:nvPr/>
        </p:nvSpPr>
        <p:spPr>
          <a:xfrm>
            <a:off x="1531882" y="365125"/>
            <a:ext cx="9128235" cy="9743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E2B782-B44E-409C-B6CA-584E96CC6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891" y="18950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cs typeface="Calibri Light"/>
              </a:rPr>
              <a:t>Contact Information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1275C-26FC-4E88-B32C-F1D8DAC20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01294"/>
            <a:ext cx="5042338" cy="21630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cs typeface="Calibri"/>
              </a:rPr>
              <a:t>Christina Avila</a:t>
            </a:r>
          </a:p>
          <a:p>
            <a:pPr marL="0" indent="0">
              <a:buNone/>
            </a:pPr>
            <a:r>
              <a:rPr lang="en-US" i="1" dirty="0" err="1">
                <a:solidFill>
                  <a:schemeClr val="accent2"/>
                </a:solidFill>
                <a:cs typeface="Calibri"/>
              </a:rPr>
              <a:t>cavila@cityofperris.org</a:t>
            </a:r>
            <a:endParaRPr lang="en-US" i="1" dirty="0">
              <a:solidFill>
                <a:schemeClr val="accent2"/>
              </a:solidFill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Senior Animal Control Officer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City of Perris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68C4B0-D927-9147-83E5-64E349807236}"/>
              </a:ext>
            </a:extLst>
          </p:cNvPr>
          <p:cNvSpPr txBox="1">
            <a:spLocks/>
          </p:cNvSpPr>
          <p:nvPr/>
        </p:nvSpPr>
        <p:spPr>
          <a:xfrm>
            <a:off x="6477000" y="1535522"/>
            <a:ext cx="5520559" cy="22954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cs typeface="Calibri"/>
              </a:rPr>
              <a:t>Erika Smart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 err="1">
                <a:solidFill>
                  <a:schemeClr val="accent2"/>
                </a:solidFill>
                <a:cs typeface="Calibri"/>
              </a:rPr>
              <a:t>erika.smart@santacruzcounty.us</a:t>
            </a:r>
            <a:endParaRPr lang="en-US" i="1" dirty="0">
              <a:solidFill>
                <a:schemeClr val="accent2"/>
              </a:solidFill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Program &amp; Development Manager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Santa Cruz County Animal Shelter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4E88F8-335E-6245-96BB-9AE0DED7B8B5}"/>
              </a:ext>
            </a:extLst>
          </p:cNvPr>
          <p:cNvSpPr txBox="1">
            <a:spLocks/>
          </p:cNvSpPr>
          <p:nvPr/>
        </p:nvSpPr>
        <p:spPr>
          <a:xfrm>
            <a:off x="6477000" y="4001294"/>
            <a:ext cx="5520559" cy="22954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cs typeface="Calibri"/>
              </a:rPr>
              <a:t>Sheila </a:t>
            </a:r>
            <a:r>
              <a:rPr lang="en-US" b="1" dirty="0" err="1">
                <a:cs typeface="Calibri"/>
              </a:rPr>
              <a:t>McLalin</a:t>
            </a:r>
            <a:endParaRPr lang="en-US" b="1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 err="1">
                <a:solidFill>
                  <a:schemeClr val="accent2"/>
                </a:solidFill>
                <a:cs typeface="Calibri"/>
              </a:rPr>
              <a:t>sheilam@bestfriends.org</a:t>
            </a:r>
            <a:endParaRPr lang="en-US" i="1" dirty="0">
              <a:solidFill>
                <a:schemeClr val="accent2"/>
              </a:solidFill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Senior Strategist, Pacific Region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Best Friends Animal Society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2AE9CC-544B-294C-80F9-5D41AAE9BFD9}"/>
              </a:ext>
            </a:extLst>
          </p:cNvPr>
          <p:cNvSpPr txBox="1">
            <a:spLocks/>
          </p:cNvSpPr>
          <p:nvPr/>
        </p:nvSpPr>
        <p:spPr>
          <a:xfrm>
            <a:off x="790902" y="1601745"/>
            <a:ext cx="5520559" cy="21630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cs typeface="Calibri"/>
              </a:rPr>
              <a:t>Ariana </a:t>
            </a:r>
            <a:r>
              <a:rPr lang="en-US" b="1" dirty="0" err="1">
                <a:cs typeface="Calibri"/>
              </a:rPr>
              <a:t>Luchsinger</a:t>
            </a:r>
            <a:endParaRPr lang="en-US" b="1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 err="1">
                <a:solidFill>
                  <a:schemeClr val="accent2"/>
                </a:solidFill>
                <a:cs typeface="Calibri"/>
              </a:rPr>
              <a:t>ariana.luchsinger@sfgov.org</a:t>
            </a:r>
            <a:endParaRPr lang="en-US" i="1" dirty="0">
              <a:solidFill>
                <a:schemeClr val="accent2"/>
              </a:solidFill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Operations Manager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cs typeface="Calibri"/>
              </a:rPr>
              <a:t>San Francisco Animal Care &amp; Control</a:t>
            </a:r>
          </a:p>
        </p:txBody>
      </p:sp>
    </p:spTree>
    <p:extLst>
      <p:ext uri="{BB962C8B-B14F-4D97-AF65-F5344CB8AC3E}">
        <p14:creationId xmlns:p14="http://schemas.microsoft.com/office/powerpoint/2010/main" val="2414535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71E99F-0ACB-4432-B2BC-66E7B653B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6600" kern="1200" dirty="0">
                <a:latin typeface="+mj-lt"/>
                <a:ea typeface="+mj-ea"/>
                <a:cs typeface="+mj-cs"/>
              </a:rPr>
              <a:t>Overall Themes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535C210F-DB14-4852-A228-A61F9CB0D7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220290"/>
              </p:ext>
            </p:extLst>
          </p:nvPr>
        </p:nvGraphicFramePr>
        <p:xfrm>
          <a:off x="5158842" y="1690980"/>
          <a:ext cx="4702848" cy="3560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6275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4C1BA6-E3D6-42A6-A54A-09D51B82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b="1"/>
              <a:t>Organizational Communication &amp; Transparency 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26DCE-30B8-4E15-A595-838E0A20F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719" y="2259193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sz="2000">
              <a:cs typeface="Calibri" panose="020F0502020204030204"/>
            </a:endParaRPr>
          </a:p>
          <a:p>
            <a:r>
              <a:rPr lang="en-US" sz="2000"/>
              <a:t>The way in which members of an organization interact with each other and the people they serve.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r>
              <a:rPr lang="en-US" sz="2000">
                <a:cs typeface="Calibri"/>
              </a:rPr>
              <a:t>Why is it important? </a:t>
            </a:r>
          </a:p>
          <a:p>
            <a:pPr lvl="1"/>
            <a:r>
              <a:rPr lang="en-US" sz="2000"/>
              <a:t>Employee engagement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Customer satisfaction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Public perceptions</a:t>
            </a:r>
            <a:endParaRPr lang="en-US" sz="2000">
              <a:cs typeface="Calibri"/>
            </a:endParaRPr>
          </a:p>
          <a:p>
            <a:pPr marL="0"/>
            <a:endParaRPr lang="en-US" sz="2000" b="1" i="1"/>
          </a:p>
          <a:p>
            <a:pPr marL="457200" lvl="1"/>
            <a:endParaRPr lang="en-US" sz="2000"/>
          </a:p>
          <a:p>
            <a:endParaRPr lang="en-US" sz="20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AA7B836-1667-405C-9302-A4DCF7CAB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" r="4" b="2349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44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77516-7457-44F5-A2B7-3493EDA3A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46" y="325369"/>
            <a:ext cx="5038349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/>
              <a:t>Organizational </a:t>
            </a:r>
            <a:br>
              <a:rPr lang="en-US" sz="4200" b="1"/>
            </a:br>
            <a:r>
              <a:rPr lang="en-US" sz="4200" b="1"/>
              <a:t>Communication &amp; Transparency 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21459-FD09-402B-AE47-E6A7C2DD2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354" y="2716324"/>
            <a:ext cx="5130849" cy="392609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400" b="1"/>
              <a:t>Benefits of transparent communication:</a:t>
            </a:r>
            <a:endParaRPr lang="en-US" sz="1400">
              <a:cs typeface="Calibri" panose="020F0502020204030204"/>
            </a:endParaRPr>
          </a:p>
          <a:p>
            <a:r>
              <a:rPr lang="en-US" sz="1400"/>
              <a:t>Increases collaboration</a:t>
            </a:r>
            <a:endParaRPr lang="en-US" sz="1400" dirty="0">
              <a:cs typeface="Calibri"/>
            </a:endParaRPr>
          </a:p>
          <a:p>
            <a:r>
              <a:rPr lang="en-US" sz="1400"/>
              <a:t>Enhances trust </a:t>
            </a:r>
            <a:endParaRPr lang="en-US" sz="1400" dirty="0">
              <a:cs typeface="Calibri"/>
            </a:endParaRPr>
          </a:p>
          <a:p>
            <a:r>
              <a:rPr lang="en-US" sz="1400"/>
              <a:t>Increases innovation  </a:t>
            </a:r>
            <a:endParaRPr lang="en-US" sz="1400" dirty="0">
              <a:cs typeface="Calibri"/>
            </a:endParaRPr>
          </a:p>
          <a:p>
            <a:r>
              <a:rPr lang="en-US" sz="1400"/>
              <a:t>Encourages people to communicate openly </a:t>
            </a:r>
            <a:endParaRPr lang="en-US" sz="1400" dirty="0">
              <a:cs typeface="Calibri"/>
            </a:endParaRPr>
          </a:p>
          <a:p>
            <a:r>
              <a:rPr lang="en-US" sz="1400"/>
              <a:t>Increases the sharing of ideas  </a:t>
            </a:r>
            <a:endParaRPr lang="en-US" sz="1400" dirty="0">
              <a:cs typeface="Calibri"/>
            </a:endParaRPr>
          </a:p>
          <a:p>
            <a:r>
              <a:rPr lang="en-US" sz="1400"/>
              <a:t>Allows the workplace to be more informed </a:t>
            </a:r>
            <a:endParaRPr lang="en-US" sz="1400" dirty="0">
              <a:cs typeface="Calibri"/>
            </a:endParaRPr>
          </a:p>
          <a:p>
            <a:pPr marL="0" indent="0">
              <a:buNone/>
            </a:pPr>
            <a:r>
              <a:rPr lang="en-US" sz="1400" b="1"/>
              <a:t>How to increase transparent communication in the workplace:</a:t>
            </a:r>
            <a:endParaRPr lang="en-US" sz="1400">
              <a:cs typeface="Calibri" panose="020F0502020204030204"/>
            </a:endParaRPr>
          </a:p>
          <a:p>
            <a:r>
              <a:rPr lang="en-US" sz="1400"/>
              <a:t>Inform employees or coworkers soon after learning the information</a:t>
            </a:r>
            <a:endParaRPr lang="en-US" sz="1400" dirty="0">
              <a:cs typeface="Calibri"/>
            </a:endParaRPr>
          </a:p>
          <a:p>
            <a:r>
              <a:rPr lang="en-US" sz="1400"/>
              <a:t>Answer questions promptly, honestly, and include reasons why</a:t>
            </a:r>
            <a:endParaRPr lang="en-US" sz="1400" dirty="0">
              <a:cs typeface="Calibri"/>
            </a:endParaRPr>
          </a:p>
          <a:p>
            <a:r>
              <a:rPr lang="en-US" sz="1400"/>
              <a:t>Align communication and actions with the unit and agency's mission</a:t>
            </a:r>
            <a:endParaRPr lang="en-US" sz="1400" dirty="0">
              <a:cs typeface="Calibri"/>
            </a:endParaRPr>
          </a:p>
          <a:p>
            <a:endParaRPr lang="en-US" sz="1400" dirty="0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823332F-ED90-4063-8349-D9DACDDCC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7" r="1929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94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3822C-03A7-44C2-972A-C9B1AD22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>
                <a:cs typeface="Calibri Light"/>
              </a:rPr>
              <a:t>Intentional Relationship Building</a:t>
            </a:r>
            <a:endParaRPr lang="en-US" sz="54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A00451D-C6A0-493B-940F-3F7AD8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7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D6027-4856-4EEA-9C36-C301CB4DB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547136"/>
            <a:ext cx="6251110" cy="397118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700">
                <a:cs typeface="Calibri"/>
              </a:rPr>
              <a:t>"People don't care how much you know until they know how much you care."</a:t>
            </a:r>
          </a:p>
          <a:p>
            <a:r>
              <a:rPr lang="en-US" sz="1700">
                <a:cs typeface="Calibri"/>
              </a:rPr>
              <a:t>Navigating change, bureaucracy, and policy requires building and sustaining relationships. </a:t>
            </a:r>
          </a:p>
          <a:p>
            <a:r>
              <a:rPr lang="en-US" sz="1700">
                <a:cs typeface="Calibri"/>
              </a:rPr>
              <a:t>Shelter work revolves around people – our greatest resource</a:t>
            </a:r>
          </a:p>
          <a:p>
            <a:pPr lvl="1"/>
            <a:r>
              <a:rPr lang="en-US" sz="1700" b="1">
                <a:cs typeface="Calibri"/>
              </a:rPr>
              <a:t>Get out of your comfort zone! </a:t>
            </a:r>
            <a:r>
              <a:rPr lang="en-US" sz="1700">
                <a:cs typeface="Calibri"/>
              </a:rPr>
              <a:t>Grab a coffee, make a new connection with someone influential in your locality, be intentional and authentic. </a:t>
            </a:r>
          </a:p>
          <a:p>
            <a:pPr lvl="1"/>
            <a:r>
              <a:rPr lang="en-US" sz="1700" b="1">
                <a:ea typeface="+mn-lt"/>
                <a:cs typeface="+mn-lt"/>
              </a:rPr>
              <a:t>Show Your Humanity. </a:t>
            </a:r>
            <a:r>
              <a:rPr lang="en-US" sz="1700">
                <a:ea typeface="+mn-lt"/>
                <a:cs typeface="+mn-lt"/>
              </a:rPr>
              <a:t>People want to feel heard, valued. People want to look you in the eye and see who you are – then you can move forward together and collaborate for change.</a:t>
            </a:r>
          </a:p>
          <a:p>
            <a:pPr lvl="1"/>
            <a:r>
              <a:rPr lang="en-US" sz="1700" b="1">
                <a:ea typeface="+mn-lt"/>
                <a:cs typeface="+mn-lt"/>
              </a:rPr>
              <a:t>Have Faith In People.</a:t>
            </a:r>
            <a:r>
              <a:rPr lang="en-US" sz="1700">
                <a:ea typeface="+mn-lt"/>
                <a:cs typeface="+mn-lt"/>
              </a:rPr>
              <a:t> Trust that vulnerability is an asset and have faith in those you see promise in as well. Become what you needed on your journey!</a:t>
            </a:r>
          </a:p>
        </p:txBody>
      </p:sp>
    </p:spTree>
    <p:extLst>
      <p:ext uri="{BB962C8B-B14F-4D97-AF65-F5344CB8AC3E}">
        <p14:creationId xmlns:p14="http://schemas.microsoft.com/office/powerpoint/2010/main" val="2577643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ABB1F1-3879-46BB-8A52-3947583AB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800">
                <a:cs typeface="Calibri Light"/>
              </a:rPr>
              <a:t>Take-Aways and Resources for Relationship Building</a:t>
            </a:r>
            <a:endParaRPr lang="en-US" sz="380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A92E8-FF9E-4318-AE33-4FD13319C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300" y="2872899"/>
            <a:ext cx="4949832" cy="36644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cs typeface="Calibri"/>
              </a:rPr>
              <a:t>Prepare for meetings with those you'd like to connect deeper with and don't be afraid to be your </a:t>
            </a:r>
            <a:r>
              <a:rPr lang="en-US" sz="1800" b="1">
                <a:cs typeface="Calibri"/>
              </a:rPr>
              <a:t>authentic self</a:t>
            </a:r>
          </a:p>
          <a:p>
            <a:r>
              <a:rPr lang="en-US" sz="1800">
                <a:cs typeface="Calibri"/>
              </a:rPr>
              <a:t>Attend professional conferences &amp; events with the intention to connect (and bring your card!)</a:t>
            </a:r>
          </a:p>
          <a:p>
            <a:r>
              <a:rPr lang="en-US" sz="1800" i="1">
                <a:cs typeface="Calibri"/>
              </a:rPr>
              <a:t>Give &amp; Take: Why Helping Others Drives Our Success </a:t>
            </a:r>
            <a:r>
              <a:rPr lang="en-US" sz="1800">
                <a:cs typeface="Calibri"/>
              </a:rPr>
              <a:t>by A. Grant</a:t>
            </a:r>
          </a:p>
          <a:p>
            <a:r>
              <a:rPr lang="en-US" sz="1800" i="1" err="1">
                <a:cs typeface="Calibri"/>
              </a:rPr>
              <a:t>Superconnector</a:t>
            </a:r>
            <a:r>
              <a:rPr lang="en-US" sz="1800">
                <a:cs typeface="Calibri"/>
              </a:rPr>
              <a:t> by S. Gerber &amp; R. Paugh</a:t>
            </a:r>
          </a:p>
          <a:p>
            <a:r>
              <a:rPr lang="en-US" sz="1800" b="1">
                <a:ea typeface="+mn-lt"/>
                <a:cs typeface="+mn-lt"/>
              </a:rPr>
              <a:t>The People Around You! </a:t>
            </a:r>
            <a:r>
              <a:rPr lang="en-US" sz="1800">
                <a:ea typeface="+mn-lt"/>
                <a:cs typeface="+mn-lt"/>
              </a:rPr>
              <a:t>Look for mentors, close counsel, and those that influence the community you serve</a:t>
            </a:r>
          </a:p>
          <a:p>
            <a:endParaRPr lang="en-US" sz="1800">
              <a:cs typeface="Calibri"/>
            </a:endParaRPr>
          </a:p>
          <a:p>
            <a:endParaRPr lang="en-US" sz="150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F049FFC-4F2A-428F-95D9-9C5099D6C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54" r="1669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8789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B87804-452E-4A5F-ABA7-FE32E05B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dirty="0">
                <a:cs typeface="Calibri Light"/>
              </a:rPr>
              <a:t>Why you should invest time in developing staff</a:t>
            </a:r>
            <a:endParaRPr lang="en-US" sz="4200" dirty="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350C2-4E57-4344-B5D9-878B50F23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505782" cy="41072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 sz="2000">
                <a:ea typeface="+mn-lt"/>
                <a:cs typeface="+mn-lt"/>
              </a:rPr>
              <a:t>Investment in your organization and industry's future</a:t>
            </a:r>
            <a:endParaRPr lang="en-US" sz="2000" dirty="0">
              <a:cs typeface="Calibri"/>
            </a:endParaRPr>
          </a:p>
          <a:p>
            <a:r>
              <a:rPr lang="en-US" sz="2000">
                <a:cs typeface="Calibri"/>
              </a:rPr>
              <a:t>Did you know...a lack of career growth opportunities is one of the main reasons </a:t>
            </a:r>
            <a:r>
              <a:rPr lang="en-US" sz="2000" dirty="0">
                <a:cs typeface="Calibri"/>
              </a:rPr>
              <a:t>people leave their jobs</a:t>
            </a:r>
            <a:endParaRPr lang="en-US"/>
          </a:p>
          <a:p>
            <a:r>
              <a:rPr lang="en-US" sz="2000" dirty="0">
                <a:ea typeface="+mn-lt"/>
                <a:cs typeface="+mn-lt"/>
              </a:rPr>
              <a:t>Employee retention </a:t>
            </a:r>
          </a:p>
          <a:p>
            <a:pPr lvl="1"/>
            <a:r>
              <a:rPr lang="en-US" sz="2000" dirty="0">
                <a:ea typeface="+mn-lt"/>
                <a:cs typeface="+mn-lt"/>
              </a:rPr>
              <a:t>94% of employees will stay longer if offered professional development</a:t>
            </a:r>
          </a:p>
          <a:p>
            <a:r>
              <a:rPr lang="en-US" sz="2000" dirty="0">
                <a:ea typeface="+mn-lt"/>
                <a:cs typeface="+mn-lt"/>
              </a:rPr>
              <a:t>Improves workplace culture</a:t>
            </a:r>
          </a:p>
          <a:p>
            <a:endParaRPr lang="en-US" sz="2000" dirty="0">
              <a:cs typeface="Calibri"/>
            </a:endParaRPr>
          </a:p>
          <a:p>
            <a:pPr marL="0" indent="0">
              <a:buNone/>
            </a:pPr>
            <a:endParaRPr lang="en-US" sz="1700">
              <a:cs typeface="Calibri"/>
            </a:endParaRPr>
          </a:p>
          <a:p>
            <a:pPr marL="0" indent="0">
              <a:buNone/>
            </a:pPr>
            <a:endParaRPr lang="en-US" sz="1700">
              <a:cs typeface="Calibri"/>
            </a:endParaRPr>
          </a:p>
          <a:p>
            <a:endParaRPr lang="en-US" sz="1700">
              <a:cs typeface="Calibri"/>
            </a:endParaRPr>
          </a:p>
          <a:p>
            <a:endParaRPr lang="en-US" sz="1700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E2441E2-3285-4232-B5E0-A4428213A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8" r="20239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33983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DB91CC-4B43-41FD-A988-BBF30AB1A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000">
                <a:cs typeface="Calibri Light"/>
              </a:rPr>
              <a:t>Ideas for developing staff</a:t>
            </a:r>
          </a:p>
        </p:txBody>
      </p:sp>
      <p:sp>
        <p:nvSpPr>
          <p:cNvPr id="3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99CCF-4C29-4777-9423-CA11173AF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5828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cs typeface="Calibri"/>
              </a:rPr>
              <a:t>Empower staff</a:t>
            </a:r>
          </a:p>
          <a:p>
            <a:r>
              <a:rPr lang="en-US" sz="2000" dirty="0">
                <a:cs typeface="Calibri"/>
              </a:rPr>
              <a:t>Encourage new ideas</a:t>
            </a:r>
          </a:p>
          <a:p>
            <a:r>
              <a:rPr lang="en-US" sz="2000" dirty="0">
                <a:cs typeface="Calibri"/>
              </a:rPr>
              <a:t>Create opportunities</a:t>
            </a:r>
          </a:p>
          <a:p>
            <a:r>
              <a:rPr lang="en-US" sz="2000" dirty="0">
                <a:cs typeface="Calibri"/>
              </a:rPr>
              <a:t>Mentorship / shadowing</a:t>
            </a:r>
          </a:p>
          <a:p>
            <a:r>
              <a:rPr lang="en-US" sz="2000" dirty="0">
                <a:cs typeface="Calibri"/>
              </a:rPr>
              <a:t>Continuing education and training </a:t>
            </a:r>
          </a:p>
          <a:p>
            <a:r>
              <a:rPr lang="en-US" sz="2000" dirty="0">
                <a:cs typeface="Calibri"/>
              </a:rPr>
              <a:t>Listening sessions</a:t>
            </a:r>
          </a:p>
          <a:p>
            <a:r>
              <a:rPr lang="en-US" sz="2000" dirty="0">
                <a:cs typeface="Calibri"/>
              </a:rPr>
              <a:t>Constructive criticism is important but so is showing your appreciation!</a:t>
            </a:r>
          </a:p>
          <a:p>
            <a:pPr marL="457200" lvl="1" indent="0">
              <a:buNone/>
            </a:pPr>
            <a:endParaRPr lang="en-US" sz="1900" dirty="0">
              <a:cs typeface="Calibri"/>
            </a:endParaRPr>
          </a:p>
          <a:p>
            <a:pPr marL="457200" lvl="1" indent="0">
              <a:buNone/>
            </a:pPr>
            <a:endParaRPr lang="en-US" sz="1900" dirty="0">
              <a:cs typeface="Calibri"/>
            </a:endParaRPr>
          </a:p>
        </p:txBody>
      </p:sp>
      <p:pic>
        <p:nvPicPr>
          <p:cNvPr id="6" name="Picture 6" descr="A picture containing indoor, ceiling, people&#10;&#10;Description automatically generated">
            <a:extLst>
              <a:ext uri="{FF2B5EF4-FFF2-40B4-BE49-F238E27FC236}">
                <a16:creationId xmlns:a16="http://schemas.microsoft.com/office/drawing/2014/main" id="{68A81B6E-ECF9-4794-A30F-EDFD5E3F25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2" r="2323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03250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5CF735-83A6-4C07-8400-1FA8BF8FF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 </a:t>
            </a:r>
            <a:br>
              <a:rPr lang="en-US" sz="4600"/>
            </a:br>
            <a:r>
              <a:rPr lang="en-US" sz="4600"/>
              <a:t>Have Fun!  </a:t>
            </a:r>
          </a:p>
        </p:txBody>
      </p:sp>
      <p:sp>
        <p:nvSpPr>
          <p:cNvPr id="4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54F7D-343F-4C60-AA01-43752DFC3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8" r="2057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7C412E5-24A7-41B5-A32D-7D2BBFF5F0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5716516"/>
              </p:ext>
            </p:extLst>
          </p:nvPr>
        </p:nvGraphicFramePr>
        <p:xfrm>
          <a:off x="572493" y="2071316"/>
          <a:ext cx="6713552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52170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2666</TotalTime>
  <Words>810</Words>
  <Application>Microsoft Macintosh PowerPoint</Application>
  <PresentationFormat>Widescreen</PresentationFormat>
  <Paragraphs>121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Arial,Sans-Serif</vt:lpstr>
      <vt:lpstr>Calibri</vt:lpstr>
      <vt:lpstr>Calibri Light</vt:lpstr>
      <vt:lpstr>office theme</vt:lpstr>
      <vt:lpstr>Lessons from a Leader</vt:lpstr>
      <vt:lpstr>Overall Themes</vt:lpstr>
      <vt:lpstr>Organizational Communication &amp; Transparency </vt:lpstr>
      <vt:lpstr>Organizational  Communication &amp; Transparency </vt:lpstr>
      <vt:lpstr>Intentional Relationship Building</vt:lpstr>
      <vt:lpstr>Take-Aways and Resources for Relationship Building</vt:lpstr>
      <vt:lpstr>Why you should invest time in developing staff</vt:lpstr>
      <vt:lpstr>Ideas for developing staff</vt:lpstr>
      <vt:lpstr>  Have Fun!  </vt:lpstr>
      <vt:lpstr>Celebrate Success</vt:lpstr>
      <vt:lpstr>Why is it important to us?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Lessons from a Leader</dc:title>
  <dc:creator>Sheila McLalin</dc:creator>
  <cp:lastModifiedBy>Sheila McLalin</cp:lastModifiedBy>
  <cp:revision>1</cp:revision>
  <dcterms:created xsi:type="dcterms:W3CDTF">2021-07-21T22:16:34Z</dcterms:created>
  <dcterms:modified xsi:type="dcterms:W3CDTF">2021-07-23T18:43:26Z</dcterms:modified>
</cp:coreProperties>
</file>