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11.xml" ContentType="application/vnd.openxmlformats-officedocument.presentationml.slide+xml"/>
  <Override PartName="/ppt/slides/slide15.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9.xml" ContentType="application/vnd.openxmlformats-officedocument.presentationml.slideLayout+xml"/>
  <Override PartName="/ppt/slideLayouts/slideLayout12.xml" ContentType="application/vnd.openxmlformats-officedocument.presentationml.slideLayout+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1" r:id="rId2"/>
  </p:sldMasterIdLst>
  <p:notesMasterIdLst>
    <p:notesMasterId r:id="rId27"/>
  </p:notesMasterIdLst>
  <p:handoutMasterIdLst>
    <p:handoutMasterId r:id="rId28"/>
  </p:handoutMasterIdLst>
  <p:sldIdLst>
    <p:sldId id="264" r:id="rId3"/>
    <p:sldId id="265" r:id="rId4"/>
    <p:sldId id="266" r:id="rId5"/>
    <p:sldId id="267"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5" r:id="rId21"/>
    <p:sldId id="284" r:id="rId22"/>
    <p:sldId id="286" r:id="rId23"/>
    <p:sldId id="287" r:id="rId24"/>
    <p:sldId id="289" r:id="rId25"/>
    <p:sldId id="290" r:id="rId26"/>
  </p:sldIdLst>
  <p:sldSz cx="9144000" cy="6858000" type="screen4x3"/>
  <p:notesSz cx="7010400" cy="92964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318">
          <p15:clr>
            <a:srgbClr val="A4A3A4"/>
          </p15:clr>
        </p15:guide>
        <p15:guide id="2" pos="547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91"/>
    <a:srgbClr val="7AC4B8"/>
    <a:srgbClr val="0F9115"/>
    <a:srgbClr val="FFFFFF"/>
    <a:srgbClr val="1F8214"/>
    <a:srgbClr val="1570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39" autoAdjust="0"/>
  </p:normalViewPr>
  <p:slideViewPr>
    <p:cSldViewPr snapToGrid="0" snapToObjects="1">
      <p:cViewPr varScale="1">
        <p:scale>
          <a:sx n="70" d="100"/>
          <a:sy n="70" d="100"/>
        </p:scale>
        <p:origin x="1122" y="40"/>
      </p:cViewPr>
      <p:guideLst>
        <p:guide orient="horz" pos="1318"/>
        <p:guide pos="547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ustomXml" Target="../customXml/item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9933BFAE-C965-4B87-B3DC-4438689E323C}" type="datetimeFigureOut">
              <a:rPr lang="en-US"/>
              <a:pPr>
                <a:defRPr/>
              </a:pPr>
              <a:t>5/26/2020</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0E924F19-3D54-4350-AF58-4F1CE5ED28CD}"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wrap="square" lIns="93177" tIns="46589" rIns="93177" bIns="46589" numCol="1" anchor="t" anchorCtr="0" compatLnSpc="1">
            <a:prstTxWarp prst="textNoShape">
              <a:avLst/>
            </a:prstTxWarp>
          </a:bodyPr>
          <a:lstStyle>
            <a:lvl1pPr algn="r" eaLnBrk="1" hangingPunct="1">
              <a:defRPr sz="1200"/>
            </a:lvl1pPr>
          </a:lstStyle>
          <a:p>
            <a:pPr>
              <a:defRPr/>
            </a:pPr>
            <a:fld id="{75B2805A-F10D-40A6-B868-5C72B30F060C}" type="datetimeFigureOut">
              <a:rPr lang="en-US"/>
              <a:pPr>
                <a:defRPr/>
              </a:pPr>
              <a:t>5/26/2020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fld id="{E1BC9FB2-7E59-48F9-BA25-B0F7B485FDE8}"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ster Title Slide">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0063" y="531813"/>
            <a:ext cx="1874837"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163" y="5572125"/>
            <a:ext cx="9182101"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userDrawn="1"/>
        </p:nvSpPr>
        <p:spPr bwMode="auto">
          <a:xfrm>
            <a:off x="3309938" y="5657850"/>
            <a:ext cx="5492750" cy="830263"/>
          </a:xfrm>
          <a:prstGeom prst="rect">
            <a:avLst/>
          </a:prstGeom>
          <a:noFill/>
          <a:ln>
            <a:noFill/>
          </a:ln>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r" eaLnBrk="1" hangingPunct="1">
              <a:defRPr/>
            </a:pPr>
            <a:r>
              <a:rPr lang="en-US" sz="4800">
                <a:solidFill>
                  <a:srgbClr val="007891"/>
                </a:solidFill>
                <a:latin typeface="Varela Round" charset="0"/>
                <a:cs typeface="Varela Round" charset="0"/>
              </a:rPr>
              <a:t>Seattle Humane </a:t>
            </a:r>
          </a:p>
        </p:txBody>
      </p:sp>
    </p:spTree>
    <p:extLst>
      <p:ext uri="{BB962C8B-B14F-4D97-AF65-F5344CB8AC3E}">
        <p14:creationId xmlns:p14="http://schemas.microsoft.com/office/powerpoint/2010/main" val="3616047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52D5D0F-A873-4736-A900-28F53131A08E}" type="slidenum">
              <a:rPr lang="en-US" altLang="en-US"/>
              <a:pPr/>
              <a:t>‹#›</a:t>
            </a:fld>
            <a:endParaRPr lang="en-US" altLang="en-US"/>
          </a:p>
        </p:txBody>
      </p:sp>
    </p:spTree>
    <p:extLst>
      <p:ext uri="{BB962C8B-B14F-4D97-AF65-F5344CB8AC3E}">
        <p14:creationId xmlns:p14="http://schemas.microsoft.com/office/powerpoint/2010/main" val="2792920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EB5BFBD-5436-464D-A93D-1D3128760834}" type="slidenum">
              <a:rPr lang="en-US" altLang="en-US"/>
              <a:pPr/>
              <a:t>‹#›</a:t>
            </a:fld>
            <a:endParaRPr lang="en-US" altLang="en-US"/>
          </a:p>
        </p:txBody>
      </p:sp>
    </p:spTree>
    <p:extLst>
      <p:ext uri="{BB962C8B-B14F-4D97-AF65-F5344CB8AC3E}">
        <p14:creationId xmlns:p14="http://schemas.microsoft.com/office/powerpoint/2010/main" val="94088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F9BF6DA-6C9A-4FBA-9AED-0C8B6D1D821B}" type="slidenum">
              <a:rPr lang="en-US" altLang="en-US"/>
              <a:pPr/>
              <a:t>‹#›</a:t>
            </a:fld>
            <a:endParaRPr lang="en-US" altLang="en-US"/>
          </a:p>
        </p:txBody>
      </p:sp>
    </p:spTree>
    <p:extLst>
      <p:ext uri="{BB962C8B-B14F-4D97-AF65-F5344CB8AC3E}">
        <p14:creationId xmlns:p14="http://schemas.microsoft.com/office/powerpoint/2010/main" val="1503626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F143021-9BF2-44F3-9CD3-A2DDC6A6C25C}" type="slidenum">
              <a:rPr lang="en-US" altLang="en-US"/>
              <a:pPr/>
              <a:t>‹#›</a:t>
            </a:fld>
            <a:endParaRPr lang="en-US" altLang="en-US"/>
          </a:p>
        </p:txBody>
      </p:sp>
    </p:spTree>
    <p:extLst>
      <p:ext uri="{BB962C8B-B14F-4D97-AF65-F5344CB8AC3E}">
        <p14:creationId xmlns:p14="http://schemas.microsoft.com/office/powerpoint/2010/main" val="2932409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E2348BC1-0501-44BE-96F0-7FEE68DB8671}" type="slidenum">
              <a:rPr lang="en-US" altLang="en-US"/>
              <a:pPr/>
              <a:t>‹#›</a:t>
            </a:fld>
            <a:endParaRPr lang="en-US" altLang="en-US"/>
          </a:p>
        </p:txBody>
      </p:sp>
    </p:spTree>
    <p:extLst>
      <p:ext uri="{BB962C8B-B14F-4D97-AF65-F5344CB8AC3E}">
        <p14:creationId xmlns:p14="http://schemas.microsoft.com/office/powerpoint/2010/main" val="3657414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CBC8E8F-D57D-4B44-8FEC-5CAF43C55576}" type="slidenum">
              <a:rPr lang="en-US" altLang="en-US"/>
              <a:pPr/>
              <a:t>‹#›</a:t>
            </a:fld>
            <a:endParaRPr lang="en-US" altLang="en-US"/>
          </a:p>
        </p:txBody>
      </p:sp>
    </p:spTree>
    <p:extLst>
      <p:ext uri="{BB962C8B-B14F-4D97-AF65-F5344CB8AC3E}">
        <p14:creationId xmlns:p14="http://schemas.microsoft.com/office/powerpoint/2010/main" val="17398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786EBBB-F609-4FF0-92AA-E0F25B7E6F69}" type="slidenum">
              <a:rPr lang="en-US" altLang="en-US"/>
              <a:pPr/>
              <a:t>‹#›</a:t>
            </a:fld>
            <a:endParaRPr lang="en-US" altLang="en-US"/>
          </a:p>
        </p:txBody>
      </p:sp>
    </p:spTree>
    <p:extLst>
      <p:ext uri="{BB962C8B-B14F-4D97-AF65-F5344CB8AC3E}">
        <p14:creationId xmlns:p14="http://schemas.microsoft.com/office/powerpoint/2010/main" val="888424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8E372B-74F5-46FF-A198-293AF8E4AB01}" type="slidenum">
              <a:rPr lang="en-US" altLang="en-US"/>
              <a:pPr/>
              <a:t>‹#›</a:t>
            </a:fld>
            <a:endParaRPr lang="en-US" altLang="en-US"/>
          </a:p>
        </p:txBody>
      </p:sp>
    </p:spTree>
    <p:extLst>
      <p:ext uri="{BB962C8B-B14F-4D97-AF65-F5344CB8AC3E}">
        <p14:creationId xmlns:p14="http://schemas.microsoft.com/office/powerpoint/2010/main" val="6757024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D4D0085-E658-4C5F-B695-87A8AE4B8D43}" type="slidenum">
              <a:rPr lang="en-US" altLang="en-US"/>
              <a:pPr/>
              <a:t>‹#›</a:t>
            </a:fld>
            <a:endParaRPr lang="en-US" altLang="en-US"/>
          </a:p>
        </p:txBody>
      </p:sp>
    </p:spTree>
    <p:extLst>
      <p:ext uri="{BB962C8B-B14F-4D97-AF65-F5344CB8AC3E}">
        <p14:creationId xmlns:p14="http://schemas.microsoft.com/office/powerpoint/2010/main" val="839129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descr="Pawprint Line.png"/>
          <p:cNvPicPr>
            <a:picLocks noChangeAspect="1"/>
          </p:cNvPicPr>
          <p:nvPr userDrawn="1"/>
        </p:nvPicPr>
        <p:blipFill>
          <a:blip r:embed="rId2">
            <a:extLst>
              <a:ext uri="{28A0092B-C50C-407E-A947-70E740481C1C}">
                <a14:useLocalDpi xmlns:a14="http://schemas.microsoft.com/office/drawing/2010/main" val="0"/>
              </a:ext>
            </a:extLst>
          </a:blip>
          <a:srcRect l="9428" r="16383"/>
          <a:stretch>
            <a:fillRect/>
          </a:stretch>
        </p:blipFill>
        <p:spPr bwMode="auto">
          <a:xfrm>
            <a:off x="0" y="3513138"/>
            <a:ext cx="91440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Placeholder 1"/>
          <p:cNvSpPr>
            <a:spLocks noGrp="1"/>
          </p:cNvSpPr>
          <p:nvPr>
            <p:ph type="title"/>
          </p:nvPr>
        </p:nvSpPr>
        <p:spPr>
          <a:xfrm>
            <a:off x="2057402" y="3013364"/>
            <a:ext cx="6849533" cy="1291696"/>
          </a:xfrm>
          <a:prstGeom prst="rect">
            <a:avLst/>
          </a:prstGeom>
        </p:spPr>
        <p:txBody>
          <a:bodyPr rtlCol="0">
            <a:normAutofit/>
          </a:bodyPr>
          <a:lstStyle>
            <a:lvl1pPr algn="r">
              <a:defRPr sz="4800">
                <a:solidFill>
                  <a:srgbClr val="007891"/>
                </a:solidFill>
                <a:latin typeface="Varela Round"/>
              </a:defRPr>
            </a:lvl1pPr>
          </a:lstStyle>
          <a:p>
            <a:r>
              <a:rPr lang="en-US" dirty="0"/>
              <a:t>Click to edit Master title style</a:t>
            </a:r>
          </a:p>
        </p:txBody>
      </p:sp>
    </p:spTree>
    <p:extLst>
      <p:ext uri="{BB962C8B-B14F-4D97-AF65-F5344CB8AC3E}">
        <p14:creationId xmlns:p14="http://schemas.microsoft.com/office/powerpoint/2010/main" val="19462837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photo layout">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l="12175" r="2834" b="-8360"/>
          <a:stretch>
            <a:fillRect/>
          </a:stretch>
        </p:blipFill>
        <p:spPr bwMode="auto">
          <a:xfrm>
            <a:off x="230188" y="5832475"/>
            <a:ext cx="86995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32318" y="1709109"/>
            <a:ext cx="4292822" cy="1156858"/>
          </a:xfrm>
        </p:spPr>
        <p:txBody>
          <a:bodyPr>
            <a:noAutofit/>
          </a:bodyPr>
          <a:lstStyle>
            <a:lvl1pPr marL="0" indent="0">
              <a:lnSpc>
                <a:spcPts val="3800"/>
              </a:lnSpc>
              <a:spcBef>
                <a:spcPts val="0"/>
              </a:spcBef>
              <a:buNone/>
              <a:defRPr sz="3600" baseline="0">
                <a:solidFill>
                  <a:srgbClr val="007891"/>
                </a:solidFill>
                <a:latin typeface="Varela Round"/>
              </a:defRPr>
            </a:lvl1pPr>
          </a:lstStyle>
          <a:p>
            <a:pPr lvl="0"/>
            <a:r>
              <a:rPr lang="en-US"/>
              <a:t>Click to edit Master text styles</a:t>
            </a:r>
          </a:p>
        </p:txBody>
      </p:sp>
      <p:sp>
        <p:nvSpPr>
          <p:cNvPr id="16" name="Text Placeholder 5"/>
          <p:cNvSpPr>
            <a:spLocks noGrp="1"/>
          </p:cNvSpPr>
          <p:nvPr>
            <p:ph type="body" sz="quarter" idx="15"/>
          </p:nvPr>
        </p:nvSpPr>
        <p:spPr>
          <a:xfrm>
            <a:off x="332318" y="2848448"/>
            <a:ext cx="4047284" cy="2583491"/>
          </a:xfrm>
        </p:spPr>
        <p:txBody>
          <a:bodyPr>
            <a:normAutofit/>
          </a:bodyPr>
          <a:lstStyle>
            <a:lvl1pPr marL="0" indent="320040">
              <a:lnSpc>
                <a:spcPts val="3200"/>
              </a:lnSpc>
              <a:spcBef>
                <a:spcPts val="0"/>
              </a:spcBef>
              <a:buFontTx/>
              <a:buBlip>
                <a:blip r:embed="rId3"/>
              </a:buBlip>
              <a:defRPr sz="2000" baseline="0">
                <a:solidFill>
                  <a:schemeClr val="tx1">
                    <a:lumMod val="65000"/>
                    <a:lumOff val="35000"/>
                  </a:schemeClr>
                </a:solidFill>
                <a:latin typeface="12 Frutiger* 45 Light   02103"/>
              </a:defRPr>
            </a:lvl1pPr>
          </a:lstStyle>
          <a:p>
            <a:pPr lvl="0"/>
            <a:r>
              <a:rPr lang="en-US"/>
              <a:t>Click to edit Master text styles</a:t>
            </a:r>
          </a:p>
          <a:p>
            <a:pPr lvl="1"/>
            <a:r>
              <a:rPr lang="en-US"/>
              <a:t>Second level</a:t>
            </a:r>
          </a:p>
          <a:p>
            <a:pPr lvl="2"/>
            <a:r>
              <a:rPr lang="en-US"/>
              <a:t>Third level</a:t>
            </a:r>
          </a:p>
        </p:txBody>
      </p:sp>
      <p:sp>
        <p:nvSpPr>
          <p:cNvPr id="5" name="Slide Number Placeholder 4"/>
          <p:cNvSpPr>
            <a:spLocks noGrp="1"/>
          </p:cNvSpPr>
          <p:nvPr>
            <p:ph type="sldNum" sz="quarter" idx="16"/>
          </p:nvPr>
        </p:nvSpPr>
        <p:spPr>
          <a:xfrm>
            <a:off x="6859588" y="6448425"/>
            <a:ext cx="2133600" cy="365125"/>
          </a:xfrm>
        </p:spPr>
        <p:txBody>
          <a:bodyPr/>
          <a:lstStyle>
            <a:lvl1pPr>
              <a:defRPr>
                <a:solidFill>
                  <a:srgbClr val="007891"/>
                </a:solidFill>
              </a:defRPr>
            </a:lvl1pPr>
          </a:lstStyle>
          <a:p>
            <a:fld id="{95616998-724E-45D0-8BD6-690A16550B9C}" type="slidenum">
              <a:rPr lang="en-US" altLang="en-US"/>
              <a:pPr/>
              <a:t>‹#›</a:t>
            </a:fld>
            <a:endParaRPr lang="en-US" altLang="en-US"/>
          </a:p>
        </p:txBody>
      </p:sp>
    </p:spTree>
    <p:extLst>
      <p:ext uri="{BB962C8B-B14F-4D97-AF65-F5344CB8AC3E}">
        <p14:creationId xmlns:p14="http://schemas.microsoft.com/office/powerpoint/2010/main" val="2039704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dget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a:extLst>
              <a:ext uri="{28A0092B-C50C-407E-A947-70E740481C1C}">
                <a14:useLocalDpi xmlns:a14="http://schemas.microsoft.com/office/drawing/2010/main" val="0"/>
              </a:ext>
            </a:extLst>
          </a:blip>
          <a:srcRect l="12175" r="2834" b="-8360"/>
          <a:stretch>
            <a:fillRect/>
          </a:stretch>
        </p:blipFill>
        <p:spPr bwMode="auto">
          <a:xfrm>
            <a:off x="230188" y="5832475"/>
            <a:ext cx="86995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5"/>
          <p:cNvSpPr>
            <a:spLocks noGrp="1"/>
          </p:cNvSpPr>
          <p:nvPr>
            <p:ph type="body" sz="quarter" idx="15"/>
          </p:nvPr>
        </p:nvSpPr>
        <p:spPr>
          <a:xfrm>
            <a:off x="973447" y="2812105"/>
            <a:ext cx="4047284" cy="870894"/>
          </a:xfrm>
        </p:spPr>
        <p:txBody>
          <a:bodyPr>
            <a:normAutofit/>
          </a:bodyPr>
          <a:lstStyle>
            <a:lvl1pPr marL="0" indent="0">
              <a:lnSpc>
                <a:spcPts val="1700"/>
              </a:lnSpc>
              <a:spcBef>
                <a:spcPts val="0"/>
              </a:spcBef>
              <a:buNone/>
              <a:defRPr sz="1300" baseline="0">
                <a:solidFill>
                  <a:schemeClr val="tx1">
                    <a:lumMod val="65000"/>
                    <a:lumOff val="35000"/>
                  </a:schemeClr>
                </a:solidFill>
                <a:latin typeface="12 Frutiger* 45 Light   02103"/>
              </a:defRPr>
            </a:lvl1pPr>
          </a:lstStyle>
          <a:p>
            <a:pPr lvl="0"/>
            <a:r>
              <a:rPr lang="en-US" dirty="0"/>
              <a:t>Click to edit Master text style</a:t>
            </a:r>
          </a:p>
          <a:p>
            <a:pPr lvl="0"/>
            <a:r>
              <a:rPr lang="en-US" dirty="0"/>
              <a:t>Line two</a:t>
            </a:r>
          </a:p>
          <a:p>
            <a:pPr lvl="0"/>
            <a:r>
              <a:rPr lang="en-US" dirty="0"/>
              <a:t>Line three</a:t>
            </a:r>
          </a:p>
        </p:txBody>
      </p:sp>
      <p:sp>
        <p:nvSpPr>
          <p:cNvPr id="11" name="Text Placeholder 2"/>
          <p:cNvSpPr>
            <a:spLocks noGrp="1"/>
          </p:cNvSpPr>
          <p:nvPr>
            <p:ph type="body" sz="quarter" idx="14"/>
          </p:nvPr>
        </p:nvSpPr>
        <p:spPr>
          <a:xfrm>
            <a:off x="357715" y="2028412"/>
            <a:ext cx="4663016" cy="678492"/>
          </a:xfrm>
        </p:spPr>
        <p:txBody>
          <a:bodyPr>
            <a:noAutofit/>
          </a:bodyPr>
          <a:lstStyle>
            <a:lvl1pPr marL="0" indent="0">
              <a:lnSpc>
                <a:spcPts val="3800"/>
              </a:lnSpc>
              <a:spcBef>
                <a:spcPts val="0"/>
              </a:spcBef>
              <a:buNone/>
              <a:defRPr sz="4000" baseline="0">
                <a:solidFill>
                  <a:srgbClr val="007891"/>
                </a:solidFill>
                <a:latin typeface="Varela Round"/>
              </a:defRPr>
            </a:lvl1pPr>
          </a:lstStyle>
          <a:p>
            <a:pPr lvl="0"/>
            <a:r>
              <a:rPr lang="en-US"/>
              <a:t>Click to edit Master text styles</a:t>
            </a:r>
          </a:p>
        </p:txBody>
      </p:sp>
      <p:sp>
        <p:nvSpPr>
          <p:cNvPr id="15" name="Text Placeholder 5"/>
          <p:cNvSpPr>
            <a:spLocks noGrp="1"/>
          </p:cNvSpPr>
          <p:nvPr>
            <p:ph type="body" sz="quarter" idx="16"/>
          </p:nvPr>
        </p:nvSpPr>
        <p:spPr>
          <a:xfrm>
            <a:off x="973447" y="3784597"/>
            <a:ext cx="4047284" cy="870894"/>
          </a:xfrm>
        </p:spPr>
        <p:txBody>
          <a:bodyPr>
            <a:normAutofit/>
          </a:bodyPr>
          <a:lstStyle>
            <a:lvl1pPr marL="0" indent="0">
              <a:lnSpc>
                <a:spcPts val="1700"/>
              </a:lnSpc>
              <a:spcBef>
                <a:spcPts val="0"/>
              </a:spcBef>
              <a:buNone/>
              <a:defRPr sz="1300" baseline="0">
                <a:solidFill>
                  <a:schemeClr val="tx1">
                    <a:lumMod val="65000"/>
                    <a:lumOff val="35000"/>
                  </a:schemeClr>
                </a:solidFill>
                <a:latin typeface="12 Frutiger* 45 Light   02103"/>
              </a:defRPr>
            </a:lvl1pPr>
          </a:lstStyle>
          <a:p>
            <a:pPr lvl="0"/>
            <a:r>
              <a:rPr lang="en-US" dirty="0"/>
              <a:t>Click to edit Master text style</a:t>
            </a:r>
          </a:p>
          <a:p>
            <a:pPr lvl="0"/>
            <a:r>
              <a:rPr lang="en-US" dirty="0"/>
              <a:t>Line two</a:t>
            </a:r>
          </a:p>
          <a:p>
            <a:pPr lvl="0"/>
            <a:r>
              <a:rPr lang="en-US" dirty="0"/>
              <a:t>Line three</a:t>
            </a:r>
          </a:p>
        </p:txBody>
      </p:sp>
      <p:sp>
        <p:nvSpPr>
          <p:cNvPr id="6" name="Slide Number Placeholder 4"/>
          <p:cNvSpPr>
            <a:spLocks noGrp="1"/>
          </p:cNvSpPr>
          <p:nvPr>
            <p:ph type="sldNum" sz="quarter" idx="17"/>
          </p:nvPr>
        </p:nvSpPr>
        <p:spPr>
          <a:xfrm>
            <a:off x="6859588" y="6448425"/>
            <a:ext cx="2133600" cy="365125"/>
          </a:xfrm>
        </p:spPr>
        <p:txBody>
          <a:bodyPr/>
          <a:lstStyle>
            <a:lvl1pPr>
              <a:defRPr>
                <a:solidFill>
                  <a:srgbClr val="007891"/>
                </a:solidFill>
              </a:defRPr>
            </a:lvl1pPr>
          </a:lstStyle>
          <a:p>
            <a:fld id="{7C49FE5A-D9D7-462E-8D58-11036605339C}" type="slidenum">
              <a:rPr lang="en-US" altLang="en-US"/>
              <a:pPr/>
              <a:t>‹#›</a:t>
            </a:fld>
            <a:endParaRPr lang="en-US" altLang="en-US"/>
          </a:p>
        </p:txBody>
      </p:sp>
    </p:spTree>
    <p:extLst>
      <p:ext uri="{BB962C8B-B14F-4D97-AF65-F5344CB8AC3E}">
        <p14:creationId xmlns:p14="http://schemas.microsoft.com/office/powerpoint/2010/main" val="971757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pic>
        <p:nvPicPr>
          <p:cNvPr id="3" name="Picture 6"/>
          <p:cNvPicPr>
            <a:picLocks noChangeAspect="1"/>
          </p:cNvPicPr>
          <p:nvPr userDrawn="1"/>
        </p:nvPicPr>
        <p:blipFill>
          <a:blip r:embed="rId2">
            <a:extLst>
              <a:ext uri="{28A0092B-C50C-407E-A947-70E740481C1C}">
                <a14:useLocalDpi xmlns:a14="http://schemas.microsoft.com/office/drawing/2010/main" val="0"/>
              </a:ext>
            </a:extLst>
          </a:blip>
          <a:srcRect l="12175" r="2834" b="-8360"/>
          <a:stretch>
            <a:fillRect/>
          </a:stretch>
        </p:blipFill>
        <p:spPr bwMode="auto">
          <a:xfrm>
            <a:off x="230188" y="5832475"/>
            <a:ext cx="86995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14"/>
          </p:nvPr>
        </p:nvSpPr>
        <p:spPr>
          <a:xfrm>
            <a:off x="370943" y="5416748"/>
            <a:ext cx="3243263" cy="837671"/>
          </a:xfrm>
        </p:spPr>
        <p:txBody>
          <a:bodyPr>
            <a:normAutofit/>
          </a:bodyPr>
          <a:lstStyle>
            <a:lvl1pPr marL="0" indent="0">
              <a:lnSpc>
                <a:spcPts val="1150"/>
              </a:lnSpc>
              <a:spcBef>
                <a:spcPts val="0"/>
              </a:spcBef>
              <a:buNone/>
              <a:defRPr sz="900" baseline="0">
                <a:solidFill>
                  <a:srgbClr val="007891"/>
                </a:solidFill>
                <a:latin typeface="12 Frutiger* 45 Light   02103"/>
              </a:defRPr>
            </a:lvl1pPr>
          </a:lstStyle>
          <a:p>
            <a:pPr lvl="0"/>
            <a:r>
              <a:rPr lang="en-US"/>
              <a:t>Click to edit Master text styles</a:t>
            </a:r>
          </a:p>
        </p:txBody>
      </p:sp>
      <p:sp>
        <p:nvSpPr>
          <p:cNvPr id="4" name="Slide Number Placeholder 4"/>
          <p:cNvSpPr>
            <a:spLocks noGrp="1"/>
          </p:cNvSpPr>
          <p:nvPr>
            <p:ph type="sldNum" sz="quarter" idx="15"/>
          </p:nvPr>
        </p:nvSpPr>
        <p:spPr>
          <a:xfrm>
            <a:off x="6859588" y="6448425"/>
            <a:ext cx="2133600" cy="365125"/>
          </a:xfrm>
        </p:spPr>
        <p:txBody>
          <a:bodyPr/>
          <a:lstStyle>
            <a:lvl1pPr>
              <a:defRPr>
                <a:solidFill>
                  <a:srgbClr val="007891"/>
                </a:solidFill>
              </a:defRPr>
            </a:lvl1pPr>
          </a:lstStyle>
          <a:p>
            <a:fld id="{E105B633-5679-4879-BC45-2C808704CCD2}" type="slidenum">
              <a:rPr lang="en-US" altLang="en-US"/>
              <a:pPr/>
              <a:t>‹#›</a:t>
            </a:fld>
            <a:endParaRPr lang="en-US" altLang="en-US"/>
          </a:p>
        </p:txBody>
      </p:sp>
    </p:spTree>
    <p:extLst>
      <p:ext uri="{BB962C8B-B14F-4D97-AF65-F5344CB8AC3E}">
        <p14:creationId xmlns:p14="http://schemas.microsoft.com/office/powerpoint/2010/main" val="573901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with footer">
    <p:spTree>
      <p:nvGrpSpPr>
        <p:cNvPr id="1" name=""/>
        <p:cNvGrpSpPr/>
        <p:nvPr/>
      </p:nvGrpSpPr>
      <p:grpSpPr>
        <a:xfrm>
          <a:off x="0" y="0"/>
          <a:ext cx="0" cy="0"/>
          <a:chOff x="0" y="0"/>
          <a:chExt cx="0" cy="0"/>
        </a:xfrm>
      </p:grpSpPr>
      <p:pic>
        <p:nvPicPr>
          <p:cNvPr id="2" name="Picture 6"/>
          <p:cNvPicPr>
            <a:picLocks noChangeAspect="1"/>
          </p:cNvPicPr>
          <p:nvPr userDrawn="1"/>
        </p:nvPicPr>
        <p:blipFill>
          <a:blip r:embed="rId2">
            <a:extLst>
              <a:ext uri="{28A0092B-C50C-407E-A947-70E740481C1C}">
                <a14:useLocalDpi xmlns:a14="http://schemas.microsoft.com/office/drawing/2010/main" val="0"/>
              </a:ext>
            </a:extLst>
          </a:blip>
          <a:srcRect l="12175" r="2834" b="-8360"/>
          <a:stretch>
            <a:fillRect/>
          </a:stretch>
        </p:blipFill>
        <p:spPr bwMode="auto">
          <a:xfrm>
            <a:off x="230188" y="5832475"/>
            <a:ext cx="86995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4"/>
          <p:cNvSpPr>
            <a:spLocks noGrp="1"/>
          </p:cNvSpPr>
          <p:nvPr>
            <p:ph type="sldNum" sz="quarter" idx="10"/>
          </p:nvPr>
        </p:nvSpPr>
        <p:spPr>
          <a:xfrm>
            <a:off x="6859588" y="6448425"/>
            <a:ext cx="2133600" cy="365125"/>
          </a:xfrm>
        </p:spPr>
        <p:txBody>
          <a:bodyPr/>
          <a:lstStyle>
            <a:lvl1pPr>
              <a:defRPr>
                <a:solidFill>
                  <a:srgbClr val="007891"/>
                </a:solidFill>
              </a:defRPr>
            </a:lvl1pPr>
          </a:lstStyle>
          <a:p>
            <a:fld id="{DEE70EDF-C294-438A-A4AD-9B9738C33310}" type="slidenum">
              <a:rPr lang="en-US" altLang="en-US"/>
              <a:pPr/>
              <a:t>‹#›</a:t>
            </a:fld>
            <a:endParaRPr lang="en-US" altLang="en-US"/>
          </a:p>
        </p:txBody>
      </p:sp>
    </p:spTree>
    <p:extLst>
      <p:ext uri="{BB962C8B-B14F-4D97-AF65-F5344CB8AC3E}">
        <p14:creationId xmlns:p14="http://schemas.microsoft.com/office/powerpoint/2010/main" val="2588632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2438400" y="3009385"/>
            <a:ext cx="6366935" cy="1291696"/>
          </a:xfrm>
          <a:prstGeom prst="rect">
            <a:avLst/>
          </a:prstGeom>
        </p:spPr>
        <p:txBody>
          <a:bodyPr rtlCol="0">
            <a:normAutofit/>
          </a:bodyPr>
          <a:lstStyle>
            <a:lvl1pPr algn="r">
              <a:defRPr sz="6000">
                <a:solidFill>
                  <a:srgbClr val="007891"/>
                </a:solidFill>
                <a:latin typeface="Varela Round"/>
              </a:defRPr>
            </a:lvl1pPr>
          </a:lstStyle>
          <a:p>
            <a:r>
              <a:rPr lang="en-US" dirty="0"/>
              <a:t>Click to edit</a:t>
            </a:r>
          </a:p>
        </p:txBody>
      </p:sp>
    </p:spTree>
    <p:extLst>
      <p:ext uri="{BB962C8B-B14F-4D97-AF65-F5344CB8AC3E}">
        <p14:creationId xmlns:p14="http://schemas.microsoft.com/office/powerpoint/2010/main" val="241264549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E754412-C0C6-49ED-99B4-5D78153A19EA}" type="slidenum">
              <a:rPr lang="en-US" altLang="en-US"/>
              <a:pPr/>
              <a:t>‹#›</a:t>
            </a:fld>
            <a:endParaRPr lang="en-US" altLang="en-US"/>
          </a:p>
        </p:txBody>
      </p:sp>
    </p:spTree>
    <p:extLst>
      <p:ext uri="{BB962C8B-B14F-4D97-AF65-F5344CB8AC3E}">
        <p14:creationId xmlns:p14="http://schemas.microsoft.com/office/powerpoint/2010/main" val="3675743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9D78AED-5DEC-4A80-9A88-1E02D693E90F}" type="slidenum">
              <a:rPr lang="en-US" altLang="en-US"/>
              <a:pPr/>
              <a:t>‹#›</a:t>
            </a:fld>
            <a:endParaRPr lang="en-US" altLang="en-US"/>
          </a:p>
        </p:txBody>
      </p:sp>
    </p:spTree>
    <p:extLst>
      <p:ext uri="{BB962C8B-B14F-4D97-AF65-F5344CB8AC3E}">
        <p14:creationId xmlns:p14="http://schemas.microsoft.com/office/powerpoint/2010/main" val="525521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4A6B0C14-E2A8-4732-8F7F-6FB02178BED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DD9D058C-BFDD-4E89-B1B7-D59C50CC868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66.jpe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jpeg"/><Relationship Id="rId1" Type="http://schemas.openxmlformats.org/officeDocument/2006/relationships/slideLayout" Target="../slideLayouts/slideLayout5.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10"/>
          <p:cNvSpPr txBox="1">
            <a:spLocks/>
          </p:cNvSpPr>
          <p:nvPr/>
        </p:nvSpPr>
        <p:spPr bwMode="auto">
          <a:xfrm>
            <a:off x="1087438" y="766763"/>
            <a:ext cx="69691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dirty="0">
                <a:solidFill>
                  <a:srgbClr val="007891"/>
                </a:solidFill>
                <a:latin typeface="12 Frutiger* 45 Light   02103"/>
              </a:rPr>
              <a:t>Frozen Bowls</a:t>
            </a:r>
          </a:p>
          <a:p>
            <a:pPr algn="ctr" eaLnBrk="1" hangingPunct="1">
              <a:lnSpc>
                <a:spcPts val="1150"/>
              </a:lnSpc>
              <a:spcBef>
                <a:spcPct val="0"/>
              </a:spcBef>
              <a:buFont typeface="Arial" panose="020B0604020202020204" pitchFamily="34" charset="0"/>
              <a:buNone/>
            </a:pPr>
            <a:endParaRPr lang="en-US" altLang="en-US" sz="6000" dirty="0">
              <a:solidFill>
                <a:srgbClr val="007891"/>
              </a:solidFill>
              <a:latin typeface="12 Frutiger* 45 Light   02103"/>
            </a:endParaRPr>
          </a:p>
        </p:txBody>
      </p:sp>
      <p:sp>
        <p:nvSpPr>
          <p:cNvPr id="12291" name="TextBox 4"/>
          <p:cNvSpPr txBox="1">
            <a:spLocks noChangeArrowheads="1"/>
          </p:cNvSpPr>
          <p:nvPr/>
        </p:nvSpPr>
        <p:spPr bwMode="auto">
          <a:xfrm>
            <a:off x="388938" y="1830388"/>
            <a:ext cx="48180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latin typeface="12 Frutiger* 45 Light   02103"/>
              </a:rPr>
              <a:t>Allows dogs to work for their meals or snacks by making them lick at the bowl to get the treats frozen within it.</a:t>
            </a:r>
          </a:p>
        </p:txBody>
      </p:sp>
      <p:sp>
        <p:nvSpPr>
          <p:cNvPr id="6" name="TextBox 5"/>
          <p:cNvSpPr txBox="1"/>
          <p:nvPr/>
        </p:nvSpPr>
        <p:spPr>
          <a:xfrm>
            <a:off x="388938" y="2947809"/>
            <a:ext cx="5365750" cy="3323987"/>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Bowl</a:t>
            </a:r>
          </a:p>
          <a:p>
            <a:pPr marL="285750" indent="-285750">
              <a:buFont typeface="Arial" panose="020B0604020202020204" pitchFamily="34" charset="0"/>
              <a:buChar char="•"/>
              <a:defRPr/>
            </a:pPr>
            <a:r>
              <a:rPr lang="en-US" sz="2000" dirty="0">
                <a:latin typeface="12 Frutiger* 45 Light   02103"/>
              </a:rPr>
              <a:t>Bone broth</a:t>
            </a:r>
          </a:p>
          <a:p>
            <a:pPr marL="285750" indent="-285750">
              <a:buFont typeface="Arial" panose="020B0604020202020204" pitchFamily="34" charset="0"/>
              <a:buChar char="•"/>
              <a:defRPr/>
            </a:pPr>
            <a:r>
              <a:rPr lang="en-US" sz="2000" dirty="0">
                <a:latin typeface="12 Frutiger* 45 Light   02103"/>
              </a:rPr>
              <a:t>Water</a:t>
            </a:r>
          </a:p>
          <a:p>
            <a:pPr marL="285750" indent="-285750">
              <a:buFont typeface="Arial" panose="020B0604020202020204" pitchFamily="34" charset="0"/>
              <a:buChar char="•"/>
              <a:defRPr/>
            </a:pPr>
            <a:r>
              <a:rPr lang="en-US" sz="2000" dirty="0">
                <a:latin typeface="12 Frutiger* 45 Light   02103"/>
              </a:rPr>
              <a:t>Spoon</a:t>
            </a:r>
          </a:p>
          <a:p>
            <a:pPr marL="285750" indent="-285750">
              <a:buFont typeface="Arial" panose="020B0604020202020204" pitchFamily="34" charset="0"/>
              <a:buChar char="•"/>
              <a:defRPr/>
            </a:pPr>
            <a:r>
              <a:rPr lang="en-US" sz="2000" dirty="0">
                <a:latin typeface="12 Frutiger* 45 Light   02103"/>
              </a:rPr>
              <a:t>Diet appropriate treats</a:t>
            </a:r>
          </a:p>
          <a:p>
            <a:pPr marL="285750" indent="-285750">
              <a:buFont typeface="Arial" panose="020B0604020202020204" pitchFamily="34" charset="0"/>
              <a:buChar char="•"/>
              <a:defRPr/>
            </a:pPr>
            <a:r>
              <a:rPr lang="en-US" sz="2000" dirty="0">
                <a:latin typeface="12 Frutiger* 45 Light   02103"/>
              </a:rPr>
              <a:t>Freezer</a:t>
            </a:r>
          </a:p>
          <a:p>
            <a:pPr marL="285750" indent="-285750">
              <a:buFont typeface="Arial" panose="020B0604020202020204" pitchFamily="34" charset="0"/>
              <a:buChar char="•"/>
              <a:defRPr/>
            </a:pPr>
            <a:r>
              <a:rPr lang="en-US" sz="2000" dirty="0">
                <a:latin typeface="12 Frutiger* 45 Light   02103"/>
              </a:rPr>
              <a:t>Peanut butter or spray cheese if appropriate </a:t>
            </a:r>
            <a:endParaRPr lang="en-US" dirty="0">
              <a:latin typeface="12 Frutiger* 45 Light   02103"/>
            </a:endParaRPr>
          </a:p>
          <a:p>
            <a:pPr>
              <a:defRPr/>
            </a:pPr>
            <a:endParaRPr lang="en-US" dirty="0">
              <a:latin typeface="12 Frutiger* 45 Light   02103"/>
            </a:endParaRPr>
          </a:p>
        </p:txBody>
      </p:sp>
      <p:pic>
        <p:nvPicPr>
          <p:cNvPr id="1229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1"/>
          <p:cNvSpPr txBox="1">
            <a:spLocks noChangeArrowheads="1"/>
          </p:cNvSpPr>
          <p:nvPr/>
        </p:nvSpPr>
        <p:spPr bwMode="auto">
          <a:xfrm>
            <a:off x="1712913" y="1100138"/>
            <a:ext cx="57181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solidFill>
                  <a:srgbClr val="007891"/>
                </a:solidFill>
                <a:latin typeface="12 Frutiger* 45 Light   02103"/>
              </a:rPr>
              <a:t>Enrichment type: </a:t>
            </a:r>
            <a:r>
              <a:rPr lang="en-US" altLang="en-US" sz="2000" dirty="0">
                <a:latin typeface="12 Frutiger* 45 Light   02103"/>
              </a:rPr>
              <a:t>Feeding/Nutritional, Sensory</a:t>
            </a:r>
          </a:p>
        </p:txBody>
      </p:sp>
      <p:pic>
        <p:nvPicPr>
          <p:cNvPr id="12295" name="image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4688" y="4133850"/>
            <a:ext cx="2192337"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
          <p:cNvPicPr>
            <a:picLocks noChangeAspect="1" noChangeArrowheads="1"/>
          </p:cNvPicPr>
          <p:nvPr/>
        </p:nvPicPr>
        <p:blipFill>
          <a:blip r:embed="rId4">
            <a:extLst>
              <a:ext uri="{28A0092B-C50C-407E-A947-70E740481C1C}">
                <a14:useLocalDpi xmlns:a14="http://schemas.microsoft.com/office/drawing/2010/main" val="0"/>
              </a:ext>
            </a:extLst>
          </a:blip>
          <a:srcRect b="32916"/>
          <a:stretch>
            <a:fillRect/>
          </a:stretch>
        </p:blipFill>
        <p:spPr bwMode="auto">
          <a:xfrm>
            <a:off x="6208713" y="1562100"/>
            <a:ext cx="244475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Placeholder 10"/>
          <p:cNvSpPr txBox="1">
            <a:spLocks/>
          </p:cNvSpPr>
          <p:nvPr/>
        </p:nvSpPr>
        <p:spPr bwMode="auto">
          <a:xfrm>
            <a:off x="1087438" y="690563"/>
            <a:ext cx="69691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Towels</a:t>
            </a:r>
          </a:p>
        </p:txBody>
      </p:sp>
      <p:sp>
        <p:nvSpPr>
          <p:cNvPr id="6" name="TextBox 5"/>
          <p:cNvSpPr txBox="1"/>
          <p:nvPr/>
        </p:nvSpPr>
        <p:spPr>
          <a:xfrm>
            <a:off x="517525" y="1319213"/>
            <a:ext cx="4660900" cy="4278094"/>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Start with the towel unrolled and place treats/kibble* and/or herbs across the whole towel. You can use scent spray if preferred </a:t>
            </a:r>
          </a:p>
          <a:p>
            <a:pPr marL="342900" indent="-342900">
              <a:buFont typeface="+mj-lt"/>
              <a:buAutoNum type="arabicPeriod"/>
              <a:defRPr/>
            </a:pPr>
            <a:r>
              <a:rPr lang="en-US" sz="2000" dirty="0">
                <a:latin typeface="12 Frutiger* 45 Light   02103"/>
              </a:rPr>
              <a:t>Roll the towel so that the items placed on it become wrapped inside</a:t>
            </a:r>
          </a:p>
          <a:p>
            <a:pPr marL="342900" indent="-342900">
              <a:buFont typeface="+mj-lt"/>
              <a:buAutoNum type="arabicPeriod"/>
              <a:defRPr/>
            </a:pPr>
            <a:r>
              <a:rPr lang="en-US" sz="2000" dirty="0">
                <a:latin typeface="12 Frutiger* 45 Light   02103"/>
              </a:rPr>
              <a:t>Leave the end unrolled just enough for some of the items to be visible/accessible. This will encourage the dogs to put their face close to it and enable them to unroll it further</a:t>
            </a:r>
          </a:p>
        </p:txBody>
      </p:sp>
      <p:pic>
        <p:nvPicPr>
          <p:cNvPr id="2150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1"/>
          <p:cNvSpPr txBox="1">
            <a:spLocks noChangeArrowheads="1"/>
          </p:cNvSpPr>
          <p:nvPr/>
        </p:nvSpPr>
        <p:spPr bwMode="auto">
          <a:xfrm>
            <a:off x="3829050" y="5408613"/>
            <a:ext cx="332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12 Frutiger* 45 Light   02103"/>
              </a:rPr>
              <a:t>*Make sure the food and/or treats you use are appropriate for special diets of dogs</a:t>
            </a:r>
          </a:p>
        </p:txBody>
      </p:sp>
      <p:pic>
        <p:nvPicPr>
          <p:cNvPr id="21510" name="image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1495425"/>
            <a:ext cx="15541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image15.jpg"/>
          <p:cNvPicPr>
            <a:picLocks noChangeAspect="1" noChangeArrowheads="1"/>
          </p:cNvPicPr>
          <p:nvPr/>
        </p:nvPicPr>
        <p:blipFill>
          <a:blip r:embed="rId4">
            <a:extLst>
              <a:ext uri="{28A0092B-C50C-407E-A947-70E740481C1C}">
                <a14:useLocalDpi xmlns:a14="http://schemas.microsoft.com/office/drawing/2010/main" val="0"/>
              </a:ext>
            </a:extLst>
          </a:blip>
          <a:srcRect t="21255" b="29866"/>
          <a:stretch>
            <a:fillRect/>
          </a:stretch>
        </p:blipFill>
        <p:spPr bwMode="auto">
          <a:xfrm>
            <a:off x="6772275" y="3019425"/>
            <a:ext cx="15541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Placeholder 10"/>
          <p:cNvSpPr txBox="1">
            <a:spLocks/>
          </p:cNvSpPr>
          <p:nvPr/>
        </p:nvSpPr>
        <p:spPr bwMode="auto">
          <a:xfrm>
            <a:off x="291152" y="727075"/>
            <a:ext cx="8488908"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Treat Dispensing Balls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22531" name="TextBox 4"/>
          <p:cNvSpPr txBox="1">
            <a:spLocks noChangeArrowheads="1"/>
          </p:cNvSpPr>
          <p:nvPr/>
        </p:nvSpPr>
        <p:spPr bwMode="auto">
          <a:xfrm>
            <a:off x="341313" y="1806767"/>
            <a:ext cx="48180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latin typeface="12 Frutiger* 45 Light   02103"/>
              </a:rPr>
              <a:t>Allows dogs to get a new toy or food. Hiding food in paper inside the ball or squeezing a stuffed toy into the ball encourages mental stimulation, as the dog must figure out how to get the items out of the ball.</a:t>
            </a:r>
          </a:p>
        </p:txBody>
      </p:sp>
      <p:sp>
        <p:nvSpPr>
          <p:cNvPr id="6" name="TextBox 5"/>
          <p:cNvSpPr txBox="1"/>
          <p:nvPr/>
        </p:nvSpPr>
        <p:spPr>
          <a:xfrm>
            <a:off x="341313" y="3930958"/>
            <a:ext cx="5365750" cy="1816100"/>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err="1">
                <a:latin typeface="12 Frutiger* 45 Light   02103"/>
              </a:rPr>
              <a:t>Hol-ee</a:t>
            </a:r>
            <a:r>
              <a:rPr lang="en-US" sz="2000" dirty="0">
                <a:latin typeface="12 Frutiger* 45 Light   02103"/>
              </a:rPr>
              <a:t> Roller Ball or similar toy</a:t>
            </a:r>
          </a:p>
          <a:p>
            <a:pPr marL="285750" indent="-285750">
              <a:buFont typeface="Arial" panose="020B0604020202020204" pitchFamily="34" charset="0"/>
              <a:buChar char="•"/>
              <a:defRPr/>
            </a:pPr>
            <a:r>
              <a:rPr lang="en-US" sz="2000" dirty="0">
                <a:latin typeface="12 Frutiger* 45 Light   02103"/>
              </a:rPr>
              <a:t>Paper</a:t>
            </a:r>
          </a:p>
          <a:p>
            <a:pPr marL="285750" indent="-285750">
              <a:buFont typeface="Arial" panose="020B0604020202020204" pitchFamily="34" charset="0"/>
              <a:buChar char="•"/>
              <a:defRPr/>
            </a:pPr>
            <a:r>
              <a:rPr lang="en-US" sz="2000" dirty="0">
                <a:latin typeface="12 Frutiger* 45 Light   02103"/>
              </a:rPr>
              <a:t>Diet Appropriate treats/kibble</a:t>
            </a:r>
          </a:p>
          <a:p>
            <a:pPr marL="285750" indent="-285750">
              <a:buFont typeface="Arial" panose="020B0604020202020204" pitchFamily="34" charset="0"/>
              <a:buChar char="•"/>
              <a:defRPr/>
            </a:pPr>
            <a:r>
              <a:rPr lang="en-US" sz="2000" dirty="0">
                <a:latin typeface="12 Frutiger* 45 Light   02103"/>
              </a:rPr>
              <a:t>Appropriate stuffed toy</a:t>
            </a:r>
            <a:endParaRPr lang="en-US" dirty="0">
              <a:latin typeface="12 Frutiger* 45 Light   02103"/>
            </a:endParaRPr>
          </a:p>
        </p:txBody>
      </p:sp>
      <p:pic>
        <p:nvPicPr>
          <p:cNvPr id="2253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1"/>
          <p:cNvSpPr txBox="1">
            <a:spLocks noChangeArrowheads="1"/>
          </p:cNvSpPr>
          <p:nvPr/>
        </p:nvSpPr>
        <p:spPr bwMode="auto">
          <a:xfrm>
            <a:off x="1082722" y="1058863"/>
            <a:ext cx="680874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solidFill>
                  <a:srgbClr val="007891"/>
                </a:solidFill>
                <a:latin typeface="12 Frutiger* 45 Light   02103"/>
              </a:rPr>
              <a:t>Enrichment type: </a:t>
            </a:r>
            <a:r>
              <a:rPr lang="en-US" altLang="en-US" sz="2000" dirty="0">
                <a:latin typeface="12 Frutiger* 45 Light   02103"/>
              </a:rPr>
              <a:t>Sensory, Feeding/Nutrition, Toys/Puzzles</a:t>
            </a:r>
          </a:p>
        </p:txBody>
      </p:sp>
      <p:pic>
        <p:nvPicPr>
          <p:cNvPr id="2253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4825" y="4117975"/>
            <a:ext cx="21828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2"/>
          <p:cNvPicPr>
            <a:picLocks noChangeAspect="1" noChangeArrowheads="1"/>
          </p:cNvPicPr>
          <p:nvPr/>
        </p:nvPicPr>
        <p:blipFill>
          <a:blip r:embed="rId4">
            <a:extLst>
              <a:ext uri="{28A0092B-C50C-407E-A947-70E740481C1C}">
                <a14:useLocalDpi xmlns:a14="http://schemas.microsoft.com/office/drawing/2010/main" val="0"/>
              </a:ext>
            </a:extLst>
          </a:blip>
          <a:srcRect l="5460" r="-900" b="10561"/>
          <a:stretch>
            <a:fillRect/>
          </a:stretch>
        </p:blipFill>
        <p:spPr bwMode="auto">
          <a:xfrm>
            <a:off x="6808788" y="1654175"/>
            <a:ext cx="18319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10"/>
          <p:cNvSpPr txBox="1">
            <a:spLocks/>
          </p:cNvSpPr>
          <p:nvPr/>
        </p:nvSpPr>
        <p:spPr bwMode="auto">
          <a:xfrm>
            <a:off x="286604" y="749300"/>
            <a:ext cx="8516203"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dirty="0">
                <a:solidFill>
                  <a:srgbClr val="007891"/>
                </a:solidFill>
                <a:latin typeface="12 Frutiger* 45 Light   02103"/>
              </a:rPr>
              <a:t>Treat Dispensing Balls</a:t>
            </a:r>
          </a:p>
        </p:txBody>
      </p:sp>
      <p:sp>
        <p:nvSpPr>
          <p:cNvPr id="6" name="TextBox 5"/>
          <p:cNvSpPr txBox="1"/>
          <p:nvPr/>
        </p:nvSpPr>
        <p:spPr>
          <a:xfrm>
            <a:off x="517525" y="1693863"/>
            <a:ext cx="4660900" cy="3046412"/>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Wrap treats/kibble* inside small pieces of paper so they are somewhat contained</a:t>
            </a:r>
          </a:p>
          <a:p>
            <a:pPr marL="342900" indent="-342900">
              <a:buFont typeface="+mj-lt"/>
              <a:buAutoNum type="arabicPeriod"/>
              <a:defRPr/>
            </a:pPr>
            <a:r>
              <a:rPr lang="en-US" sz="2000" dirty="0">
                <a:latin typeface="12 Frutiger* 45 Light   02103"/>
              </a:rPr>
              <a:t>Put the paper wrapped treats inside this ball. Make sure there are some pieces sticking out</a:t>
            </a:r>
          </a:p>
          <a:p>
            <a:pPr marL="342900" indent="-342900">
              <a:buFont typeface="+mj-lt"/>
              <a:buAutoNum type="arabicPeriod"/>
              <a:defRPr/>
            </a:pPr>
            <a:r>
              <a:rPr lang="en-US" sz="2000" dirty="0">
                <a:latin typeface="12 Frutiger* 45 Light   02103"/>
              </a:rPr>
              <a:t>A stuffed toy can be used in place of paper wrapped treats if preferred</a:t>
            </a:r>
          </a:p>
        </p:txBody>
      </p:sp>
      <p:pic>
        <p:nvPicPr>
          <p:cNvPr id="2355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Box 1"/>
          <p:cNvSpPr txBox="1">
            <a:spLocks noChangeArrowheads="1"/>
          </p:cNvSpPr>
          <p:nvPr/>
        </p:nvSpPr>
        <p:spPr bwMode="auto">
          <a:xfrm>
            <a:off x="2773363" y="5380038"/>
            <a:ext cx="332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12 Frutiger* 45 Light   02103"/>
              </a:rPr>
              <a:t>*Make sure the food and/or treats you use are appropriate for special diets of dogs</a:t>
            </a:r>
          </a:p>
        </p:txBody>
      </p:sp>
      <p:pic>
        <p:nvPicPr>
          <p:cNvPr id="23558" name="Picture 8"/>
          <p:cNvPicPr>
            <a:picLocks noChangeAspect="1" noChangeArrowheads="1"/>
          </p:cNvPicPr>
          <p:nvPr/>
        </p:nvPicPr>
        <p:blipFill>
          <a:blip r:embed="rId3">
            <a:extLst>
              <a:ext uri="{28A0092B-C50C-407E-A947-70E740481C1C}">
                <a14:useLocalDpi xmlns:a14="http://schemas.microsoft.com/office/drawing/2010/main" val="0"/>
              </a:ext>
            </a:extLst>
          </a:blip>
          <a:srcRect l="19862" t="7018" b="9537"/>
          <a:stretch>
            <a:fillRect/>
          </a:stretch>
        </p:blipFill>
        <p:spPr bwMode="auto">
          <a:xfrm>
            <a:off x="6702425" y="1306513"/>
            <a:ext cx="1773238"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9"/>
          <p:cNvPicPr>
            <a:picLocks noChangeAspect="1" noChangeArrowheads="1"/>
          </p:cNvPicPr>
          <p:nvPr/>
        </p:nvPicPr>
        <p:blipFill>
          <a:blip r:embed="rId4">
            <a:extLst>
              <a:ext uri="{28A0092B-C50C-407E-A947-70E740481C1C}">
                <a14:useLocalDpi xmlns:a14="http://schemas.microsoft.com/office/drawing/2010/main" val="0"/>
              </a:ext>
            </a:extLst>
          </a:blip>
          <a:srcRect l="16541" t="6744" b="7509"/>
          <a:stretch>
            <a:fillRect/>
          </a:stretch>
        </p:blipFill>
        <p:spPr bwMode="auto">
          <a:xfrm>
            <a:off x="6704013" y="2682875"/>
            <a:ext cx="17732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3"/>
          <p:cNvPicPr>
            <a:picLocks noChangeAspect="1" noChangeArrowheads="1"/>
          </p:cNvPicPr>
          <p:nvPr/>
        </p:nvPicPr>
        <p:blipFill>
          <a:blip r:embed="rId5">
            <a:extLst>
              <a:ext uri="{28A0092B-C50C-407E-A947-70E740481C1C}">
                <a14:useLocalDpi xmlns:a14="http://schemas.microsoft.com/office/drawing/2010/main" val="0"/>
              </a:ext>
            </a:extLst>
          </a:blip>
          <a:srcRect l="8945" t="4997" r="5524"/>
          <a:stretch>
            <a:fillRect/>
          </a:stretch>
        </p:blipFill>
        <p:spPr bwMode="auto">
          <a:xfrm>
            <a:off x="6704013" y="4054475"/>
            <a:ext cx="17748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Placeholder 10"/>
          <p:cNvSpPr txBox="1">
            <a:spLocks/>
          </p:cNvSpPr>
          <p:nvPr/>
        </p:nvSpPr>
        <p:spPr bwMode="auto">
          <a:xfrm>
            <a:off x="1087438" y="74930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Paper Balls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24579" name="TextBox 4"/>
          <p:cNvSpPr txBox="1">
            <a:spLocks noChangeArrowheads="1"/>
          </p:cNvSpPr>
          <p:nvPr/>
        </p:nvSpPr>
        <p:spPr bwMode="auto">
          <a:xfrm>
            <a:off x="341313" y="1970088"/>
            <a:ext cx="48180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latin typeface="12 Frutiger* 45 Light   02103"/>
              </a:rPr>
              <a:t>The idea is that the dog can bat around or tear apart the paper ball to get to the treats wrapped inside. The dog will have the opportunity for both play and destruction. </a:t>
            </a:r>
          </a:p>
        </p:txBody>
      </p:sp>
      <p:sp>
        <p:nvSpPr>
          <p:cNvPr id="6" name="TextBox 5"/>
          <p:cNvSpPr txBox="1"/>
          <p:nvPr/>
        </p:nvSpPr>
        <p:spPr>
          <a:xfrm>
            <a:off x="341313" y="3990975"/>
            <a:ext cx="5365750" cy="1200150"/>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Paper</a:t>
            </a:r>
          </a:p>
          <a:p>
            <a:pPr marL="285750" indent="-285750">
              <a:buFont typeface="Arial" panose="020B0604020202020204" pitchFamily="34" charset="0"/>
              <a:buChar char="•"/>
              <a:defRPr/>
            </a:pPr>
            <a:r>
              <a:rPr lang="en-US" sz="2000" dirty="0">
                <a:latin typeface="12 Frutiger* 45 Light   02103"/>
              </a:rPr>
              <a:t>Diet appropriate treats/kibble</a:t>
            </a:r>
            <a:endParaRPr lang="en-US" dirty="0">
              <a:latin typeface="12 Frutiger* 45 Light   02103"/>
            </a:endParaRPr>
          </a:p>
        </p:txBody>
      </p:sp>
      <p:pic>
        <p:nvPicPr>
          <p:cNvPr id="2458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1"/>
          <p:cNvSpPr txBox="1">
            <a:spLocks noChangeArrowheads="1"/>
          </p:cNvSpPr>
          <p:nvPr/>
        </p:nvSpPr>
        <p:spPr bwMode="auto">
          <a:xfrm>
            <a:off x="1252538" y="1055688"/>
            <a:ext cx="68451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solidFill>
                  <a:srgbClr val="007891"/>
                </a:solidFill>
                <a:latin typeface="12 Frutiger* 45 Light   02103"/>
              </a:rPr>
              <a:t>Enrichment type: </a:t>
            </a:r>
            <a:r>
              <a:rPr lang="en-US" altLang="en-US" sz="2000">
                <a:latin typeface="12 Frutiger* 45 Light   02103"/>
              </a:rPr>
              <a:t>Sensory, Feeding/Nutrition, Toys/Puzzles</a:t>
            </a:r>
          </a:p>
        </p:txBody>
      </p:sp>
      <p:pic>
        <p:nvPicPr>
          <p:cNvPr id="24583" name="Picture 10"/>
          <p:cNvPicPr>
            <a:picLocks noChangeAspect="1" noChangeArrowheads="1"/>
          </p:cNvPicPr>
          <p:nvPr/>
        </p:nvPicPr>
        <p:blipFill>
          <a:blip r:embed="rId3">
            <a:extLst>
              <a:ext uri="{28A0092B-C50C-407E-A947-70E740481C1C}">
                <a14:useLocalDpi xmlns:a14="http://schemas.microsoft.com/office/drawing/2010/main" val="0"/>
              </a:ext>
            </a:extLst>
          </a:blip>
          <a:srcRect t="24857" b="4544"/>
          <a:stretch>
            <a:fillRect/>
          </a:stretch>
        </p:blipFill>
        <p:spPr bwMode="auto">
          <a:xfrm>
            <a:off x="4394200" y="4367213"/>
            <a:ext cx="1744663"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088" y="1704975"/>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10"/>
          <p:cNvSpPr txBox="1">
            <a:spLocks/>
          </p:cNvSpPr>
          <p:nvPr/>
        </p:nvSpPr>
        <p:spPr bwMode="auto">
          <a:xfrm>
            <a:off x="1087438" y="690563"/>
            <a:ext cx="69691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Paper Balls</a:t>
            </a:r>
          </a:p>
        </p:txBody>
      </p:sp>
      <p:sp>
        <p:nvSpPr>
          <p:cNvPr id="6" name="TextBox 5"/>
          <p:cNvSpPr txBox="1"/>
          <p:nvPr/>
        </p:nvSpPr>
        <p:spPr>
          <a:xfrm>
            <a:off x="517525" y="1495425"/>
            <a:ext cx="4660900" cy="3354765"/>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Start with a piece of paper and wrap some treats/kibble* inside of it, forming a ball around food</a:t>
            </a:r>
          </a:p>
          <a:p>
            <a:pPr marL="342900" indent="-342900">
              <a:buFont typeface="+mj-lt"/>
              <a:buAutoNum type="arabicPeriod"/>
              <a:defRPr/>
            </a:pPr>
            <a:r>
              <a:rPr lang="en-US" sz="2000" dirty="0">
                <a:latin typeface="12 Frutiger* 45 Light   02103"/>
              </a:rPr>
              <a:t>Layer on more paper, trapping a few pieces of treats/kibble in each layer </a:t>
            </a:r>
          </a:p>
          <a:p>
            <a:pPr marL="342900" indent="-342900">
              <a:buFont typeface="+mj-lt"/>
              <a:buAutoNum type="arabicPeriod"/>
              <a:defRPr/>
            </a:pPr>
            <a:r>
              <a:rPr lang="en-US" sz="2000" dirty="0">
                <a:latin typeface="12 Frutiger* 45 Light   02103"/>
              </a:rPr>
              <a:t>Once the ball reaches an appropriate size for the desired dog you can stop layering and give it to the dog</a:t>
            </a:r>
          </a:p>
        </p:txBody>
      </p:sp>
      <p:pic>
        <p:nvPicPr>
          <p:cNvPr id="2560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1"/>
          <p:cNvSpPr txBox="1">
            <a:spLocks noChangeArrowheads="1"/>
          </p:cNvSpPr>
          <p:nvPr/>
        </p:nvSpPr>
        <p:spPr bwMode="auto">
          <a:xfrm>
            <a:off x="2911475" y="5354638"/>
            <a:ext cx="332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12 Frutiger* 45 Light   02103"/>
              </a:rPr>
              <a:t>*Make sure the food and/or treats you use are appropriate for special diets of dogs</a:t>
            </a:r>
          </a:p>
        </p:txBody>
      </p:sp>
      <p:pic>
        <p:nvPicPr>
          <p:cNvPr id="25606" name="Picture 8"/>
          <p:cNvPicPr>
            <a:picLocks noChangeAspect="1" noChangeArrowheads="1"/>
          </p:cNvPicPr>
          <p:nvPr/>
        </p:nvPicPr>
        <p:blipFill>
          <a:blip r:embed="rId3">
            <a:extLst>
              <a:ext uri="{28A0092B-C50C-407E-A947-70E740481C1C}">
                <a14:useLocalDpi xmlns:a14="http://schemas.microsoft.com/office/drawing/2010/main" val="0"/>
              </a:ext>
            </a:extLst>
          </a:blip>
          <a:srcRect l="13071" t="11226" r="5090" b="20134"/>
          <a:stretch>
            <a:fillRect/>
          </a:stretch>
        </p:blipFill>
        <p:spPr bwMode="auto">
          <a:xfrm>
            <a:off x="6940550" y="841375"/>
            <a:ext cx="11890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9"/>
          <p:cNvPicPr>
            <a:picLocks noChangeAspect="1" noChangeArrowheads="1"/>
          </p:cNvPicPr>
          <p:nvPr/>
        </p:nvPicPr>
        <p:blipFill>
          <a:blip r:embed="rId4">
            <a:extLst>
              <a:ext uri="{28A0092B-C50C-407E-A947-70E740481C1C}">
                <a14:useLocalDpi xmlns:a14="http://schemas.microsoft.com/office/drawing/2010/main" val="0"/>
              </a:ext>
            </a:extLst>
          </a:blip>
          <a:srcRect l="21109" t="27567" r="17967" b="18214"/>
          <a:stretch>
            <a:fillRect/>
          </a:stretch>
        </p:blipFill>
        <p:spPr bwMode="auto">
          <a:xfrm>
            <a:off x="6934200" y="2030413"/>
            <a:ext cx="1189038"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11"/>
          <p:cNvPicPr>
            <a:picLocks noChangeAspect="1" noChangeArrowheads="1"/>
          </p:cNvPicPr>
          <p:nvPr/>
        </p:nvPicPr>
        <p:blipFill>
          <a:blip r:embed="rId5">
            <a:extLst>
              <a:ext uri="{28A0092B-C50C-407E-A947-70E740481C1C}">
                <a14:useLocalDpi xmlns:a14="http://schemas.microsoft.com/office/drawing/2010/main" val="0"/>
              </a:ext>
            </a:extLst>
          </a:blip>
          <a:srcRect l="11583" t="9790" r="11491" b="23763"/>
          <a:stretch>
            <a:fillRect/>
          </a:stretch>
        </p:blipFill>
        <p:spPr bwMode="auto">
          <a:xfrm>
            <a:off x="6940550" y="3219450"/>
            <a:ext cx="11890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Picture 12"/>
          <p:cNvPicPr>
            <a:picLocks noChangeAspect="1" noChangeArrowheads="1"/>
          </p:cNvPicPr>
          <p:nvPr/>
        </p:nvPicPr>
        <p:blipFill>
          <a:blip r:embed="rId6">
            <a:extLst>
              <a:ext uri="{28A0092B-C50C-407E-A947-70E740481C1C}">
                <a14:useLocalDpi xmlns:a14="http://schemas.microsoft.com/office/drawing/2010/main" val="0"/>
              </a:ext>
            </a:extLst>
          </a:blip>
          <a:srcRect l="7684" t="23975" r="8292" b="17886"/>
          <a:stretch>
            <a:fillRect/>
          </a:stretch>
        </p:blipFill>
        <p:spPr bwMode="auto">
          <a:xfrm>
            <a:off x="6940550" y="4408488"/>
            <a:ext cx="11890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Placeholder 10"/>
          <p:cNvSpPr txBox="1">
            <a:spLocks/>
          </p:cNvSpPr>
          <p:nvPr/>
        </p:nvSpPr>
        <p:spPr bwMode="auto">
          <a:xfrm>
            <a:off x="341314" y="727075"/>
            <a:ext cx="8411450"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Food Dispensing Toys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26627" name="TextBox 4"/>
          <p:cNvSpPr txBox="1">
            <a:spLocks noChangeArrowheads="1"/>
          </p:cNvSpPr>
          <p:nvPr/>
        </p:nvSpPr>
        <p:spPr bwMode="auto">
          <a:xfrm>
            <a:off x="341313" y="2014538"/>
            <a:ext cx="48180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latin typeface="12 Frutiger* 45 Light   02103"/>
              </a:rPr>
              <a:t>Allow dogs to interact with the toys in order to get the food from inside. Encourages mental stimulation, as dogs must figure out how to get the treats/food out of the toy.</a:t>
            </a:r>
          </a:p>
        </p:txBody>
      </p:sp>
      <p:sp>
        <p:nvSpPr>
          <p:cNvPr id="6" name="TextBox 5"/>
          <p:cNvSpPr txBox="1"/>
          <p:nvPr/>
        </p:nvSpPr>
        <p:spPr>
          <a:xfrm>
            <a:off x="341313" y="3770313"/>
            <a:ext cx="4979987" cy="2124075"/>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Food dispensing toy</a:t>
            </a:r>
          </a:p>
          <a:p>
            <a:pPr marL="285750" indent="-285750">
              <a:buFont typeface="Arial" panose="020B0604020202020204" pitchFamily="34" charset="0"/>
              <a:buChar char="•"/>
              <a:defRPr/>
            </a:pPr>
            <a:r>
              <a:rPr lang="en-US" sz="2000" dirty="0">
                <a:latin typeface="12 Frutiger* 45 Light   02103"/>
              </a:rPr>
              <a:t>Spoon/knife</a:t>
            </a:r>
          </a:p>
          <a:p>
            <a:pPr marL="285750" indent="-285750">
              <a:buFont typeface="Arial" panose="020B0604020202020204" pitchFamily="34" charset="0"/>
              <a:buChar char="•"/>
              <a:defRPr/>
            </a:pPr>
            <a:r>
              <a:rPr lang="en-US" sz="2000" dirty="0">
                <a:latin typeface="12 Frutiger* 45 Light   02103"/>
              </a:rPr>
              <a:t>Diet Appropriate treats/food</a:t>
            </a:r>
          </a:p>
          <a:p>
            <a:pPr marL="285750" indent="-285750">
              <a:buFont typeface="Arial" panose="020B0604020202020204" pitchFamily="34" charset="0"/>
              <a:buChar char="•"/>
              <a:defRPr/>
            </a:pPr>
            <a:r>
              <a:rPr lang="en-US" sz="2000" dirty="0">
                <a:latin typeface="12 Frutiger* 45 Light   02103"/>
              </a:rPr>
              <a:t>Peanut butter or spray cheese if appropriate</a:t>
            </a:r>
          </a:p>
        </p:txBody>
      </p:sp>
      <p:pic>
        <p:nvPicPr>
          <p:cNvPr id="2662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1"/>
          <p:cNvSpPr txBox="1">
            <a:spLocks noChangeArrowheads="1"/>
          </p:cNvSpPr>
          <p:nvPr/>
        </p:nvSpPr>
        <p:spPr bwMode="auto">
          <a:xfrm>
            <a:off x="1252538" y="1058863"/>
            <a:ext cx="68178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solidFill>
                  <a:srgbClr val="007891"/>
                </a:solidFill>
                <a:latin typeface="12 Frutiger* 45 Light   02103"/>
              </a:rPr>
              <a:t>Enrichment type: </a:t>
            </a:r>
            <a:r>
              <a:rPr lang="en-US" altLang="en-US" sz="2000" dirty="0">
                <a:latin typeface="12 Frutiger* 45 Light   02103"/>
              </a:rPr>
              <a:t>Sensory, Feeding/Nutrition, Toys/Puzzles</a:t>
            </a:r>
          </a:p>
        </p:txBody>
      </p:sp>
      <p:pic>
        <p:nvPicPr>
          <p:cNvPr id="2663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5650" y="4119563"/>
            <a:ext cx="15113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888" y="1635125"/>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Placeholder 10"/>
          <p:cNvSpPr txBox="1">
            <a:spLocks/>
          </p:cNvSpPr>
          <p:nvPr/>
        </p:nvSpPr>
        <p:spPr bwMode="auto">
          <a:xfrm>
            <a:off x="318448" y="749300"/>
            <a:ext cx="8447964"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dirty="0">
                <a:solidFill>
                  <a:srgbClr val="007891"/>
                </a:solidFill>
                <a:latin typeface="12 Frutiger* 45 Light   02103"/>
              </a:rPr>
              <a:t>Food Dispensing Toys</a:t>
            </a:r>
          </a:p>
        </p:txBody>
      </p:sp>
      <p:sp>
        <p:nvSpPr>
          <p:cNvPr id="6" name="TextBox 5"/>
          <p:cNvSpPr txBox="1"/>
          <p:nvPr/>
        </p:nvSpPr>
        <p:spPr>
          <a:xfrm>
            <a:off x="517525" y="1693863"/>
            <a:ext cx="4660900" cy="3354765"/>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Choose the desired food dispensing toy (some are dry food only, some are wet food only, and others work for both)</a:t>
            </a:r>
          </a:p>
          <a:p>
            <a:pPr marL="342900" indent="-342900">
              <a:buFont typeface="+mj-lt"/>
              <a:buAutoNum type="arabicPeriod"/>
              <a:defRPr/>
            </a:pPr>
            <a:r>
              <a:rPr lang="en-US" sz="2000" dirty="0">
                <a:latin typeface="12 Frutiger* 45 Light   02103"/>
              </a:rPr>
              <a:t>Fill the toy with wet and/or dry treats/kibble* depending on the toy you chose</a:t>
            </a:r>
          </a:p>
          <a:p>
            <a:pPr marL="342900" indent="-342900">
              <a:buFont typeface="+mj-lt"/>
              <a:buAutoNum type="arabicPeriod"/>
              <a:defRPr/>
            </a:pPr>
            <a:r>
              <a:rPr lang="en-US" sz="2000" dirty="0">
                <a:latin typeface="12 Frutiger* 45 Light   02103"/>
              </a:rPr>
              <a:t>Add some peanut butter and/or spray cheese* to the top if desired</a:t>
            </a:r>
          </a:p>
        </p:txBody>
      </p:sp>
      <p:pic>
        <p:nvPicPr>
          <p:cNvPr id="2765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1"/>
          <p:cNvSpPr txBox="1">
            <a:spLocks noChangeArrowheads="1"/>
          </p:cNvSpPr>
          <p:nvPr/>
        </p:nvSpPr>
        <p:spPr bwMode="auto">
          <a:xfrm>
            <a:off x="2773363" y="5380038"/>
            <a:ext cx="332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12 Frutiger* 45 Light   02103"/>
              </a:rPr>
              <a:t>*Make sure the food and/or treats you use are appropriate for special diets of dogs</a:t>
            </a:r>
          </a:p>
        </p:txBody>
      </p:sp>
      <p:pic>
        <p:nvPicPr>
          <p:cNvPr id="27654" name="Picture 8"/>
          <p:cNvPicPr>
            <a:picLocks noChangeAspect="1" noChangeArrowheads="1"/>
          </p:cNvPicPr>
          <p:nvPr/>
        </p:nvPicPr>
        <p:blipFill>
          <a:blip r:embed="rId3">
            <a:extLst>
              <a:ext uri="{28A0092B-C50C-407E-A947-70E740481C1C}">
                <a14:useLocalDpi xmlns:a14="http://schemas.microsoft.com/office/drawing/2010/main" val="0"/>
              </a:ext>
            </a:extLst>
          </a:blip>
          <a:srcRect t="11331" r="11598" b="19283"/>
          <a:stretch>
            <a:fillRect/>
          </a:stretch>
        </p:blipFill>
        <p:spPr bwMode="auto">
          <a:xfrm>
            <a:off x="6608763" y="1401763"/>
            <a:ext cx="1308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9"/>
          <p:cNvPicPr>
            <a:picLocks noChangeAspect="1" noChangeArrowheads="1"/>
          </p:cNvPicPr>
          <p:nvPr/>
        </p:nvPicPr>
        <p:blipFill>
          <a:blip r:embed="rId4">
            <a:extLst>
              <a:ext uri="{28A0092B-C50C-407E-A947-70E740481C1C}">
                <a14:useLocalDpi xmlns:a14="http://schemas.microsoft.com/office/drawing/2010/main" val="0"/>
              </a:ext>
            </a:extLst>
          </a:blip>
          <a:srcRect b="21616"/>
          <a:stretch>
            <a:fillRect/>
          </a:stretch>
        </p:blipFill>
        <p:spPr bwMode="auto">
          <a:xfrm>
            <a:off x="6608763" y="2773363"/>
            <a:ext cx="13081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10"/>
          <p:cNvPicPr>
            <a:picLocks noChangeAspect="1" noChangeArrowheads="1"/>
          </p:cNvPicPr>
          <p:nvPr/>
        </p:nvPicPr>
        <p:blipFill>
          <a:blip r:embed="rId5">
            <a:extLst>
              <a:ext uri="{28A0092B-C50C-407E-A947-70E740481C1C}">
                <a14:useLocalDpi xmlns:a14="http://schemas.microsoft.com/office/drawing/2010/main" val="0"/>
              </a:ext>
            </a:extLst>
          </a:blip>
          <a:srcRect l="6589" b="16217"/>
          <a:stretch>
            <a:fillRect/>
          </a:stretch>
        </p:blipFill>
        <p:spPr bwMode="auto">
          <a:xfrm>
            <a:off x="6608763" y="4144963"/>
            <a:ext cx="13065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10"/>
          <p:cNvSpPr txBox="1">
            <a:spLocks/>
          </p:cNvSpPr>
          <p:nvPr/>
        </p:nvSpPr>
        <p:spPr bwMode="auto">
          <a:xfrm>
            <a:off x="1087438" y="566738"/>
            <a:ext cx="69691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Boxes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28675" name="TextBox 4"/>
          <p:cNvSpPr txBox="1">
            <a:spLocks noChangeArrowheads="1"/>
          </p:cNvSpPr>
          <p:nvPr/>
        </p:nvSpPr>
        <p:spPr bwMode="auto">
          <a:xfrm>
            <a:off x="341313" y="1352550"/>
            <a:ext cx="48180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latin typeface="12 Frutiger* 45 Light   02103"/>
              </a:rPr>
              <a:t>The idea is that the dog will try to get the treats/food from inside the box. Great for mental stimulation and keeping a dog busy and entertained. You can vary difficulty and intricacy based on the individual dog.</a:t>
            </a:r>
          </a:p>
        </p:txBody>
      </p:sp>
      <p:sp>
        <p:nvSpPr>
          <p:cNvPr id="6" name="TextBox 5"/>
          <p:cNvSpPr txBox="1"/>
          <p:nvPr/>
        </p:nvSpPr>
        <p:spPr>
          <a:xfrm>
            <a:off x="341313" y="3155950"/>
            <a:ext cx="5711825" cy="2738438"/>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Cardboard box (shipping box, canned food flat, empty tissue/glove box, etc.)</a:t>
            </a:r>
          </a:p>
          <a:p>
            <a:pPr marL="285750" indent="-285750">
              <a:buFont typeface="Arial" panose="020B0604020202020204" pitchFamily="34" charset="0"/>
              <a:buChar char="•"/>
              <a:defRPr/>
            </a:pPr>
            <a:r>
              <a:rPr lang="en-US" sz="2000" dirty="0">
                <a:latin typeface="12 Frutiger* 45 Light   02103"/>
              </a:rPr>
              <a:t>Spoon/knife</a:t>
            </a:r>
          </a:p>
          <a:p>
            <a:pPr marL="285750" indent="-285750">
              <a:buFont typeface="Arial" panose="020B0604020202020204" pitchFamily="34" charset="0"/>
              <a:buChar char="•"/>
              <a:defRPr/>
            </a:pPr>
            <a:r>
              <a:rPr lang="en-US" sz="2000" dirty="0">
                <a:latin typeface="12 Frutiger* 45 Light   02103"/>
              </a:rPr>
              <a:t>Diet appropriate treats/food</a:t>
            </a:r>
          </a:p>
          <a:p>
            <a:pPr marL="285750" indent="-285750">
              <a:buFont typeface="Arial" panose="020B0604020202020204" pitchFamily="34" charset="0"/>
              <a:buChar char="•"/>
              <a:defRPr/>
            </a:pPr>
            <a:r>
              <a:rPr lang="en-US" sz="2000" dirty="0">
                <a:latin typeface="12 Frutiger* 45 Light   02103"/>
              </a:rPr>
              <a:t>Peanut butter or spray cheese if appropriate</a:t>
            </a:r>
          </a:p>
          <a:p>
            <a:pPr marL="285750" indent="-285750">
              <a:buFont typeface="Arial" panose="020B0604020202020204" pitchFamily="34" charset="0"/>
              <a:buChar char="•"/>
              <a:defRPr/>
            </a:pPr>
            <a:r>
              <a:rPr lang="en-US" sz="2000" dirty="0">
                <a:latin typeface="12 Frutiger* 45 Light   02103"/>
              </a:rPr>
              <a:t>Paper</a:t>
            </a:r>
          </a:p>
          <a:p>
            <a:pPr marL="285750" indent="-285750">
              <a:buFont typeface="Arial" panose="020B0604020202020204" pitchFamily="34" charset="0"/>
              <a:buChar char="•"/>
              <a:defRPr/>
            </a:pPr>
            <a:r>
              <a:rPr lang="en-US" sz="2000" dirty="0">
                <a:latin typeface="12 Frutiger* 45 Light   02103"/>
              </a:rPr>
              <a:t>Scissors/pencil</a:t>
            </a:r>
          </a:p>
        </p:txBody>
      </p:sp>
      <p:pic>
        <p:nvPicPr>
          <p:cNvPr id="2867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Box 1"/>
          <p:cNvSpPr txBox="1">
            <a:spLocks noChangeArrowheads="1"/>
          </p:cNvSpPr>
          <p:nvPr/>
        </p:nvSpPr>
        <p:spPr bwMode="auto">
          <a:xfrm>
            <a:off x="1252538" y="814388"/>
            <a:ext cx="6638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solidFill>
                  <a:srgbClr val="007891"/>
                </a:solidFill>
                <a:latin typeface="12 Frutiger* 45 Light   02103"/>
              </a:rPr>
              <a:t>Enrichment type: </a:t>
            </a:r>
            <a:r>
              <a:rPr lang="en-US" altLang="en-US" sz="1800">
                <a:latin typeface="12 Frutiger* 45 Light   02103"/>
              </a:rPr>
              <a:t>Sensory, Feeding/Nutrition, Toys/Puzzles</a:t>
            </a:r>
          </a:p>
        </p:txBody>
      </p:sp>
      <p:pic>
        <p:nvPicPr>
          <p:cNvPr id="2867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063" y="4135438"/>
            <a:ext cx="13779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Picture 12"/>
          <p:cNvPicPr>
            <a:picLocks noChangeAspect="1" noChangeArrowheads="1"/>
          </p:cNvPicPr>
          <p:nvPr/>
        </p:nvPicPr>
        <p:blipFill>
          <a:blip r:embed="rId4">
            <a:extLst>
              <a:ext uri="{28A0092B-C50C-407E-A947-70E740481C1C}">
                <a14:useLocalDpi xmlns:a14="http://schemas.microsoft.com/office/drawing/2010/main" val="0"/>
              </a:ext>
            </a:extLst>
          </a:blip>
          <a:srcRect t="14265" r="6303" b="17201"/>
          <a:stretch>
            <a:fillRect/>
          </a:stretch>
        </p:blipFill>
        <p:spPr bwMode="auto">
          <a:xfrm>
            <a:off x="5414963" y="1482725"/>
            <a:ext cx="33385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Placeholder 10"/>
          <p:cNvSpPr txBox="1">
            <a:spLocks/>
          </p:cNvSpPr>
          <p:nvPr/>
        </p:nvSpPr>
        <p:spPr bwMode="auto">
          <a:xfrm>
            <a:off x="1087438" y="74930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Boxes</a:t>
            </a:r>
          </a:p>
        </p:txBody>
      </p:sp>
      <p:sp>
        <p:nvSpPr>
          <p:cNvPr id="6" name="TextBox 5"/>
          <p:cNvSpPr txBox="1"/>
          <p:nvPr/>
        </p:nvSpPr>
        <p:spPr>
          <a:xfrm>
            <a:off x="517525" y="1173138"/>
            <a:ext cx="4660900" cy="4585871"/>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Remove all tape remnants and other choking hazards from the carboard box</a:t>
            </a:r>
          </a:p>
          <a:p>
            <a:pPr marL="342900" indent="-342900">
              <a:buFont typeface="+mj-lt"/>
              <a:buAutoNum type="arabicPeriod"/>
              <a:defRPr/>
            </a:pPr>
            <a:r>
              <a:rPr lang="en-US" sz="2000" dirty="0">
                <a:latin typeface="12 Frutiger* 45 Light   02103"/>
              </a:rPr>
              <a:t>Smear wet food and/or peanut butter* on the sides or corners of the box</a:t>
            </a:r>
          </a:p>
          <a:p>
            <a:pPr marL="342900" indent="-342900">
              <a:buFont typeface="+mj-lt"/>
              <a:buAutoNum type="arabicPeriod"/>
              <a:defRPr/>
            </a:pPr>
            <a:r>
              <a:rPr lang="en-US" sz="2000" dirty="0">
                <a:latin typeface="12 Frutiger* 45 Light   02103"/>
              </a:rPr>
              <a:t>Wrap treats/kibble* in paper balls and place them in the box</a:t>
            </a:r>
          </a:p>
          <a:p>
            <a:pPr marL="342900" indent="-342900">
              <a:buFont typeface="+mj-lt"/>
              <a:buAutoNum type="arabicPeriod"/>
              <a:defRPr/>
            </a:pPr>
            <a:r>
              <a:rPr lang="en-US" sz="2000" dirty="0">
                <a:latin typeface="12 Frutiger* 45 Light   02103"/>
              </a:rPr>
              <a:t>For increased difficulty/intricacy, you can create holes for the dog to tear open to get inside the box, or you can poke holes in the box and string paper through them</a:t>
            </a:r>
          </a:p>
        </p:txBody>
      </p:sp>
      <p:pic>
        <p:nvPicPr>
          <p:cNvPr id="2970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Box 1"/>
          <p:cNvSpPr txBox="1">
            <a:spLocks noChangeArrowheads="1"/>
          </p:cNvSpPr>
          <p:nvPr/>
        </p:nvSpPr>
        <p:spPr bwMode="auto">
          <a:xfrm>
            <a:off x="3273784" y="5652395"/>
            <a:ext cx="3321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dirty="0">
                <a:latin typeface="12 Frutiger* 45 Light   02103"/>
              </a:rPr>
              <a:t>*Make sure the food and/or treats you use are appropriate for special diets of dogs</a:t>
            </a:r>
          </a:p>
        </p:txBody>
      </p:sp>
      <p:pic>
        <p:nvPicPr>
          <p:cNvPr id="29702" name="Picture 8"/>
          <p:cNvPicPr>
            <a:picLocks noChangeAspect="1" noChangeArrowheads="1"/>
          </p:cNvPicPr>
          <p:nvPr/>
        </p:nvPicPr>
        <p:blipFill>
          <a:blip r:embed="rId3">
            <a:extLst>
              <a:ext uri="{28A0092B-C50C-407E-A947-70E740481C1C}">
                <a14:useLocalDpi xmlns:a14="http://schemas.microsoft.com/office/drawing/2010/main" val="0"/>
              </a:ext>
            </a:extLst>
          </a:blip>
          <a:srcRect l="14384" t="15070" r="12006" b="20911"/>
          <a:stretch>
            <a:fillRect/>
          </a:stretch>
        </p:blipFill>
        <p:spPr bwMode="auto">
          <a:xfrm>
            <a:off x="6735763" y="1401763"/>
            <a:ext cx="11842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9"/>
          <p:cNvPicPr>
            <a:picLocks noChangeAspect="1" noChangeArrowheads="1"/>
          </p:cNvPicPr>
          <p:nvPr/>
        </p:nvPicPr>
        <p:blipFill>
          <a:blip r:embed="rId4">
            <a:extLst>
              <a:ext uri="{28A0092B-C50C-407E-A947-70E740481C1C}">
                <a14:useLocalDpi xmlns:a14="http://schemas.microsoft.com/office/drawing/2010/main" val="0"/>
              </a:ext>
            </a:extLst>
          </a:blip>
          <a:srcRect l="13225" t="12918" r="8824" b="28542"/>
          <a:stretch>
            <a:fillRect/>
          </a:stretch>
        </p:blipFill>
        <p:spPr bwMode="auto">
          <a:xfrm>
            <a:off x="6735763" y="2773363"/>
            <a:ext cx="1187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5763" y="4130675"/>
            <a:ext cx="11874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Placeholder 10"/>
          <p:cNvSpPr txBox="1">
            <a:spLocks/>
          </p:cNvSpPr>
          <p:nvPr/>
        </p:nvSpPr>
        <p:spPr bwMode="auto">
          <a:xfrm>
            <a:off x="1087438" y="727075"/>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Kongs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30723" name="TextBox 4"/>
          <p:cNvSpPr txBox="1">
            <a:spLocks noChangeArrowheads="1"/>
          </p:cNvSpPr>
          <p:nvPr/>
        </p:nvSpPr>
        <p:spPr bwMode="auto">
          <a:xfrm>
            <a:off x="341313" y="1743075"/>
            <a:ext cx="48180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latin typeface="12 Frutiger* 45 Light   02103"/>
              </a:rPr>
              <a:t>Allows dogs to work for treats/food. They can explore the toy before, during, and after eating all the treats/food inside and on top of the toy. Kongs should not go to dogs that are labeled “indestructible only.” </a:t>
            </a:r>
          </a:p>
        </p:txBody>
      </p:sp>
      <p:sp>
        <p:nvSpPr>
          <p:cNvPr id="6" name="TextBox 5"/>
          <p:cNvSpPr txBox="1"/>
          <p:nvPr/>
        </p:nvSpPr>
        <p:spPr>
          <a:xfrm>
            <a:off x="341313" y="3598863"/>
            <a:ext cx="5365750" cy="2123658"/>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Size appropriate Kong</a:t>
            </a:r>
          </a:p>
          <a:p>
            <a:pPr marL="285750" indent="-285750">
              <a:buFont typeface="Arial" panose="020B0604020202020204" pitchFamily="34" charset="0"/>
              <a:buChar char="•"/>
              <a:defRPr/>
            </a:pPr>
            <a:r>
              <a:rPr lang="en-US" sz="2000" dirty="0">
                <a:latin typeface="12 Frutiger* 45 Light   02103"/>
              </a:rPr>
              <a:t>Spoon</a:t>
            </a:r>
          </a:p>
          <a:p>
            <a:pPr marL="285750" indent="-285750">
              <a:buFont typeface="Arial" panose="020B0604020202020204" pitchFamily="34" charset="0"/>
              <a:buChar char="•"/>
              <a:defRPr/>
            </a:pPr>
            <a:r>
              <a:rPr lang="en-US" sz="2000" dirty="0">
                <a:latin typeface="12 Frutiger* 45 Light   02103"/>
              </a:rPr>
              <a:t>Diet appropriate treats/food</a:t>
            </a:r>
          </a:p>
          <a:p>
            <a:pPr marL="285750" indent="-285750">
              <a:buFont typeface="Arial" panose="020B0604020202020204" pitchFamily="34" charset="0"/>
              <a:buChar char="•"/>
              <a:defRPr/>
            </a:pPr>
            <a:r>
              <a:rPr lang="en-US" sz="2000" dirty="0">
                <a:latin typeface="12 Frutiger* 45 Light   02103"/>
              </a:rPr>
              <a:t>Peanut butter or spray cheese if appropriate</a:t>
            </a:r>
          </a:p>
        </p:txBody>
      </p:sp>
      <p:pic>
        <p:nvPicPr>
          <p:cNvPr id="3072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TextBox 1"/>
          <p:cNvSpPr txBox="1">
            <a:spLocks noChangeArrowheads="1"/>
          </p:cNvSpPr>
          <p:nvPr/>
        </p:nvSpPr>
        <p:spPr bwMode="auto">
          <a:xfrm>
            <a:off x="1252538" y="1058863"/>
            <a:ext cx="6638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solidFill>
                  <a:srgbClr val="007891"/>
                </a:solidFill>
                <a:latin typeface="12 Frutiger* 45 Light   02103"/>
              </a:rPr>
              <a:t>Enrichment type: </a:t>
            </a:r>
            <a:r>
              <a:rPr lang="en-US" altLang="en-US" sz="1800">
                <a:latin typeface="12 Frutiger* 45 Light   02103"/>
              </a:rPr>
              <a:t>Sensory, Feeding/Nutrition, Toys/Puzzles</a:t>
            </a:r>
          </a:p>
        </p:txBody>
      </p:sp>
      <p:pic>
        <p:nvPicPr>
          <p:cNvPr id="30727" name="Picture 8"/>
          <p:cNvPicPr>
            <a:picLocks noChangeAspect="1" noChangeArrowheads="1"/>
          </p:cNvPicPr>
          <p:nvPr/>
        </p:nvPicPr>
        <p:blipFill>
          <a:blip r:embed="rId3">
            <a:extLst>
              <a:ext uri="{28A0092B-C50C-407E-A947-70E740481C1C}">
                <a14:useLocalDpi xmlns:a14="http://schemas.microsoft.com/office/drawing/2010/main" val="0"/>
              </a:ext>
            </a:extLst>
          </a:blip>
          <a:srcRect t="9433"/>
          <a:stretch>
            <a:fillRect/>
          </a:stretch>
        </p:blipFill>
        <p:spPr bwMode="auto">
          <a:xfrm>
            <a:off x="5576888" y="4151313"/>
            <a:ext cx="1365250"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4"/>
          <p:cNvPicPr>
            <a:picLocks noChangeAspect="1" noChangeArrowheads="1"/>
          </p:cNvPicPr>
          <p:nvPr/>
        </p:nvPicPr>
        <p:blipFill>
          <a:blip r:embed="rId4">
            <a:extLst>
              <a:ext uri="{28A0092B-C50C-407E-A947-70E740481C1C}">
                <a14:useLocalDpi xmlns:a14="http://schemas.microsoft.com/office/drawing/2010/main" val="0"/>
              </a:ext>
            </a:extLst>
          </a:blip>
          <a:srcRect b="6731"/>
          <a:stretch>
            <a:fillRect/>
          </a:stretch>
        </p:blipFill>
        <p:spPr bwMode="auto">
          <a:xfrm>
            <a:off x="5576888" y="1719263"/>
            <a:ext cx="3006725"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Placeholder 10"/>
          <p:cNvSpPr txBox="1">
            <a:spLocks/>
          </p:cNvSpPr>
          <p:nvPr/>
        </p:nvSpPr>
        <p:spPr bwMode="auto">
          <a:xfrm>
            <a:off x="1087438" y="74930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Frozen Bowls</a:t>
            </a:r>
          </a:p>
        </p:txBody>
      </p:sp>
      <p:sp>
        <p:nvSpPr>
          <p:cNvPr id="6" name="TextBox 5"/>
          <p:cNvSpPr txBox="1"/>
          <p:nvPr/>
        </p:nvSpPr>
        <p:spPr>
          <a:xfrm>
            <a:off x="517525" y="1309688"/>
            <a:ext cx="4660900" cy="4124206"/>
          </a:xfrm>
          <a:prstGeom prst="rect">
            <a:avLst/>
          </a:prstGeom>
          <a:noFill/>
        </p:spPr>
        <p:txBody>
          <a:bodyPr>
            <a:spAutoFit/>
          </a:bodyPr>
          <a:lstStyle/>
          <a:p>
            <a:pPr>
              <a:defRPr/>
            </a:pPr>
            <a:r>
              <a:rPr lang="en-US" sz="2800" dirty="0">
                <a:solidFill>
                  <a:srgbClr val="007891"/>
                </a:solidFill>
                <a:latin typeface="12 Frutiger* 45 Light   02103"/>
              </a:rPr>
              <a:t>Assembly:</a:t>
            </a:r>
          </a:p>
          <a:p>
            <a:pPr marL="342900" indent="-342900">
              <a:buFont typeface="+mj-lt"/>
              <a:buAutoNum type="arabicPeriod"/>
              <a:defRPr/>
            </a:pPr>
            <a:r>
              <a:rPr lang="en-US" dirty="0">
                <a:latin typeface="12 Frutiger* 45 Light   02103"/>
              </a:rPr>
              <a:t>Place about a teaspoon of bone broth mix in a bowl</a:t>
            </a:r>
          </a:p>
          <a:p>
            <a:pPr marL="342900" indent="-342900">
              <a:buFont typeface="+mj-lt"/>
              <a:buAutoNum type="arabicPeriod"/>
              <a:defRPr/>
            </a:pPr>
            <a:r>
              <a:rPr lang="en-US" dirty="0">
                <a:latin typeface="12 Frutiger* 45 Light   02103"/>
              </a:rPr>
              <a:t>Add warm water about ½ -⅔ to the top of the bowl and stir to dissolve the broth into the water</a:t>
            </a:r>
          </a:p>
          <a:p>
            <a:pPr marL="342900" indent="-342900">
              <a:buFont typeface="+mj-lt"/>
              <a:buAutoNum type="arabicPeriod"/>
              <a:defRPr/>
            </a:pPr>
            <a:r>
              <a:rPr lang="en-US" dirty="0">
                <a:latin typeface="12 Frutiger* 45 Light   02103"/>
              </a:rPr>
              <a:t>Once slightly cooled, add treats* to the bowl. Preferably a mix of some that float and some that sink to the bottom</a:t>
            </a:r>
          </a:p>
          <a:p>
            <a:pPr marL="342900" indent="-342900">
              <a:buFont typeface="+mj-lt"/>
              <a:buAutoNum type="arabicPeriod"/>
              <a:defRPr/>
            </a:pPr>
            <a:r>
              <a:rPr lang="en-US" dirty="0">
                <a:latin typeface="12 Frutiger* 45 Light   02103"/>
              </a:rPr>
              <a:t>Add some peanut butter and/or spray cheese* (or wet food) to  the top exposed part of the bowl if desired</a:t>
            </a:r>
          </a:p>
          <a:p>
            <a:pPr marL="342900" indent="-342900">
              <a:buFont typeface="+mj-lt"/>
              <a:buAutoNum type="arabicPeriod"/>
              <a:defRPr/>
            </a:pPr>
            <a:r>
              <a:rPr lang="en-US" dirty="0">
                <a:latin typeface="12 Frutiger* 45 Light   02103"/>
              </a:rPr>
              <a:t>Place in the freezer and give it to a dog once frozen</a:t>
            </a:r>
          </a:p>
        </p:txBody>
      </p:sp>
      <p:pic>
        <p:nvPicPr>
          <p:cNvPr id="1331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Box 1"/>
          <p:cNvSpPr txBox="1">
            <a:spLocks noChangeArrowheads="1"/>
          </p:cNvSpPr>
          <p:nvPr/>
        </p:nvSpPr>
        <p:spPr bwMode="auto">
          <a:xfrm>
            <a:off x="7299325" y="1819012"/>
            <a:ext cx="170497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dirty="0">
                <a:latin typeface="12 Frutiger* 45 Light   02103"/>
              </a:rPr>
              <a:t>*Make sure the food and treats you use are appropriate for special diets of dogs.</a:t>
            </a:r>
          </a:p>
          <a:p>
            <a:pPr>
              <a:spcBef>
                <a:spcPct val="0"/>
              </a:spcBef>
              <a:buFontTx/>
              <a:buNone/>
            </a:pPr>
            <a:r>
              <a:rPr lang="en-US" altLang="en-US" sz="1800" dirty="0">
                <a:latin typeface="12 Frutiger* 45 Light   02103"/>
              </a:rPr>
              <a:t>(It is helpful to prepare some regular ones and some for specific dogs who require special diets).</a:t>
            </a:r>
          </a:p>
        </p:txBody>
      </p:sp>
      <p:pic>
        <p:nvPicPr>
          <p:cNvPr id="13318" name="image22.jpg"/>
          <p:cNvPicPr>
            <a:picLocks noChangeAspect="1" noChangeArrowheads="1"/>
          </p:cNvPicPr>
          <p:nvPr/>
        </p:nvPicPr>
        <p:blipFill>
          <a:blip r:embed="rId3">
            <a:extLst>
              <a:ext uri="{28A0092B-C50C-407E-A947-70E740481C1C}">
                <a14:useLocalDpi xmlns:a14="http://schemas.microsoft.com/office/drawing/2010/main" val="0"/>
              </a:ext>
            </a:extLst>
          </a:blip>
          <a:srcRect t="10281" b="9821"/>
          <a:stretch>
            <a:fillRect/>
          </a:stretch>
        </p:blipFill>
        <p:spPr bwMode="auto">
          <a:xfrm>
            <a:off x="5976938" y="1150938"/>
            <a:ext cx="11430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image6.jpg"/>
          <p:cNvPicPr>
            <a:picLocks noChangeAspect="1" noChangeArrowheads="1"/>
          </p:cNvPicPr>
          <p:nvPr/>
        </p:nvPicPr>
        <p:blipFill>
          <a:blip r:embed="rId4">
            <a:extLst>
              <a:ext uri="{28A0092B-C50C-407E-A947-70E740481C1C}">
                <a14:useLocalDpi xmlns:a14="http://schemas.microsoft.com/office/drawing/2010/main" val="0"/>
              </a:ext>
            </a:extLst>
          </a:blip>
          <a:srcRect t="24184"/>
          <a:stretch>
            <a:fillRect/>
          </a:stretch>
        </p:blipFill>
        <p:spPr bwMode="auto">
          <a:xfrm>
            <a:off x="5976938" y="2339975"/>
            <a:ext cx="11430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image13.jpg"/>
          <p:cNvPicPr>
            <a:picLocks noChangeAspect="1" noChangeArrowheads="1"/>
          </p:cNvPicPr>
          <p:nvPr/>
        </p:nvPicPr>
        <p:blipFill>
          <a:blip r:embed="rId5">
            <a:extLst>
              <a:ext uri="{28A0092B-C50C-407E-A947-70E740481C1C}">
                <a14:useLocalDpi xmlns:a14="http://schemas.microsoft.com/office/drawing/2010/main" val="0"/>
              </a:ext>
            </a:extLst>
          </a:blip>
          <a:srcRect t="11877" b="10815"/>
          <a:stretch>
            <a:fillRect/>
          </a:stretch>
        </p:blipFill>
        <p:spPr bwMode="auto">
          <a:xfrm>
            <a:off x="5988050" y="4697413"/>
            <a:ext cx="1143000"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image4.jpg"/>
          <p:cNvPicPr>
            <a:picLocks noChangeAspect="1" noChangeArrowheads="1"/>
          </p:cNvPicPr>
          <p:nvPr/>
        </p:nvPicPr>
        <p:blipFill>
          <a:blip r:embed="rId6">
            <a:extLst>
              <a:ext uri="{28A0092B-C50C-407E-A947-70E740481C1C}">
                <a14:useLocalDpi xmlns:a14="http://schemas.microsoft.com/office/drawing/2010/main" val="0"/>
              </a:ext>
            </a:extLst>
          </a:blip>
          <a:srcRect t="15939" r="6534" b="17374"/>
          <a:stretch>
            <a:fillRect/>
          </a:stretch>
        </p:blipFill>
        <p:spPr bwMode="auto">
          <a:xfrm>
            <a:off x="5980113" y="3517900"/>
            <a:ext cx="11430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Placeholder 10"/>
          <p:cNvSpPr txBox="1">
            <a:spLocks/>
          </p:cNvSpPr>
          <p:nvPr/>
        </p:nvSpPr>
        <p:spPr bwMode="auto">
          <a:xfrm>
            <a:off x="1087438" y="74930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Kongs</a:t>
            </a:r>
          </a:p>
        </p:txBody>
      </p:sp>
      <p:sp>
        <p:nvSpPr>
          <p:cNvPr id="6" name="TextBox 5"/>
          <p:cNvSpPr txBox="1"/>
          <p:nvPr/>
        </p:nvSpPr>
        <p:spPr>
          <a:xfrm>
            <a:off x="517525" y="1693863"/>
            <a:ext cx="4660900" cy="3046412"/>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Fill Kong with wet food/peanut butter/spray cheese* to form a base</a:t>
            </a:r>
          </a:p>
          <a:p>
            <a:pPr marL="342900" indent="-342900">
              <a:buFont typeface="+mj-lt"/>
              <a:buAutoNum type="arabicPeriod"/>
              <a:defRPr/>
            </a:pPr>
            <a:r>
              <a:rPr lang="en-US" sz="2000" dirty="0">
                <a:latin typeface="12 Frutiger* 45 Light   02103"/>
              </a:rPr>
              <a:t>Add treats/kibble* inside the Kong</a:t>
            </a:r>
          </a:p>
          <a:p>
            <a:pPr marL="342900" indent="-342900">
              <a:buFont typeface="+mj-lt"/>
              <a:buAutoNum type="arabicPeriod"/>
              <a:defRPr/>
            </a:pPr>
            <a:r>
              <a:rPr lang="en-US" sz="2000" dirty="0">
                <a:latin typeface="12 Frutiger* 45 Light   02103"/>
              </a:rPr>
              <a:t>Put a larger treat* inside the Kong with part sticking out to entice the dog (this is also helpful in identifying what diet is in each Kong)</a:t>
            </a:r>
          </a:p>
          <a:p>
            <a:pPr marL="342900" indent="-342900">
              <a:buFont typeface="+mj-lt"/>
              <a:buAutoNum type="arabicPeriod"/>
              <a:defRPr/>
            </a:pPr>
            <a:r>
              <a:rPr lang="en-US" sz="2000" dirty="0">
                <a:latin typeface="12 Frutiger* 45 Light   02103"/>
              </a:rPr>
              <a:t>Can be frozen if desired</a:t>
            </a:r>
          </a:p>
        </p:txBody>
      </p:sp>
      <p:pic>
        <p:nvPicPr>
          <p:cNvPr id="31748"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
          <p:cNvSpPr txBox="1">
            <a:spLocks noChangeArrowheads="1"/>
          </p:cNvSpPr>
          <p:nvPr/>
        </p:nvSpPr>
        <p:spPr bwMode="auto">
          <a:xfrm>
            <a:off x="2773363" y="5380038"/>
            <a:ext cx="332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12 Frutiger* 45 Light   02103"/>
              </a:rPr>
              <a:t>*Make sure the food and/or treats you use are appropriate for special diets of dogs</a:t>
            </a:r>
          </a:p>
        </p:txBody>
      </p:sp>
      <p:pic>
        <p:nvPicPr>
          <p:cNvPr id="31750" name="Picture 8"/>
          <p:cNvPicPr>
            <a:picLocks noChangeAspect="1" noChangeArrowheads="1"/>
          </p:cNvPicPr>
          <p:nvPr/>
        </p:nvPicPr>
        <p:blipFill>
          <a:blip r:embed="rId3">
            <a:extLst>
              <a:ext uri="{28A0092B-C50C-407E-A947-70E740481C1C}">
                <a14:useLocalDpi xmlns:a14="http://schemas.microsoft.com/office/drawing/2010/main" val="0"/>
              </a:ext>
            </a:extLst>
          </a:blip>
          <a:srcRect l="9811" t="17130" b="9802"/>
          <a:stretch>
            <a:fillRect/>
          </a:stretch>
        </p:blipFill>
        <p:spPr bwMode="auto">
          <a:xfrm>
            <a:off x="6777038" y="127952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9"/>
          <p:cNvPicPr>
            <a:picLocks noChangeAspect="1" noChangeArrowheads="1"/>
          </p:cNvPicPr>
          <p:nvPr/>
        </p:nvPicPr>
        <p:blipFill>
          <a:blip r:embed="rId4">
            <a:extLst>
              <a:ext uri="{28A0092B-C50C-407E-A947-70E740481C1C}">
                <a14:useLocalDpi xmlns:a14="http://schemas.microsoft.com/office/drawing/2010/main" val="0"/>
              </a:ext>
            </a:extLst>
          </a:blip>
          <a:srcRect t="15553" b="3496"/>
          <a:stretch>
            <a:fillRect/>
          </a:stretch>
        </p:blipFill>
        <p:spPr bwMode="auto">
          <a:xfrm>
            <a:off x="6777038" y="265112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10"/>
          <p:cNvPicPr>
            <a:picLocks noChangeAspect="1" noChangeArrowheads="1"/>
          </p:cNvPicPr>
          <p:nvPr/>
        </p:nvPicPr>
        <p:blipFill>
          <a:blip r:embed="rId5">
            <a:extLst>
              <a:ext uri="{28A0092B-C50C-407E-A947-70E740481C1C}">
                <a14:useLocalDpi xmlns:a14="http://schemas.microsoft.com/office/drawing/2010/main" val="0"/>
              </a:ext>
            </a:extLst>
          </a:blip>
          <a:srcRect l="5725" t="25479" r="8894" b="23470"/>
          <a:stretch>
            <a:fillRect/>
          </a:stretch>
        </p:blipFill>
        <p:spPr bwMode="auto">
          <a:xfrm>
            <a:off x="6777038" y="4022725"/>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Placeholder 10"/>
          <p:cNvSpPr txBox="1">
            <a:spLocks/>
          </p:cNvSpPr>
          <p:nvPr/>
        </p:nvSpPr>
        <p:spPr bwMode="auto">
          <a:xfrm>
            <a:off x="1087438" y="727075"/>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Ice Cubes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32771" name="TextBox 4"/>
          <p:cNvSpPr txBox="1">
            <a:spLocks noChangeArrowheads="1"/>
          </p:cNvSpPr>
          <p:nvPr/>
        </p:nvSpPr>
        <p:spPr bwMode="auto">
          <a:xfrm>
            <a:off x="341313" y="1577975"/>
            <a:ext cx="4818062"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latin typeface="12 Frutiger* 45 Light   02103"/>
              </a:rPr>
              <a:t>The idea is to provide dogs with a treat they can enjoy that engages the senses and is different than the regular treats they receive all the time. Frozen treats may take dogs a little bit longer to eat, which makes it a more involved treat.</a:t>
            </a:r>
          </a:p>
        </p:txBody>
      </p:sp>
      <p:sp>
        <p:nvSpPr>
          <p:cNvPr id="6" name="TextBox 5"/>
          <p:cNvSpPr txBox="1"/>
          <p:nvPr/>
        </p:nvSpPr>
        <p:spPr>
          <a:xfrm>
            <a:off x="341313" y="3598863"/>
            <a:ext cx="4818062" cy="2124075"/>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Ice cube tray(s)</a:t>
            </a:r>
          </a:p>
          <a:p>
            <a:pPr marL="285750" indent="-285750">
              <a:buFont typeface="Arial" panose="020B0604020202020204" pitchFamily="34" charset="0"/>
              <a:buChar char="•"/>
              <a:defRPr/>
            </a:pPr>
            <a:r>
              <a:rPr lang="en-US" sz="2000" dirty="0">
                <a:latin typeface="12 Frutiger* 45 Light   02103"/>
              </a:rPr>
              <a:t>Peanut butter, pumpkin puree, wet food, bone broth, and/or small treats that are diet appropriate</a:t>
            </a:r>
          </a:p>
          <a:p>
            <a:pPr marL="285750" indent="-285750">
              <a:buFont typeface="Arial" panose="020B0604020202020204" pitchFamily="34" charset="0"/>
              <a:buChar char="•"/>
              <a:defRPr/>
            </a:pPr>
            <a:r>
              <a:rPr lang="en-US" sz="2000" dirty="0">
                <a:latin typeface="12 Frutiger* 45 Light   02103"/>
              </a:rPr>
              <a:t>Freezer</a:t>
            </a:r>
          </a:p>
        </p:txBody>
      </p:sp>
      <p:pic>
        <p:nvPicPr>
          <p:cNvPr id="32773"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TextBox 1"/>
          <p:cNvSpPr txBox="1">
            <a:spLocks noChangeArrowheads="1"/>
          </p:cNvSpPr>
          <p:nvPr/>
        </p:nvSpPr>
        <p:spPr bwMode="auto">
          <a:xfrm>
            <a:off x="1944688" y="1004888"/>
            <a:ext cx="5254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solidFill>
                  <a:srgbClr val="007891"/>
                </a:solidFill>
                <a:latin typeface="12 Frutiger* 45 Light   02103"/>
              </a:rPr>
              <a:t>Enrichment type: </a:t>
            </a:r>
            <a:r>
              <a:rPr lang="en-US" altLang="en-US" sz="1800">
                <a:latin typeface="12 Frutiger* 45 Light   02103"/>
              </a:rPr>
              <a:t>Sensory, Feeding/Nutrition</a:t>
            </a:r>
          </a:p>
        </p:txBody>
      </p:sp>
      <p:pic>
        <p:nvPicPr>
          <p:cNvPr id="32775" name="Picture 10"/>
          <p:cNvPicPr>
            <a:picLocks noChangeAspect="1" noChangeArrowheads="1"/>
          </p:cNvPicPr>
          <p:nvPr/>
        </p:nvPicPr>
        <p:blipFill>
          <a:blip r:embed="rId3">
            <a:extLst>
              <a:ext uri="{28A0092B-C50C-407E-A947-70E740481C1C}">
                <a14:useLocalDpi xmlns:a14="http://schemas.microsoft.com/office/drawing/2010/main" val="0"/>
              </a:ext>
            </a:extLst>
          </a:blip>
          <a:srcRect l="16833" r="5238"/>
          <a:stretch>
            <a:fillRect/>
          </a:stretch>
        </p:blipFill>
        <p:spPr bwMode="auto">
          <a:xfrm>
            <a:off x="5160963" y="4367213"/>
            <a:ext cx="1704975"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Picture 2" descr="&#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l="17645" r="12846"/>
          <a:stretch>
            <a:fillRect/>
          </a:stretch>
        </p:blipFill>
        <p:spPr bwMode="auto">
          <a:xfrm>
            <a:off x="5854700" y="1577975"/>
            <a:ext cx="28400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10"/>
          <p:cNvSpPr txBox="1">
            <a:spLocks/>
          </p:cNvSpPr>
          <p:nvPr/>
        </p:nvSpPr>
        <p:spPr bwMode="auto">
          <a:xfrm>
            <a:off x="1087438" y="74930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Ice Cubes</a:t>
            </a:r>
          </a:p>
        </p:txBody>
      </p:sp>
      <p:sp>
        <p:nvSpPr>
          <p:cNvPr id="6" name="TextBox 5"/>
          <p:cNvSpPr txBox="1"/>
          <p:nvPr/>
        </p:nvSpPr>
        <p:spPr>
          <a:xfrm>
            <a:off x="517525" y="1693863"/>
            <a:ext cx="4660900" cy="3354387"/>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Put the desired wet ingredient* into an ice cube tray</a:t>
            </a:r>
          </a:p>
          <a:p>
            <a:pPr marL="342900" indent="-342900">
              <a:buFont typeface="+mj-lt"/>
              <a:buAutoNum type="arabicPeriod"/>
              <a:defRPr/>
            </a:pPr>
            <a:r>
              <a:rPr lang="en-US" sz="2000" dirty="0">
                <a:latin typeface="12 Frutiger* 45 Light   02103"/>
              </a:rPr>
              <a:t>Add treats* if desired</a:t>
            </a:r>
          </a:p>
          <a:p>
            <a:pPr marL="342900" indent="-342900">
              <a:buFont typeface="+mj-lt"/>
              <a:buAutoNum type="arabicPeriod"/>
              <a:defRPr/>
            </a:pPr>
            <a:r>
              <a:rPr lang="en-US" sz="2000" dirty="0">
                <a:latin typeface="12 Frutiger* 45 Light   02103"/>
              </a:rPr>
              <a:t>Put ice cube tray into freezer</a:t>
            </a:r>
          </a:p>
          <a:p>
            <a:pPr marL="342900" indent="-342900">
              <a:buFont typeface="+mj-lt"/>
              <a:buAutoNum type="arabicPeriod"/>
              <a:defRPr/>
            </a:pPr>
            <a:r>
              <a:rPr lang="en-US" sz="2000" dirty="0">
                <a:latin typeface="12 Frutiger* 45 Light   02103"/>
              </a:rPr>
              <a:t>Once the treats are frozen solid you can either give them directly to the dogs or remove them and place them into a labeled plastic bag to be kept in the freezer for later use</a:t>
            </a:r>
          </a:p>
        </p:txBody>
      </p:sp>
      <p:pic>
        <p:nvPicPr>
          <p:cNvPr id="33796"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Box 1"/>
          <p:cNvSpPr txBox="1">
            <a:spLocks noChangeArrowheads="1"/>
          </p:cNvSpPr>
          <p:nvPr/>
        </p:nvSpPr>
        <p:spPr bwMode="auto">
          <a:xfrm>
            <a:off x="2773363" y="5492750"/>
            <a:ext cx="332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12 Frutiger* 45 Light   02103"/>
              </a:rPr>
              <a:t>*Make sure the food and/or treats you use are appropriate for special diets of dogs</a:t>
            </a:r>
          </a:p>
        </p:txBody>
      </p:sp>
      <p:pic>
        <p:nvPicPr>
          <p:cNvPr id="33798"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2888" y="873125"/>
            <a:ext cx="1646237"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2" descr="&#10;&#10;Description automatically generated"/>
          <p:cNvPicPr>
            <a:picLocks noChangeAspect="1" noChangeArrowheads="1"/>
          </p:cNvPicPr>
          <p:nvPr/>
        </p:nvPicPr>
        <p:blipFill>
          <a:blip r:embed="rId4">
            <a:extLst>
              <a:ext uri="{28A0092B-C50C-407E-A947-70E740481C1C}">
                <a14:useLocalDpi xmlns:a14="http://schemas.microsoft.com/office/drawing/2010/main" val="0"/>
              </a:ext>
            </a:extLst>
          </a:blip>
          <a:srcRect l="10817" t="6267" r="6189" b="6789"/>
          <a:stretch>
            <a:fillRect/>
          </a:stretch>
        </p:blipFill>
        <p:spPr bwMode="auto">
          <a:xfrm>
            <a:off x="6592888" y="2068513"/>
            <a:ext cx="1646237"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4" descr="&#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l="25893"/>
          <a:stretch>
            <a:fillRect/>
          </a:stretch>
        </p:blipFill>
        <p:spPr bwMode="auto">
          <a:xfrm>
            <a:off x="6592888" y="3262313"/>
            <a:ext cx="16462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7" descr="&#10;Description automatically generated"/>
          <p:cNvPicPr>
            <a:picLocks noChangeAspect="1" noChangeArrowheads="1"/>
          </p:cNvPicPr>
          <p:nvPr/>
        </p:nvPicPr>
        <p:blipFill>
          <a:blip r:embed="rId6">
            <a:extLst>
              <a:ext uri="{28A0092B-C50C-407E-A947-70E740481C1C}">
                <a14:useLocalDpi xmlns:a14="http://schemas.microsoft.com/office/drawing/2010/main" val="0"/>
              </a:ext>
            </a:extLst>
          </a:blip>
          <a:srcRect r="11777"/>
          <a:stretch>
            <a:fillRect/>
          </a:stretch>
        </p:blipFill>
        <p:spPr bwMode="auto">
          <a:xfrm>
            <a:off x="6145213" y="4454525"/>
            <a:ext cx="12795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3" descr="&#10;Description automatically generated"/>
          <p:cNvPicPr>
            <a:picLocks noChangeAspect="1" noChangeArrowheads="1"/>
          </p:cNvPicPr>
          <p:nvPr/>
        </p:nvPicPr>
        <p:blipFill>
          <a:blip r:embed="rId7">
            <a:extLst>
              <a:ext uri="{28A0092B-C50C-407E-A947-70E740481C1C}">
                <a14:useLocalDpi xmlns:a14="http://schemas.microsoft.com/office/drawing/2010/main" val="0"/>
              </a:ext>
            </a:extLst>
          </a:blip>
          <a:srcRect l="18744" t="42789" r="6517" b="10925"/>
          <a:stretch>
            <a:fillRect/>
          </a:stretch>
        </p:blipFill>
        <p:spPr bwMode="auto">
          <a:xfrm>
            <a:off x="7416800" y="4454525"/>
            <a:ext cx="12795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Placeholder 10"/>
          <p:cNvSpPr txBox="1">
            <a:spLocks/>
          </p:cNvSpPr>
          <p:nvPr/>
        </p:nvSpPr>
        <p:spPr bwMode="auto">
          <a:xfrm>
            <a:off x="1087438" y="727075"/>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Braids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34819" name="TextBox 4"/>
          <p:cNvSpPr txBox="1">
            <a:spLocks noChangeArrowheads="1"/>
          </p:cNvSpPr>
          <p:nvPr/>
        </p:nvSpPr>
        <p:spPr bwMode="auto">
          <a:xfrm>
            <a:off x="342900" y="1682750"/>
            <a:ext cx="4818063"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latin typeface="12 Frutiger* 45 Light   02103"/>
              </a:rPr>
              <a:t>Allows dogs to dig or pull at the braid to open it up, revealing various foods/treats inside. This enrichment provides mental stimulation through olfactory, auditory, and physical elements, as well as providing some sweet treats.</a:t>
            </a:r>
          </a:p>
        </p:txBody>
      </p:sp>
      <p:sp>
        <p:nvSpPr>
          <p:cNvPr id="6" name="TextBox 5"/>
          <p:cNvSpPr txBox="1"/>
          <p:nvPr/>
        </p:nvSpPr>
        <p:spPr>
          <a:xfrm>
            <a:off x="341313" y="3951288"/>
            <a:ext cx="4818062" cy="1508125"/>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Butcher paper</a:t>
            </a:r>
          </a:p>
          <a:p>
            <a:pPr marL="285750" indent="-285750">
              <a:buFont typeface="Arial" panose="020B0604020202020204" pitchFamily="34" charset="0"/>
              <a:buChar char="•"/>
              <a:defRPr/>
            </a:pPr>
            <a:r>
              <a:rPr lang="en-US" sz="2000" dirty="0">
                <a:latin typeface="12 Frutiger* 45 Light   02103"/>
              </a:rPr>
              <a:t>Scissors</a:t>
            </a:r>
          </a:p>
          <a:p>
            <a:pPr marL="285750" indent="-285750">
              <a:buFont typeface="Arial" panose="020B0604020202020204" pitchFamily="34" charset="0"/>
              <a:buChar char="•"/>
              <a:defRPr/>
            </a:pPr>
            <a:r>
              <a:rPr lang="en-US" sz="2000" dirty="0">
                <a:latin typeface="12 Frutiger* 45 Light   02103"/>
              </a:rPr>
              <a:t>Diet appropriate treats/food </a:t>
            </a:r>
          </a:p>
        </p:txBody>
      </p:sp>
      <p:pic>
        <p:nvPicPr>
          <p:cNvPr id="3482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Box 1"/>
          <p:cNvSpPr txBox="1">
            <a:spLocks noChangeArrowheads="1"/>
          </p:cNvSpPr>
          <p:nvPr/>
        </p:nvSpPr>
        <p:spPr bwMode="auto">
          <a:xfrm>
            <a:off x="1227138" y="922338"/>
            <a:ext cx="66897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solidFill>
                  <a:srgbClr val="007891"/>
                </a:solidFill>
                <a:latin typeface="12 Frutiger* 45 Light   02103"/>
              </a:rPr>
              <a:t>Enrichment type: </a:t>
            </a:r>
            <a:r>
              <a:rPr lang="en-US" altLang="en-US" sz="1800" dirty="0">
                <a:latin typeface="12 Frutiger* 45 Light   02103"/>
              </a:rPr>
              <a:t>Sensory, Feeding/Nutrition, Toys/Puzzles</a:t>
            </a:r>
          </a:p>
        </p:txBody>
      </p:sp>
      <p:pic>
        <p:nvPicPr>
          <p:cNvPr id="34823" name="Picture 4"/>
          <p:cNvPicPr>
            <a:picLocks noChangeAspect="1" noChangeArrowheads="1"/>
          </p:cNvPicPr>
          <p:nvPr/>
        </p:nvPicPr>
        <p:blipFill>
          <a:blip r:embed="rId3">
            <a:extLst>
              <a:ext uri="{28A0092B-C50C-407E-A947-70E740481C1C}">
                <a14:useLocalDpi xmlns:a14="http://schemas.microsoft.com/office/drawing/2010/main" val="0"/>
              </a:ext>
            </a:extLst>
          </a:blip>
          <a:srcRect r="23190"/>
          <a:stretch>
            <a:fillRect/>
          </a:stretch>
        </p:blipFill>
        <p:spPr bwMode="auto">
          <a:xfrm>
            <a:off x="6553200" y="1682750"/>
            <a:ext cx="22479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6"/>
          <p:cNvPicPr>
            <a:picLocks noChangeAspect="1" noChangeArrowheads="1"/>
          </p:cNvPicPr>
          <p:nvPr/>
        </p:nvPicPr>
        <p:blipFill>
          <a:blip r:embed="rId4">
            <a:extLst>
              <a:ext uri="{28A0092B-C50C-407E-A947-70E740481C1C}">
                <a14:useLocalDpi xmlns:a14="http://schemas.microsoft.com/office/drawing/2010/main" val="0"/>
              </a:ext>
            </a:extLst>
          </a:blip>
          <a:srcRect l="23772" t="44153" r="14445"/>
          <a:stretch>
            <a:fillRect/>
          </a:stretch>
        </p:blipFill>
        <p:spPr bwMode="auto">
          <a:xfrm>
            <a:off x="5040313" y="4360863"/>
            <a:ext cx="144145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8" descr="A dog sitting on a table&#10;&#10;Description automatically generated"/>
          <p:cNvPicPr>
            <a:picLocks noChangeAspect="1" noChangeArrowheads="1"/>
          </p:cNvPicPr>
          <p:nvPr/>
        </p:nvPicPr>
        <p:blipFill>
          <a:blip r:embed="rId5">
            <a:extLst>
              <a:ext uri="{28A0092B-C50C-407E-A947-70E740481C1C}">
                <a14:useLocalDpi xmlns:a14="http://schemas.microsoft.com/office/drawing/2010/main" val="0"/>
              </a:ext>
            </a:extLst>
          </a:blip>
          <a:srcRect l="65804" t="11263" b="10001"/>
          <a:stretch>
            <a:fillRect/>
          </a:stretch>
        </p:blipFill>
        <p:spPr bwMode="auto">
          <a:xfrm>
            <a:off x="4014788" y="4360863"/>
            <a:ext cx="1131887"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Placeholder 10"/>
          <p:cNvSpPr txBox="1">
            <a:spLocks/>
          </p:cNvSpPr>
          <p:nvPr/>
        </p:nvSpPr>
        <p:spPr bwMode="auto">
          <a:xfrm>
            <a:off x="1087438" y="74930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Braids</a:t>
            </a:r>
          </a:p>
        </p:txBody>
      </p:sp>
      <p:sp>
        <p:nvSpPr>
          <p:cNvPr id="6" name="TextBox 5"/>
          <p:cNvSpPr txBox="1"/>
          <p:nvPr/>
        </p:nvSpPr>
        <p:spPr>
          <a:xfrm>
            <a:off x="517525" y="1182688"/>
            <a:ext cx="4660900" cy="4278312"/>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Cut the butcher paper into three equal strips about ⅔ up the paper (leaving about ⅓  at the top uncut, so they are all still connected)</a:t>
            </a:r>
          </a:p>
          <a:p>
            <a:pPr marL="342900" indent="-342900">
              <a:buFont typeface="+mj-lt"/>
              <a:buAutoNum type="arabicPeriod"/>
              <a:defRPr/>
            </a:pPr>
            <a:r>
              <a:rPr lang="en-US" sz="2000" dirty="0">
                <a:latin typeface="12 Frutiger* 45 Light   02103"/>
              </a:rPr>
              <a:t>Fill one strip with kibble, one with wet food, and one with treats*</a:t>
            </a:r>
          </a:p>
          <a:p>
            <a:pPr marL="342900" indent="-342900">
              <a:buFont typeface="+mj-lt"/>
              <a:buAutoNum type="arabicPeriod"/>
              <a:defRPr/>
            </a:pPr>
            <a:r>
              <a:rPr lang="en-US" sz="2000" dirty="0">
                <a:latin typeface="12 Frutiger* 45 Light   02103"/>
              </a:rPr>
              <a:t>Crumple each strip so the treats/food stay inside</a:t>
            </a:r>
          </a:p>
          <a:p>
            <a:pPr marL="342900" indent="-342900">
              <a:buFont typeface="+mj-lt"/>
              <a:buAutoNum type="arabicPeriod"/>
              <a:defRPr/>
            </a:pPr>
            <a:r>
              <a:rPr lang="en-US" sz="2000" dirty="0">
                <a:latin typeface="12 Frutiger* 45 Light   02103"/>
              </a:rPr>
              <a:t>Fold each crumpled strip into the others, creating a braid</a:t>
            </a:r>
          </a:p>
          <a:p>
            <a:pPr marL="342900" indent="-342900">
              <a:buFont typeface="+mj-lt"/>
              <a:buAutoNum type="arabicPeriod"/>
              <a:defRPr/>
            </a:pPr>
            <a:r>
              <a:rPr lang="en-US" sz="2000" dirty="0">
                <a:latin typeface="12 Frutiger* 45 Light   02103"/>
              </a:rPr>
              <a:t>Place inside the dog’s room or close it in the door</a:t>
            </a:r>
          </a:p>
        </p:txBody>
      </p:sp>
      <p:pic>
        <p:nvPicPr>
          <p:cNvPr id="3584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Box 1"/>
          <p:cNvSpPr txBox="1">
            <a:spLocks noChangeArrowheads="1"/>
          </p:cNvSpPr>
          <p:nvPr/>
        </p:nvSpPr>
        <p:spPr bwMode="auto">
          <a:xfrm>
            <a:off x="2773363" y="5492750"/>
            <a:ext cx="332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12 Frutiger* 45 Light   02103"/>
              </a:rPr>
              <a:t>*Make sure the food and/or treats you use are appropriate for special diets of dogs</a:t>
            </a:r>
          </a:p>
        </p:txBody>
      </p:sp>
      <p:pic>
        <p:nvPicPr>
          <p:cNvPr id="35846" name="Picture 10"/>
          <p:cNvPicPr>
            <a:picLocks noChangeAspect="1" noChangeArrowheads="1"/>
          </p:cNvPicPr>
          <p:nvPr/>
        </p:nvPicPr>
        <p:blipFill>
          <a:blip r:embed="rId3">
            <a:extLst>
              <a:ext uri="{28A0092B-C50C-407E-A947-70E740481C1C}">
                <a14:useLocalDpi xmlns:a14="http://schemas.microsoft.com/office/drawing/2010/main" val="0"/>
              </a:ext>
            </a:extLst>
          </a:blip>
          <a:srcRect l="7536" t="4262" r="5505"/>
          <a:stretch>
            <a:fillRect/>
          </a:stretch>
        </p:blipFill>
        <p:spPr bwMode="auto">
          <a:xfrm>
            <a:off x="6551613" y="869950"/>
            <a:ext cx="16446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2"/>
          <p:cNvPicPr>
            <a:picLocks noChangeAspect="1" noChangeArrowheads="1"/>
          </p:cNvPicPr>
          <p:nvPr/>
        </p:nvPicPr>
        <p:blipFill>
          <a:blip r:embed="rId4">
            <a:extLst>
              <a:ext uri="{28A0092B-C50C-407E-A947-70E740481C1C}">
                <a14:useLocalDpi xmlns:a14="http://schemas.microsoft.com/office/drawing/2010/main" val="0"/>
              </a:ext>
            </a:extLst>
          </a:blip>
          <a:srcRect l="4410" r="15495" b="13333"/>
          <a:stretch>
            <a:fillRect/>
          </a:stretch>
        </p:blipFill>
        <p:spPr bwMode="auto">
          <a:xfrm>
            <a:off x="6551613" y="2025650"/>
            <a:ext cx="16446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14"/>
          <p:cNvPicPr>
            <a:picLocks noChangeAspect="1" noChangeArrowheads="1"/>
          </p:cNvPicPr>
          <p:nvPr/>
        </p:nvPicPr>
        <p:blipFill>
          <a:blip r:embed="rId5">
            <a:extLst>
              <a:ext uri="{28A0092B-C50C-407E-A947-70E740481C1C}">
                <a14:useLocalDpi xmlns:a14="http://schemas.microsoft.com/office/drawing/2010/main" val="0"/>
              </a:ext>
            </a:extLst>
          </a:blip>
          <a:srcRect l="5331" t="31329" r="9483" b="32527"/>
          <a:stretch>
            <a:fillRect/>
          </a:stretch>
        </p:blipFill>
        <p:spPr bwMode="auto">
          <a:xfrm>
            <a:off x="6551613" y="3209925"/>
            <a:ext cx="164465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9" name="Picture 15"/>
          <p:cNvPicPr>
            <a:picLocks noChangeAspect="1" noChangeArrowheads="1"/>
          </p:cNvPicPr>
          <p:nvPr/>
        </p:nvPicPr>
        <p:blipFill>
          <a:blip r:embed="rId6">
            <a:extLst>
              <a:ext uri="{28A0092B-C50C-407E-A947-70E740481C1C}">
                <a14:useLocalDpi xmlns:a14="http://schemas.microsoft.com/office/drawing/2010/main" val="0"/>
              </a:ext>
            </a:extLst>
          </a:blip>
          <a:srcRect l="16869" t="13481" r="19174" b="9425"/>
          <a:stretch>
            <a:fillRect/>
          </a:stretch>
        </p:blipFill>
        <p:spPr bwMode="auto">
          <a:xfrm>
            <a:off x="6094413" y="4398963"/>
            <a:ext cx="12795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16"/>
          <p:cNvPicPr>
            <a:picLocks noChangeAspect="1" noChangeArrowheads="1"/>
          </p:cNvPicPr>
          <p:nvPr/>
        </p:nvPicPr>
        <p:blipFill>
          <a:blip r:embed="rId7">
            <a:extLst>
              <a:ext uri="{28A0092B-C50C-407E-A947-70E740481C1C}">
                <a14:useLocalDpi xmlns:a14="http://schemas.microsoft.com/office/drawing/2010/main" val="0"/>
              </a:ext>
            </a:extLst>
          </a:blip>
          <a:srcRect l="30424" t="13817" r="21236" b="26961"/>
          <a:stretch>
            <a:fillRect/>
          </a:stretch>
        </p:blipFill>
        <p:spPr bwMode="auto">
          <a:xfrm>
            <a:off x="7373938" y="4398963"/>
            <a:ext cx="1279525"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10"/>
          <p:cNvSpPr txBox="1">
            <a:spLocks/>
          </p:cNvSpPr>
          <p:nvPr/>
        </p:nvSpPr>
        <p:spPr bwMode="auto">
          <a:xfrm>
            <a:off x="1087438" y="803275"/>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Food Tubes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14339" name="TextBox 4"/>
          <p:cNvSpPr txBox="1">
            <a:spLocks noChangeArrowheads="1"/>
          </p:cNvSpPr>
          <p:nvPr/>
        </p:nvSpPr>
        <p:spPr bwMode="auto">
          <a:xfrm>
            <a:off x="341313" y="1908175"/>
            <a:ext cx="48180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latin typeface="12 Frutiger* 45 Light   02103"/>
              </a:rPr>
              <a:t>Allows dogs to work for their meals or snacks by making them either tear into the paper roll or roll it on its side to release the kibble. Great for mental stimulation and keeping a dog busy.</a:t>
            </a:r>
          </a:p>
        </p:txBody>
      </p:sp>
      <p:sp>
        <p:nvSpPr>
          <p:cNvPr id="6" name="TextBox 5"/>
          <p:cNvSpPr txBox="1"/>
          <p:nvPr/>
        </p:nvSpPr>
        <p:spPr>
          <a:xfrm>
            <a:off x="341313" y="3990975"/>
            <a:ext cx="5365750" cy="1476375"/>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Toilet paper or paper towel roll tubes</a:t>
            </a:r>
          </a:p>
          <a:p>
            <a:pPr marL="285750" indent="-285750">
              <a:buFont typeface="Arial" panose="020B0604020202020204" pitchFamily="34" charset="0"/>
              <a:buChar char="•"/>
              <a:defRPr/>
            </a:pPr>
            <a:r>
              <a:rPr lang="en-US" sz="2000" dirty="0">
                <a:latin typeface="12 Frutiger* 45 Light   02103"/>
              </a:rPr>
              <a:t>Diet appropriate treats/kibble</a:t>
            </a:r>
          </a:p>
          <a:p>
            <a:pPr>
              <a:defRPr/>
            </a:pPr>
            <a:endParaRPr lang="en-US" dirty="0">
              <a:latin typeface="12 Frutiger* 45 Light   02103"/>
            </a:endParaRPr>
          </a:p>
        </p:txBody>
      </p:sp>
      <p:pic>
        <p:nvPicPr>
          <p:cNvPr id="14341"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
          <p:cNvSpPr txBox="1">
            <a:spLocks noChangeArrowheads="1"/>
          </p:cNvSpPr>
          <p:nvPr/>
        </p:nvSpPr>
        <p:spPr bwMode="auto">
          <a:xfrm>
            <a:off x="1449388" y="1071563"/>
            <a:ext cx="6788150"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solidFill>
                  <a:srgbClr val="007891"/>
                </a:solidFill>
                <a:latin typeface="12 Frutiger* 45 Light   02103"/>
              </a:rPr>
              <a:t>Enrichment type: </a:t>
            </a:r>
            <a:r>
              <a:rPr lang="en-US" altLang="en-US" sz="1800" dirty="0">
                <a:latin typeface="12 Frutiger* 45 Light   02103"/>
              </a:rPr>
              <a:t>Sensory, Feeding/Nutrition, Toys/Puzzles</a:t>
            </a:r>
          </a:p>
          <a:p>
            <a:pPr>
              <a:spcBef>
                <a:spcPct val="0"/>
              </a:spcBef>
              <a:buFontTx/>
              <a:buNone/>
            </a:pPr>
            <a:endParaRPr lang="en-US" altLang="en-US" sz="1800" dirty="0">
              <a:latin typeface="12 Frutiger* 45 Light   02103"/>
            </a:endParaRPr>
          </a:p>
        </p:txBody>
      </p:sp>
      <p:pic>
        <p:nvPicPr>
          <p:cNvPr id="14343" name="image5.jpg"/>
          <p:cNvPicPr>
            <a:picLocks noChangeAspect="1" noChangeArrowheads="1"/>
          </p:cNvPicPr>
          <p:nvPr/>
        </p:nvPicPr>
        <p:blipFill>
          <a:blip r:embed="rId3">
            <a:extLst>
              <a:ext uri="{28A0092B-C50C-407E-A947-70E740481C1C}">
                <a14:useLocalDpi xmlns:a14="http://schemas.microsoft.com/office/drawing/2010/main" val="0"/>
              </a:ext>
            </a:extLst>
          </a:blip>
          <a:srcRect t="6062" b="12984"/>
          <a:stretch>
            <a:fillRect/>
          </a:stretch>
        </p:blipFill>
        <p:spPr bwMode="auto">
          <a:xfrm>
            <a:off x="6503988" y="1608138"/>
            <a:ext cx="21177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image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3463" y="4270375"/>
            <a:ext cx="21939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Placeholder 10"/>
          <p:cNvSpPr txBox="1">
            <a:spLocks/>
          </p:cNvSpPr>
          <p:nvPr/>
        </p:nvSpPr>
        <p:spPr bwMode="auto">
          <a:xfrm>
            <a:off x="1087438" y="74930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Food Tubes</a:t>
            </a:r>
          </a:p>
        </p:txBody>
      </p:sp>
      <p:sp>
        <p:nvSpPr>
          <p:cNvPr id="6" name="TextBox 5"/>
          <p:cNvSpPr txBox="1"/>
          <p:nvPr/>
        </p:nvSpPr>
        <p:spPr>
          <a:xfrm>
            <a:off x="517525" y="1309688"/>
            <a:ext cx="4660900" cy="4278094"/>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Start with an empty paper tube and fold in one side so it is essentially closed</a:t>
            </a:r>
          </a:p>
          <a:p>
            <a:pPr marL="342900" indent="-342900">
              <a:buFont typeface="+mj-lt"/>
              <a:buAutoNum type="arabicPeriod"/>
              <a:defRPr/>
            </a:pPr>
            <a:r>
              <a:rPr lang="en-US" sz="2000" dirty="0">
                <a:latin typeface="12 Frutiger* 45 Light   02103"/>
              </a:rPr>
              <a:t>Put the kibble* into the tube and close the other end</a:t>
            </a:r>
          </a:p>
          <a:p>
            <a:pPr marL="342900" indent="-342900">
              <a:buFont typeface="+mj-lt"/>
              <a:buAutoNum type="arabicPeriod"/>
              <a:defRPr/>
            </a:pPr>
            <a:r>
              <a:rPr lang="en-US" sz="2000" dirty="0">
                <a:latin typeface="12 Frutiger* 45 Light   02103"/>
              </a:rPr>
              <a:t>To make it easier or to allow the tube to be rolled for food to come out, poke holes into the sides big enough for kibble to fall out</a:t>
            </a:r>
          </a:p>
          <a:p>
            <a:pPr marL="342900" indent="-342900">
              <a:buFont typeface="+mj-lt"/>
              <a:buAutoNum type="arabicPeriod"/>
              <a:defRPr/>
            </a:pPr>
            <a:r>
              <a:rPr lang="en-US" sz="2000" dirty="0">
                <a:latin typeface="12 Frutiger* 45 Light   02103"/>
              </a:rPr>
              <a:t>Higher value snacks and treats* can be used in the place of kibble if desired</a:t>
            </a:r>
          </a:p>
        </p:txBody>
      </p:sp>
      <p:pic>
        <p:nvPicPr>
          <p:cNvPr id="1536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TextBox 1"/>
          <p:cNvSpPr txBox="1">
            <a:spLocks noChangeArrowheads="1"/>
          </p:cNvSpPr>
          <p:nvPr/>
        </p:nvSpPr>
        <p:spPr bwMode="auto">
          <a:xfrm>
            <a:off x="3010849" y="5528508"/>
            <a:ext cx="31956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600" dirty="0">
                <a:latin typeface="12 Frutiger* 45 Light   02103"/>
              </a:rPr>
              <a:t>*Make sure the food and/or treats you use are appropriate for special diets of dogs</a:t>
            </a:r>
          </a:p>
        </p:txBody>
      </p:sp>
      <p:pic>
        <p:nvPicPr>
          <p:cNvPr id="15366" name="image10.jpg"/>
          <p:cNvPicPr>
            <a:picLocks noChangeAspect="1" noChangeArrowheads="1"/>
          </p:cNvPicPr>
          <p:nvPr/>
        </p:nvPicPr>
        <p:blipFill>
          <a:blip r:embed="rId3">
            <a:extLst>
              <a:ext uri="{28A0092B-C50C-407E-A947-70E740481C1C}">
                <a14:useLocalDpi xmlns:a14="http://schemas.microsoft.com/office/drawing/2010/main" val="0"/>
              </a:ext>
            </a:extLst>
          </a:blip>
          <a:srcRect l="8064" t="22571" r="14148" b="33276"/>
          <a:stretch>
            <a:fillRect/>
          </a:stretch>
        </p:blipFill>
        <p:spPr bwMode="auto">
          <a:xfrm>
            <a:off x="6302375" y="4051300"/>
            <a:ext cx="16160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image23.jpg"/>
          <p:cNvPicPr>
            <a:picLocks noChangeAspect="1" noChangeArrowheads="1"/>
          </p:cNvPicPr>
          <p:nvPr/>
        </p:nvPicPr>
        <p:blipFill>
          <a:blip r:embed="rId4">
            <a:extLst>
              <a:ext uri="{28A0092B-C50C-407E-A947-70E740481C1C}">
                <a14:useLocalDpi xmlns:a14="http://schemas.microsoft.com/office/drawing/2010/main" val="0"/>
              </a:ext>
            </a:extLst>
          </a:blip>
          <a:srcRect l="23749" r="6357" b="21002"/>
          <a:stretch>
            <a:fillRect/>
          </a:stretch>
        </p:blipFill>
        <p:spPr bwMode="auto">
          <a:xfrm>
            <a:off x="6302375" y="1309688"/>
            <a:ext cx="16176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17.jpg"/>
          <p:cNvPicPr>
            <a:picLocks noChangeAspect="1" noChangeArrowheads="1"/>
          </p:cNvPicPr>
          <p:nvPr/>
        </p:nvPicPr>
        <p:blipFill>
          <a:blip r:embed="rId5">
            <a:extLst>
              <a:ext uri="{28A0092B-C50C-407E-A947-70E740481C1C}">
                <a14:useLocalDpi xmlns:a14="http://schemas.microsoft.com/office/drawing/2010/main" val="0"/>
              </a:ext>
            </a:extLst>
          </a:blip>
          <a:srcRect l="8337" t="13467" b="28365"/>
          <a:stretch>
            <a:fillRect/>
          </a:stretch>
        </p:blipFill>
        <p:spPr bwMode="auto">
          <a:xfrm>
            <a:off x="6302375" y="2679700"/>
            <a:ext cx="16176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10"/>
          <p:cNvSpPr txBox="1">
            <a:spLocks/>
          </p:cNvSpPr>
          <p:nvPr/>
        </p:nvSpPr>
        <p:spPr bwMode="auto">
          <a:xfrm>
            <a:off x="1087438" y="74930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Snuffle mats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16387" name="TextBox 4"/>
          <p:cNvSpPr txBox="1">
            <a:spLocks noChangeArrowheads="1"/>
          </p:cNvSpPr>
          <p:nvPr/>
        </p:nvSpPr>
        <p:spPr bwMode="auto">
          <a:xfrm>
            <a:off x="341313" y="1743075"/>
            <a:ext cx="481806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latin typeface="12 Frutiger* 45 Light   02103"/>
              </a:rPr>
              <a:t>Allows dogs to sniff and smell as a way of exploring a new item. It also allows the dogs to be rewarded with food that they find hidden within the fabric. Snuffle mats should not go to dogs that are “indestructible only” or dogs who are specifically “no snuffle mats.”</a:t>
            </a:r>
          </a:p>
        </p:txBody>
      </p:sp>
      <p:sp>
        <p:nvSpPr>
          <p:cNvPr id="6" name="TextBox 5"/>
          <p:cNvSpPr txBox="1"/>
          <p:nvPr/>
        </p:nvSpPr>
        <p:spPr>
          <a:xfrm>
            <a:off x="341313" y="3990975"/>
            <a:ext cx="5365750" cy="1508125"/>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Size appropriate Snuffle mat</a:t>
            </a:r>
          </a:p>
          <a:p>
            <a:pPr marL="285750" indent="-285750">
              <a:buFont typeface="Arial" panose="020B0604020202020204" pitchFamily="34" charset="0"/>
              <a:buChar char="•"/>
              <a:defRPr/>
            </a:pPr>
            <a:r>
              <a:rPr lang="en-US" sz="2000" dirty="0">
                <a:latin typeface="12 Frutiger* 45 Light   02103"/>
              </a:rPr>
              <a:t>Herbs</a:t>
            </a:r>
          </a:p>
          <a:p>
            <a:pPr marL="285750" indent="-285750">
              <a:buFont typeface="Arial" panose="020B0604020202020204" pitchFamily="34" charset="0"/>
              <a:buChar char="•"/>
              <a:defRPr/>
            </a:pPr>
            <a:r>
              <a:rPr lang="en-US" sz="2000" dirty="0">
                <a:latin typeface="12 Frutiger* 45 Light   02103"/>
              </a:rPr>
              <a:t>Diet appropriate treats/kibble</a:t>
            </a:r>
            <a:endParaRPr lang="en-US" dirty="0">
              <a:latin typeface="12 Frutiger* 45 Light   02103"/>
            </a:endParaRPr>
          </a:p>
        </p:txBody>
      </p:sp>
      <p:pic>
        <p:nvPicPr>
          <p:cNvPr id="16389"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Box 1"/>
          <p:cNvSpPr txBox="1">
            <a:spLocks noChangeArrowheads="1"/>
          </p:cNvSpPr>
          <p:nvPr/>
        </p:nvSpPr>
        <p:spPr bwMode="auto">
          <a:xfrm>
            <a:off x="1893888" y="1074738"/>
            <a:ext cx="5356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solidFill>
                  <a:srgbClr val="007891"/>
                </a:solidFill>
                <a:latin typeface="12 Frutiger* 45 Light   02103"/>
              </a:rPr>
              <a:t>Enrichment type: </a:t>
            </a:r>
            <a:r>
              <a:rPr lang="en-US" altLang="en-US" sz="1800" dirty="0">
                <a:latin typeface="12 Frutiger* 45 Light   02103"/>
              </a:rPr>
              <a:t>Sensory, Feeding/Nutrition</a:t>
            </a:r>
          </a:p>
        </p:txBody>
      </p:sp>
      <p:pic>
        <p:nvPicPr>
          <p:cNvPr id="163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6238" y="4462463"/>
            <a:ext cx="2193925"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imag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675" y="1862138"/>
            <a:ext cx="2681288"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0"/>
          <p:cNvSpPr txBox="1">
            <a:spLocks/>
          </p:cNvSpPr>
          <p:nvPr/>
        </p:nvSpPr>
        <p:spPr bwMode="auto">
          <a:xfrm>
            <a:off x="1087438" y="744538"/>
            <a:ext cx="69691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Snuffle mats</a:t>
            </a:r>
          </a:p>
        </p:txBody>
      </p:sp>
      <p:sp>
        <p:nvSpPr>
          <p:cNvPr id="6" name="TextBox 5"/>
          <p:cNvSpPr txBox="1"/>
          <p:nvPr/>
        </p:nvSpPr>
        <p:spPr>
          <a:xfrm>
            <a:off x="517525" y="1693863"/>
            <a:ext cx="4660900" cy="2738437"/>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Spread the treats/kibble* throughout the strips of fabric. Make sure they are slightly hidden so the dog will need to sniff and move the pieces in order to find the treats</a:t>
            </a:r>
          </a:p>
          <a:p>
            <a:pPr marL="342900" indent="-342900">
              <a:buFont typeface="+mj-lt"/>
              <a:buAutoNum type="arabicPeriod"/>
              <a:defRPr/>
            </a:pPr>
            <a:r>
              <a:rPr lang="en-US" sz="2000" dirty="0">
                <a:latin typeface="12 Frutiger* 45 Light   02103"/>
              </a:rPr>
              <a:t>Sprinkle herbs throughout the strips of fabric</a:t>
            </a:r>
          </a:p>
        </p:txBody>
      </p:sp>
      <p:pic>
        <p:nvPicPr>
          <p:cNvPr id="17412"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1"/>
          <p:cNvSpPr txBox="1">
            <a:spLocks noChangeArrowheads="1"/>
          </p:cNvSpPr>
          <p:nvPr/>
        </p:nvSpPr>
        <p:spPr bwMode="auto">
          <a:xfrm>
            <a:off x="2773363" y="5380038"/>
            <a:ext cx="332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12 Frutiger* 45 Light   02103"/>
              </a:rPr>
              <a:t>*Make sure the food and/or treats you use are appropriate for special diets of dogs</a:t>
            </a:r>
          </a:p>
        </p:txBody>
      </p:sp>
      <p:pic>
        <p:nvPicPr>
          <p:cNvPr id="17414" name="image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0650" y="1693863"/>
            <a:ext cx="1554163"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image25.jpg"/>
          <p:cNvPicPr>
            <a:picLocks noChangeAspect="1" noChangeArrowheads="1"/>
          </p:cNvPicPr>
          <p:nvPr/>
        </p:nvPicPr>
        <p:blipFill>
          <a:blip r:embed="rId4">
            <a:extLst>
              <a:ext uri="{28A0092B-C50C-407E-A947-70E740481C1C}">
                <a14:useLocalDpi xmlns:a14="http://schemas.microsoft.com/office/drawing/2010/main" val="0"/>
              </a:ext>
            </a:extLst>
          </a:blip>
          <a:srcRect l="5891"/>
          <a:stretch>
            <a:fillRect/>
          </a:stretch>
        </p:blipFill>
        <p:spPr bwMode="auto">
          <a:xfrm>
            <a:off x="6470650" y="3248025"/>
            <a:ext cx="1554163"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Placeholder 10"/>
          <p:cNvSpPr txBox="1">
            <a:spLocks/>
          </p:cNvSpPr>
          <p:nvPr/>
        </p:nvSpPr>
        <p:spPr bwMode="auto">
          <a:xfrm>
            <a:off x="1087438" y="73025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Tube Boxes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18435" name="TextBox 4"/>
          <p:cNvSpPr txBox="1">
            <a:spLocks noChangeArrowheads="1"/>
          </p:cNvSpPr>
          <p:nvPr/>
        </p:nvSpPr>
        <p:spPr bwMode="auto">
          <a:xfrm>
            <a:off x="341313" y="1743075"/>
            <a:ext cx="481806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a:latin typeface="12 Frutiger* 45 Light   02103"/>
              </a:rPr>
              <a:t>Allows dogs to sniff and scavenge for food inside the box. Dogs can also destroy the box and tubes at the end if they want, which makes this a great toy as well.</a:t>
            </a:r>
          </a:p>
        </p:txBody>
      </p:sp>
      <p:sp>
        <p:nvSpPr>
          <p:cNvPr id="6" name="TextBox 5"/>
          <p:cNvSpPr txBox="1"/>
          <p:nvPr/>
        </p:nvSpPr>
        <p:spPr>
          <a:xfrm>
            <a:off x="341313" y="3419475"/>
            <a:ext cx="5365750" cy="2122488"/>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Toilet paper or paper towel tube rolls</a:t>
            </a:r>
          </a:p>
          <a:p>
            <a:pPr marL="285750" indent="-285750">
              <a:buFont typeface="Arial" panose="020B0604020202020204" pitchFamily="34" charset="0"/>
              <a:buChar char="•"/>
              <a:defRPr/>
            </a:pPr>
            <a:r>
              <a:rPr lang="en-US" sz="2000" dirty="0">
                <a:latin typeface="12 Frutiger* 45 Light   02103"/>
              </a:rPr>
              <a:t>Small cardboard box</a:t>
            </a:r>
          </a:p>
          <a:p>
            <a:pPr marL="285750" indent="-285750">
              <a:buFont typeface="Arial" panose="020B0604020202020204" pitchFamily="34" charset="0"/>
              <a:buChar char="•"/>
              <a:defRPr/>
            </a:pPr>
            <a:r>
              <a:rPr lang="en-US" sz="2000" dirty="0">
                <a:latin typeface="12 Frutiger* 45 Light   02103"/>
              </a:rPr>
              <a:t>Herbs/spices</a:t>
            </a:r>
          </a:p>
          <a:p>
            <a:pPr marL="285750" indent="-285750">
              <a:buFont typeface="Arial" panose="020B0604020202020204" pitchFamily="34" charset="0"/>
              <a:buChar char="•"/>
              <a:defRPr/>
            </a:pPr>
            <a:r>
              <a:rPr lang="en-US" sz="2000" dirty="0">
                <a:latin typeface="12 Frutiger* 45 Light   02103"/>
              </a:rPr>
              <a:t>Diet appropriate treats/kibble</a:t>
            </a:r>
          </a:p>
          <a:p>
            <a:pPr marL="285750" indent="-285750">
              <a:buFont typeface="Arial" panose="020B0604020202020204" pitchFamily="34" charset="0"/>
              <a:buChar char="•"/>
              <a:defRPr/>
            </a:pPr>
            <a:r>
              <a:rPr lang="en-US" sz="2000" dirty="0">
                <a:latin typeface="12 Frutiger* 45 Light   02103"/>
              </a:rPr>
              <a:t>Scissors</a:t>
            </a:r>
            <a:endParaRPr lang="en-US" dirty="0">
              <a:latin typeface="12 Frutiger* 45 Light   02103"/>
            </a:endParaRPr>
          </a:p>
        </p:txBody>
      </p:sp>
      <p:pic>
        <p:nvPicPr>
          <p:cNvPr id="18437"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Box 1"/>
          <p:cNvSpPr txBox="1">
            <a:spLocks noChangeArrowheads="1"/>
          </p:cNvSpPr>
          <p:nvPr/>
        </p:nvSpPr>
        <p:spPr bwMode="auto">
          <a:xfrm>
            <a:off x="1893888" y="1087438"/>
            <a:ext cx="53562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solidFill>
                  <a:srgbClr val="007891"/>
                </a:solidFill>
                <a:latin typeface="12 Frutiger* 45 Light   02103"/>
              </a:rPr>
              <a:t>Enrichment type: </a:t>
            </a:r>
            <a:r>
              <a:rPr lang="en-US" altLang="en-US" sz="2000" dirty="0">
                <a:latin typeface="12 Frutiger* 45 Light   02103"/>
              </a:rPr>
              <a:t>Sensory, Feeding/Nutrition</a:t>
            </a:r>
          </a:p>
        </p:txBody>
      </p:sp>
      <p:pic>
        <p:nvPicPr>
          <p:cNvPr id="18439" name="image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305300"/>
            <a:ext cx="2195513"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image28.jpg"/>
          <p:cNvPicPr>
            <a:picLocks noChangeAspect="1" noChangeArrowheads="1"/>
          </p:cNvPicPr>
          <p:nvPr/>
        </p:nvPicPr>
        <p:blipFill>
          <a:blip r:embed="rId4">
            <a:extLst>
              <a:ext uri="{28A0092B-C50C-407E-A947-70E740481C1C}">
                <a14:useLocalDpi xmlns:a14="http://schemas.microsoft.com/office/drawing/2010/main" val="0"/>
              </a:ext>
            </a:extLst>
          </a:blip>
          <a:srcRect b="23032"/>
          <a:stretch>
            <a:fillRect/>
          </a:stretch>
        </p:blipFill>
        <p:spPr bwMode="auto">
          <a:xfrm>
            <a:off x="6497638" y="1731963"/>
            <a:ext cx="2138362"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0"/>
          <p:cNvSpPr txBox="1">
            <a:spLocks/>
          </p:cNvSpPr>
          <p:nvPr/>
        </p:nvSpPr>
        <p:spPr bwMode="auto">
          <a:xfrm>
            <a:off x="1087438" y="798513"/>
            <a:ext cx="6969125" cy="149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Tube Boxes</a:t>
            </a:r>
          </a:p>
        </p:txBody>
      </p:sp>
      <p:sp>
        <p:nvSpPr>
          <p:cNvPr id="6" name="TextBox 5"/>
          <p:cNvSpPr txBox="1"/>
          <p:nvPr/>
        </p:nvSpPr>
        <p:spPr>
          <a:xfrm>
            <a:off x="517525" y="1693863"/>
            <a:ext cx="4660900" cy="2122487"/>
          </a:xfrm>
          <a:prstGeom prst="rect">
            <a:avLst/>
          </a:prstGeom>
          <a:noFill/>
        </p:spPr>
        <p:txBody>
          <a:bodyPr>
            <a:spAutoFit/>
          </a:bodyPr>
          <a:lstStyle/>
          <a:p>
            <a:pPr>
              <a:defRPr/>
            </a:pPr>
            <a:r>
              <a:rPr lang="en-US" sz="3200" dirty="0">
                <a:solidFill>
                  <a:srgbClr val="007891"/>
                </a:solidFill>
                <a:latin typeface="12 Frutiger* 45 Light   02103"/>
              </a:rPr>
              <a:t>Assembly:</a:t>
            </a:r>
          </a:p>
          <a:p>
            <a:pPr marL="342900" indent="-342900">
              <a:buFont typeface="+mj-lt"/>
              <a:buAutoNum type="arabicPeriod"/>
              <a:defRPr/>
            </a:pPr>
            <a:r>
              <a:rPr lang="en-US" sz="2000" dirty="0">
                <a:latin typeface="12 Frutiger* 45 Light   02103"/>
              </a:rPr>
              <a:t>Cut paper tubes to fit inside the chosen box</a:t>
            </a:r>
          </a:p>
          <a:p>
            <a:pPr marL="342900" indent="-342900">
              <a:buFont typeface="+mj-lt"/>
              <a:buAutoNum type="arabicPeriod"/>
              <a:defRPr/>
            </a:pPr>
            <a:r>
              <a:rPr lang="en-US" sz="2000" dirty="0">
                <a:latin typeface="12 Frutiger* 45 Light   02103"/>
              </a:rPr>
              <a:t>Fill the box with these tubes</a:t>
            </a:r>
          </a:p>
          <a:p>
            <a:pPr marL="342900" indent="-342900">
              <a:buFont typeface="+mj-lt"/>
              <a:buAutoNum type="arabicPeriod"/>
              <a:defRPr/>
            </a:pPr>
            <a:r>
              <a:rPr lang="en-US" sz="2000" dirty="0">
                <a:latin typeface="12 Frutiger* 45 Light   02103"/>
              </a:rPr>
              <a:t>Place treats/kibble* and/or herbs/spices inside tubes</a:t>
            </a:r>
          </a:p>
        </p:txBody>
      </p:sp>
      <p:pic>
        <p:nvPicPr>
          <p:cNvPr id="19460"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42000"/>
            <a:ext cx="1293813"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
          <p:cNvSpPr txBox="1">
            <a:spLocks noChangeArrowheads="1"/>
          </p:cNvSpPr>
          <p:nvPr/>
        </p:nvSpPr>
        <p:spPr bwMode="auto">
          <a:xfrm>
            <a:off x="2773363" y="5380038"/>
            <a:ext cx="3321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a:latin typeface="12 Frutiger* 45 Light   02103"/>
              </a:rPr>
              <a:t>*Make sure the food and/or treats you use are appropriate for special diets of dogs</a:t>
            </a:r>
          </a:p>
        </p:txBody>
      </p:sp>
      <p:pic>
        <p:nvPicPr>
          <p:cNvPr id="19462" name="image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5075" y="1303338"/>
            <a:ext cx="20113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image20.jpg"/>
          <p:cNvPicPr>
            <a:picLocks noChangeAspect="1" noChangeArrowheads="1"/>
          </p:cNvPicPr>
          <p:nvPr/>
        </p:nvPicPr>
        <p:blipFill>
          <a:blip r:embed="rId4">
            <a:extLst>
              <a:ext uri="{28A0092B-C50C-407E-A947-70E740481C1C}">
                <a14:useLocalDpi xmlns:a14="http://schemas.microsoft.com/office/drawing/2010/main" val="0"/>
              </a:ext>
            </a:extLst>
          </a:blip>
          <a:srcRect l="4877" t="14262" r="2063" b="4494"/>
          <a:stretch>
            <a:fillRect/>
          </a:stretch>
        </p:blipFill>
        <p:spPr bwMode="auto">
          <a:xfrm>
            <a:off x="6315075" y="2674938"/>
            <a:ext cx="20113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image8.jpg"/>
          <p:cNvPicPr>
            <a:picLocks noChangeAspect="1" noChangeArrowheads="1"/>
          </p:cNvPicPr>
          <p:nvPr/>
        </p:nvPicPr>
        <p:blipFill>
          <a:blip r:embed="rId5">
            <a:extLst>
              <a:ext uri="{28A0092B-C50C-407E-A947-70E740481C1C}">
                <a14:useLocalDpi xmlns:a14="http://schemas.microsoft.com/office/drawing/2010/main" val="0"/>
              </a:ext>
            </a:extLst>
          </a:blip>
          <a:srcRect t="10583" r="5534" b="11774"/>
          <a:stretch>
            <a:fillRect/>
          </a:stretch>
        </p:blipFill>
        <p:spPr bwMode="auto">
          <a:xfrm>
            <a:off x="6315075" y="4046538"/>
            <a:ext cx="20113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Placeholder 10"/>
          <p:cNvSpPr txBox="1">
            <a:spLocks/>
          </p:cNvSpPr>
          <p:nvPr/>
        </p:nvSpPr>
        <p:spPr bwMode="auto">
          <a:xfrm>
            <a:off x="1087438" y="749300"/>
            <a:ext cx="6969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eaLnBrk="1" hangingPunct="1">
              <a:lnSpc>
                <a:spcPts val="1150"/>
              </a:lnSpc>
              <a:spcBef>
                <a:spcPct val="0"/>
              </a:spcBef>
              <a:buFont typeface="Arial" panose="020B0604020202020204" pitchFamily="34" charset="0"/>
              <a:buNone/>
            </a:pPr>
            <a:r>
              <a:rPr lang="en-US" altLang="en-US" sz="6000">
                <a:solidFill>
                  <a:srgbClr val="007891"/>
                </a:solidFill>
                <a:latin typeface="12 Frutiger* 45 Light   02103"/>
              </a:rPr>
              <a:t>Towels</a:t>
            </a:r>
          </a:p>
          <a:p>
            <a:pPr algn="ctr" eaLnBrk="1" hangingPunct="1">
              <a:lnSpc>
                <a:spcPts val="1150"/>
              </a:lnSpc>
              <a:spcBef>
                <a:spcPct val="0"/>
              </a:spcBef>
              <a:buFont typeface="Arial" panose="020B0604020202020204" pitchFamily="34" charset="0"/>
              <a:buNone/>
            </a:pPr>
            <a:endParaRPr lang="en-US" altLang="en-US" sz="6000">
              <a:solidFill>
                <a:srgbClr val="007891"/>
              </a:solidFill>
              <a:latin typeface="12 Frutiger* 45 Light   02103"/>
            </a:endParaRPr>
          </a:p>
        </p:txBody>
      </p:sp>
      <p:sp>
        <p:nvSpPr>
          <p:cNvPr id="20483" name="TextBox 4"/>
          <p:cNvSpPr txBox="1">
            <a:spLocks noChangeArrowheads="1"/>
          </p:cNvSpPr>
          <p:nvPr/>
        </p:nvSpPr>
        <p:spPr bwMode="auto">
          <a:xfrm>
            <a:off x="341313" y="1743075"/>
            <a:ext cx="48180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latin typeface="12 Frutiger* 45 Light   02103"/>
              </a:rPr>
              <a:t>The idea is that the dog will use its nose or paw to unroll the towel and reveal treats or new scents. Allows dogs to sniff and work to get what they want. It also allows the dogs to be rewarded with food that they find.</a:t>
            </a:r>
          </a:p>
        </p:txBody>
      </p:sp>
      <p:sp>
        <p:nvSpPr>
          <p:cNvPr id="6" name="TextBox 5"/>
          <p:cNvSpPr txBox="1"/>
          <p:nvPr/>
        </p:nvSpPr>
        <p:spPr>
          <a:xfrm>
            <a:off x="341313" y="3990975"/>
            <a:ext cx="5365750" cy="1508125"/>
          </a:xfrm>
          <a:prstGeom prst="rect">
            <a:avLst/>
          </a:prstGeom>
          <a:noFill/>
        </p:spPr>
        <p:txBody>
          <a:bodyPr>
            <a:spAutoFit/>
          </a:bodyPr>
          <a:lstStyle/>
          <a:p>
            <a:pPr>
              <a:defRPr/>
            </a:pPr>
            <a:r>
              <a:rPr lang="en-US" sz="3200" dirty="0">
                <a:solidFill>
                  <a:srgbClr val="007891"/>
                </a:solidFill>
                <a:latin typeface="12 Frutiger* 45 Light   02103"/>
              </a:rPr>
              <a:t>Supplies:</a:t>
            </a:r>
          </a:p>
          <a:p>
            <a:pPr marL="285750" indent="-285750">
              <a:buFont typeface="Arial" panose="020B0604020202020204" pitchFamily="34" charset="0"/>
              <a:buChar char="•"/>
              <a:defRPr/>
            </a:pPr>
            <a:r>
              <a:rPr lang="en-US" sz="2000" dirty="0">
                <a:latin typeface="12 Frutiger* 45 Light   02103"/>
              </a:rPr>
              <a:t>Size appropriate towel</a:t>
            </a:r>
          </a:p>
          <a:p>
            <a:pPr marL="285750" indent="-285750">
              <a:buFont typeface="Arial" panose="020B0604020202020204" pitchFamily="34" charset="0"/>
              <a:buChar char="•"/>
              <a:defRPr/>
            </a:pPr>
            <a:r>
              <a:rPr lang="en-US" sz="2000" dirty="0">
                <a:latin typeface="12 Frutiger* 45 Light   02103"/>
              </a:rPr>
              <a:t>Herbs/scent spray</a:t>
            </a:r>
          </a:p>
          <a:p>
            <a:pPr marL="285750" indent="-285750">
              <a:buFont typeface="Arial" panose="020B0604020202020204" pitchFamily="34" charset="0"/>
              <a:buChar char="•"/>
              <a:defRPr/>
            </a:pPr>
            <a:r>
              <a:rPr lang="en-US" sz="2000" dirty="0">
                <a:latin typeface="12 Frutiger* 45 Light   02103"/>
              </a:rPr>
              <a:t>Diet appropriate treats/kibble</a:t>
            </a:r>
            <a:endParaRPr lang="en-US" dirty="0">
              <a:latin typeface="12 Frutiger* 45 Light   02103"/>
            </a:endParaRPr>
          </a:p>
        </p:txBody>
      </p:sp>
      <p:pic>
        <p:nvPicPr>
          <p:cNvPr id="20485"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4475" y="5894388"/>
            <a:ext cx="1293813"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TextBox 1"/>
          <p:cNvSpPr txBox="1">
            <a:spLocks noChangeArrowheads="1"/>
          </p:cNvSpPr>
          <p:nvPr/>
        </p:nvSpPr>
        <p:spPr bwMode="auto">
          <a:xfrm>
            <a:off x="1252538" y="1055688"/>
            <a:ext cx="6804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000" dirty="0">
                <a:solidFill>
                  <a:srgbClr val="007891"/>
                </a:solidFill>
                <a:latin typeface="12 Frutiger* 45 Light   02103"/>
              </a:rPr>
              <a:t>Enrichment type: </a:t>
            </a:r>
            <a:r>
              <a:rPr lang="en-US" altLang="en-US" sz="2000" dirty="0">
                <a:latin typeface="12 Frutiger* 45 Light   02103"/>
              </a:rPr>
              <a:t>Sensory, Feeding/Nutrition, Toys/Puzzles</a:t>
            </a:r>
          </a:p>
        </p:txBody>
      </p:sp>
      <p:pic>
        <p:nvPicPr>
          <p:cNvPr id="20487" name="image16.jpg"/>
          <p:cNvPicPr>
            <a:picLocks noChangeAspect="1" noChangeArrowheads="1"/>
          </p:cNvPicPr>
          <p:nvPr/>
        </p:nvPicPr>
        <p:blipFill>
          <a:blip r:embed="rId3">
            <a:extLst>
              <a:ext uri="{28A0092B-C50C-407E-A947-70E740481C1C}">
                <a14:useLocalDpi xmlns:a14="http://schemas.microsoft.com/office/drawing/2010/main" val="0"/>
              </a:ext>
            </a:extLst>
          </a:blip>
          <a:srcRect t="12364" b="19789"/>
          <a:stretch>
            <a:fillRect/>
          </a:stretch>
        </p:blipFill>
        <p:spPr bwMode="auto">
          <a:xfrm>
            <a:off x="4251325" y="4537075"/>
            <a:ext cx="1817688"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image29.jpg"/>
          <p:cNvPicPr>
            <a:picLocks noChangeAspect="1" noChangeArrowheads="1"/>
          </p:cNvPicPr>
          <p:nvPr/>
        </p:nvPicPr>
        <p:blipFill>
          <a:blip r:embed="rId4">
            <a:extLst>
              <a:ext uri="{28A0092B-C50C-407E-A947-70E740481C1C}">
                <a14:useLocalDpi xmlns:a14="http://schemas.microsoft.com/office/drawing/2010/main" val="0"/>
              </a:ext>
            </a:extLst>
          </a:blip>
          <a:srcRect b="10046"/>
          <a:stretch>
            <a:fillRect/>
          </a:stretch>
        </p:blipFill>
        <p:spPr bwMode="auto">
          <a:xfrm>
            <a:off x="6569075" y="1790700"/>
            <a:ext cx="19065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C9ED879B169245840670C8D7CD732D" ma:contentTypeVersion="14" ma:contentTypeDescription="Create a new document." ma:contentTypeScope="" ma:versionID="184ab639ac460eafaf997523ba973b1c">
  <xsd:schema xmlns:xsd="http://www.w3.org/2001/XMLSchema" xmlns:xs="http://www.w3.org/2001/XMLSchema" xmlns:p="http://schemas.microsoft.com/office/2006/metadata/properties" xmlns:ns2="4e11a6e0-5e21-4440-81f5-513f89fbfbad" xmlns:ns3="caa070b2-a5e3-49f0-a031-806e4b06416c" targetNamespace="http://schemas.microsoft.com/office/2006/metadata/properties" ma:root="true" ma:fieldsID="9e4f8a865d0f0fe16e4bac092c75590a" ns2:_="" ns3:_="">
    <xsd:import namespace="4e11a6e0-5e21-4440-81f5-513f89fbfbad"/>
    <xsd:import namespace="caa070b2-a5e3-49f0-a031-806e4b06416c"/>
    <xsd:element name="properties">
      <xsd:complexType>
        <xsd:sequence>
          <xsd:element name="documentManagement">
            <xsd:complexType>
              <xsd:all>
                <xsd:element ref="ns2:HideFromDelve" minOccurs="0"/>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11a6e0-5e21-4440-81f5-513f89fbfbad" elementFormDefault="qualified">
    <xsd:import namespace="http://schemas.microsoft.com/office/2006/documentManagement/types"/>
    <xsd:import namespace="http://schemas.microsoft.com/office/infopath/2007/PartnerControls"/>
    <xsd:element name="HideFromDelve" ma:index="8" nillable="true" ma:displayName="HideFromDelve" ma:default="1" ma:internalName="HideFromDelve">
      <xsd:simpleType>
        <xsd:restriction base="dms:Boolea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a070b2-a5e3-49f0-a031-806e4b06416c"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HideFromDelve xmlns="4e11a6e0-5e21-4440-81f5-513f89fbfbad">true</HideFromDelve>
  </documentManagement>
</p:properties>
</file>

<file path=customXml/itemProps1.xml><?xml version="1.0" encoding="utf-8"?>
<ds:datastoreItem xmlns:ds="http://schemas.openxmlformats.org/officeDocument/2006/customXml" ds:itemID="{705B9D3B-D589-4792-82CB-76ED9C514A66}"/>
</file>

<file path=customXml/itemProps2.xml><?xml version="1.0" encoding="utf-8"?>
<ds:datastoreItem xmlns:ds="http://schemas.openxmlformats.org/officeDocument/2006/customXml" ds:itemID="{22793A7B-38A7-4322-8652-65984FBF5BA9}"/>
</file>

<file path=customXml/itemProps3.xml><?xml version="1.0" encoding="utf-8"?>
<ds:datastoreItem xmlns:ds="http://schemas.openxmlformats.org/officeDocument/2006/customXml" ds:itemID="{CC93E49B-9FA2-4753-B38D-B30F678668E7}"/>
</file>

<file path=docProps/app.xml><?xml version="1.0" encoding="utf-8"?>
<Properties xmlns="http://schemas.openxmlformats.org/officeDocument/2006/extended-properties" xmlns:vt="http://schemas.openxmlformats.org/officeDocument/2006/docPropsVTypes">
  <TotalTime>2298</TotalTime>
  <Words>1754</Words>
  <Application>Microsoft Office PowerPoint</Application>
  <PresentationFormat>On-screen Show (4:3)</PresentationFormat>
  <Paragraphs>174</Paragraphs>
  <Slides>24</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Calibri</vt:lpstr>
      <vt:lpstr>MS PGothic</vt:lpstr>
      <vt:lpstr>Arial</vt:lpstr>
      <vt:lpstr>Varela Round</vt:lpstr>
      <vt:lpstr>12 Frutiger* 45 Light   02103</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Girvin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Freelance/Production</dc:creator>
  <cp:lastModifiedBy>Loralee Greco</cp:lastModifiedBy>
  <cp:revision>345</cp:revision>
  <cp:lastPrinted>2020-04-15T18:55:51Z</cp:lastPrinted>
  <dcterms:created xsi:type="dcterms:W3CDTF">2015-02-20T17:40:07Z</dcterms:created>
  <dcterms:modified xsi:type="dcterms:W3CDTF">2020-05-27T04:17:40Z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0x010100BDC9ED879B169245840670C8D7CD732D</vt:lpwstr>
  </property>
</Properties>
</file>