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6" r:id="rId2"/>
    <p:sldId id="285" r:id="rId3"/>
    <p:sldId id="259" r:id="rId4"/>
    <p:sldId id="263" r:id="rId5"/>
    <p:sldId id="264" r:id="rId6"/>
    <p:sldId id="281" r:id="rId7"/>
    <p:sldId id="258" r:id="rId8"/>
    <p:sldId id="261" r:id="rId9"/>
    <p:sldId id="316" r:id="rId10"/>
    <p:sldId id="295" r:id="rId11"/>
    <p:sldId id="292" r:id="rId12"/>
    <p:sldId id="291" r:id="rId13"/>
    <p:sldId id="324" r:id="rId14"/>
    <p:sldId id="325" r:id="rId15"/>
    <p:sldId id="318" r:id="rId16"/>
    <p:sldId id="326" r:id="rId17"/>
    <p:sldId id="320" r:id="rId18"/>
    <p:sldId id="321" r:id="rId19"/>
    <p:sldId id="322" r:id="rId20"/>
    <p:sldId id="327" r:id="rId21"/>
    <p:sldId id="293" r:id="rId22"/>
    <p:sldId id="297" r:id="rId23"/>
    <p:sldId id="330" r:id="rId24"/>
    <p:sldId id="331" r:id="rId25"/>
    <p:sldId id="328" r:id="rId26"/>
    <p:sldId id="308" r:id="rId27"/>
    <p:sldId id="310" r:id="rId28"/>
    <p:sldId id="271" r:id="rId29"/>
    <p:sldId id="334" r:id="rId30"/>
    <p:sldId id="335" r:id="rId31"/>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Rickmond" initials="JR" lastIdx="38" clrIdx="0">
    <p:extLst>
      <p:ext uri="{19B8F6BF-5375-455C-9EA6-DF929625EA0E}">
        <p15:presenceInfo xmlns:p15="http://schemas.microsoft.com/office/powerpoint/2012/main" userId="Julie Rickmon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27FC6"/>
    <a:srgbClr val="0000FF"/>
    <a:srgbClr val="C4D600"/>
    <a:srgbClr val="F187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0" autoAdjust="0"/>
    <p:restoredTop sz="78671" autoAdjust="0"/>
  </p:normalViewPr>
  <p:slideViewPr>
    <p:cSldViewPr snapToGrid="0">
      <p:cViewPr>
        <p:scale>
          <a:sx n="75" d="100"/>
          <a:sy n="75" d="100"/>
        </p:scale>
        <p:origin x="3845" y="4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17B471CC-8A2B-4B9E-8690-B2B3726B08AB}" type="datetimeFigureOut">
              <a:rPr lang="en-US" smtClean="0"/>
              <a:t>11/10/2023</a:t>
            </a:fld>
            <a:endParaRPr lang="en-US"/>
          </a:p>
        </p:txBody>
      </p:sp>
      <p:sp>
        <p:nvSpPr>
          <p:cNvPr id="4" name="Footer Placeholder 3"/>
          <p:cNvSpPr>
            <a:spLocks noGrp="1"/>
          </p:cNvSpPr>
          <p:nvPr>
            <p:ph type="ftr" sz="quarter" idx="2"/>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438" y="8893175"/>
            <a:ext cx="3067050" cy="469900"/>
          </a:xfrm>
          <a:prstGeom prst="rect">
            <a:avLst/>
          </a:prstGeom>
        </p:spPr>
        <p:txBody>
          <a:bodyPr vert="horz" lIns="91440" tIns="45720" rIns="91440" bIns="45720" rtlCol="0" anchor="b"/>
          <a:lstStyle>
            <a:lvl1pPr algn="r">
              <a:defRPr sz="1200"/>
            </a:lvl1pPr>
          </a:lstStyle>
          <a:p>
            <a:fld id="{04E14D7E-7F97-4270-9FAF-FBE9E72FA3B4}" type="slidenum">
              <a:rPr lang="en-US" smtClean="0"/>
              <a:t>‹#›</a:t>
            </a:fld>
            <a:endParaRPr lang="en-US"/>
          </a:p>
        </p:txBody>
      </p:sp>
    </p:spTree>
    <p:extLst>
      <p:ext uri="{BB962C8B-B14F-4D97-AF65-F5344CB8AC3E}">
        <p14:creationId xmlns:p14="http://schemas.microsoft.com/office/powerpoint/2010/main" val="33809931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0639B3B4-5F5E-45A9-8C7A-DA7D18CE0160}" type="datetimeFigureOut">
              <a:rPr lang="en-US" smtClean="0"/>
              <a:t>11/10/2023</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5325"/>
            <a:ext cx="5661025" cy="3687763"/>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9900"/>
          </a:xfrm>
          <a:prstGeom prst="rect">
            <a:avLst/>
          </a:prstGeom>
        </p:spPr>
        <p:txBody>
          <a:bodyPr vert="horz" lIns="91440" tIns="45720" rIns="91440" bIns="45720" rtlCol="0" anchor="b"/>
          <a:lstStyle>
            <a:lvl1pPr algn="r">
              <a:defRPr sz="1200"/>
            </a:lvl1pPr>
          </a:lstStyle>
          <a:p>
            <a:fld id="{CC4D8A6B-A546-4592-87B0-AD8A46B52938}" type="slidenum">
              <a:rPr lang="en-US" smtClean="0"/>
              <a:t>‹#›</a:t>
            </a:fld>
            <a:endParaRPr lang="en-US"/>
          </a:p>
        </p:txBody>
      </p:sp>
    </p:spTree>
    <p:extLst>
      <p:ext uri="{BB962C8B-B14F-4D97-AF65-F5344CB8AC3E}">
        <p14:creationId xmlns:p14="http://schemas.microsoft.com/office/powerpoint/2010/main" val="3198514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1</a:t>
            </a:fld>
            <a:endParaRPr lang="en-US"/>
          </a:p>
        </p:txBody>
      </p:sp>
    </p:spTree>
    <p:extLst>
      <p:ext uri="{BB962C8B-B14F-4D97-AF65-F5344CB8AC3E}">
        <p14:creationId xmlns:p14="http://schemas.microsoft.com/office/powerpoint/2010/main" val="3183775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10</a:t>
            </a:fld>
            <a:endParaRPr lang="en-US"/>
          </a:p>
        </p:txBody>
      </p:sp>
    </p:spTree>
    <p:extLst>
      <p:ext uri="{BB962C8B-B14F-4D97-AF65-F5344CB8AC3E}">
        <p14:creationId xmlns:p14="http://schemas.microsoft.com/office/powerpoint/2010/main" val="3474836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11</a:t>
            </a:fld>
            <a:endParaRPr lang="en-US"/>
          </a:p>
        </p:txBody>
      </p:sp>
    </p:spTree>
    <p:extLst>
      <p:ext uri="{BB962C8B-B14F-4D97-AF65-F5344CB8AC3E}">
        <p14:creationId xmlns:p14="http://schemas.microsoft.com/office/powerpoint/2010/main" val="411765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12</a:t>
            </a:fld>
            <a:endParaRPr lang="en-US"/>
          </a:p>
        </p:txBody>
      </p:sp>
    </p:spTree>
    <p:extLst>
      <p:ext uri="{BB962C8B-B14F-4D97-AF65-F5344CB8AC3E}">
        <p14:creationId xmlns:p14="http://schemas.microsoft.com/office/powerpoint/2010/main" val="2961013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13</a:t>
            </a:fld>
            <a:endParaRPr lang="en-US"/>
          </a:p>
        </p:txBody>
      </p:sp>
    </p:spTree>
    <p:extLst>
      <p:ext uri="{BB962C8B-B14F-4D97-AF65-F5344CB8AC3E}">
        <p14:creationId xmlns:p14="http://schemas.microsoft.com/office/powerpoint/2010/main" val="1438658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14</a:t>
            </a:fld>
            <a:endParaRPr lang="en-US"/>
          </a:p>
        </p:txBody>
      </p:sp>
    </p:spTree>
    <p:extLst>
      <p:ext uri="{BB962C8B-B14F-4D97-AF65-F5344CB8AC3E}">
        <p14:creationId xmlns:p14="http://schemas.microsoft.com/office/powerpoint/2010/main" val="3298391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Answer:</a:t>
            </a:r>
            <a:r>
              <a:rPr lang="en-US" baseline="0" dirty="0" smtClean="0"/>
              <a:t> Scared</a:t>
            </a:r>
          </a:p>
          <a:p>
            <a:pPr rtl="0"/>
            <a:r>
              <a:rPr lang="en-US" baseline="0" dirty="0" smtClean="0"/>
              <a:t>This dog is giving us “whale eyes” and yawning!</a:t>
            </a:r>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15</a:t>
            </a:fld>
            <a:endParaRPr lang="en-US"/>
          </a:p>
        </p:txBody>
      </p:sp>
    </p:spTree>
    <p:extLst>
      <p:ext uri="{BB962C8B-B14F-4D97-AF65-F5344CB8AC3E}">
        <p14:creationId xmlns:p14="http://schemas.microsoft.com/office/powerpoint/2010/main" val="729989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Answer:</a:t>
            </a:r>
            <a:r>
              <a:rPr lang="en-US" baseline="0" dirty="0" smtClean="0"/>
              <a:t> Happy</a:t>
            </a:r>
            <a:endParaRPr lang="en-US" dirty="0" smtClean="0"/>
          </a:p>
          <a:p>
            <a:pPr rtl="0"/>
            <a:r>
              <a:rPr lang="en-US" dirty="0" smtClean="0"/>
              <a:t>This dog has a relaxed open</a:t>
            </a:r>
            <a:r>
              <a:rPr lang="en-US" baseline="0" dirty="0" smtClean="0"/>
              <a:t> mouth and is not making “whale eyes”</a:t>
            </a:r>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16</a:t>
            </a:fld>
            <a:endParaRPr lang="en-US"/>
          </a:p>
        </p:txBody>
      </p:sp>
    </p:spTree>
    <p:extLst>
      <p:ext uri="{BB962C8B-B14F-4D97-AF65-F5344CB8AC3E}">
        <p14:creationId xmlns:p14="http://schemas.microsoft.com/office/powerpoint/2010/main" val="3331117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Answer: Happy</a:t>
            </a:r>
          </a:p>
          <a:p>
            <a:pPr rtl="0"/>
            <a:r>
              <a:rPr lang="en-US" dirty="0" smtClean="0"/>
              <a:t>Her eye</a:t>
            </a:r>
            <a:r>
              <a:rPr lang="en-US" baseline="0" dirty="0" smtClean="0"/>
              <a:t> pupils </a:t>
            </a:r>
            <a:r>
              <a:rPr lang="en-US" dirty="0" smtClean="0"/>
              <a:t>are thin</a:t>
            </a:r>
            <a:r>
              <a:rPr lang="en-US" baseline="0" dirty="0" smtClean="0"/>
              <a:t> and her ears are up!</a:t>
            </a:r>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17</a:t>
            </a:fld>
            <a:endParaRPr lang="en-US"/>
          </a:p>
        </p:txBody>
      </p:sp>
    </p:spTree>
    <p:extLst>
      <p:ext uri="{BB962C8B-B14F-4D97-AF65-F5344CB8AC3E}">
        <p14:creationId xmlns:p14="http://schemas.microsoft.com/office/powerpoint/2010/main" val="2166333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Answer: Scared</a:t>
            </a:r>
          </a:p>
          <a:p>
            <a:pPr rtl="0"/>
            <a:r>
              <a:rPr lang="en-US" dirty="0" smtClean="0"/>
              <a:t>This dog is barking and his ears</a:t>
            </a:r>
            <a:r>
              <a:rPr lang="en-US" baseline="0" dirty="0" smtClean="0"/>
              <a:t> are pinned down, which means he is very scared right now.</a:t>
            </a:r>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18</a:t>
            </a:fld>
            <a:endParaRPr lang="en-US"/>
          </a:p>
        </p:txBody>
      </p:sp>
    </p:spTree>
    <p:extLst>
      <p:ext uri="{BB962C8B-B14F-4D97-AF65-F5344CB8AC3E}">
        <p14:creationId xmlns:p14="http://schemas.microsoft.com/office/powerpoint/2010/main" val="1692833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Answer: Happy</a:t>
            </a:r>
          </a:p>
          <a:p>
            <a:pPr rtl="0"/>
            <a:r>
              <a:rPr lang="en-US" dirty="0" smtClean="0"/>
              <a:t>His ears are up and he</a:t>
            </a:r>
            <a:r>
              <a:rPr lang="en-US" baseline="0" dirty="0" smtClean="0"/>
              <a:t> is rolling!</a:t>
            </a:r>
          </a:p>
          <a:p>
            <a:pPr rtl="0"/>
            <a:r>
              <a:rPr lang="en-US" baseline="0" dirty="0" smtClean="0"/>
              <a:t>His eye pupils are “medium”… maybe he is playing or excited!</a:t>
            </a:r>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19</a:t>
            </a:fld>
            <a:endParaRPr lang="en-US"/>
          </a:p>
        </p:txBody>
      </p:sp>
    </p:spTree>
    <p:extLst>
      <p:ext uri="{BB962C8B-B14F-4D97-AF65-F5344CB8AC3E}">
        <p14:creationId xmlns:p14="http://schemas.microsoft.com/office/powerpoint/2010/main" val="2704087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2</a:t>
            </a:fld>
            <a:endParaRPr lang="en-US"/>
          </a:p>
        </p:txBody>
      </p:sp>
    </p:spTree>
    <p:extLst>
      <p:ext uri="{BB962C8B-B14F-4D97-AF65-F5344CB8AC3E}">
        <p14:creationId xmlns:p14="http://schemas.microsoft.com/office/powerpoint/2010/main" val="1682971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Answer: Scared</a:t>
            </a:r>
          </a:p>
          <a:p>
            <a:pPr rtl="0"/>
            <a:r>
              <a:rPr lang="en-US" dirty="0" smtClean="0"/>
              <a:t>This cat’s ears are pinned down and they have a BIG </a:t>
            </a:r>
            <a:r>
              <a:rPr lang="en-US" dirty="0" err="1" smtClean="0"/>
              <a:t>poofy</a:t>
            </a:r>
            <a:r>
              <a:rPr lang="en-US" dirty="0" smtClean="0"/>
              <a:t> tail</a:t>
            </a:r>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20</a:t>
            </a:fld>
            <a:endParaRPr lang="en-US"/>
          </a:p>
        </p:txBody>
      </p:sp>
    </p:spTree>
    <p:extLst>
      <p:ext uri="{BB962C8B-B14F-4D97-AF65-F5344CB8AC3E}">
        <p14:creationId xmlns:p14="http://schemas.microsoft.com/office/powerpoint/2010/main" val="3173293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21</a:t>
            </a:fld>
            <a:endParaRPr lang="en-US"/>
          </a:p>
        </p:txBody>
      </p:sp>
    </p:spTree>
    <p:extLst>
      <p:ext uri="{BB962C8B-B14F-4D97-AF65-F5344CB8AC3E}">
        <p14:creationId xmlns:p14="http://schemas.microsoft.com/office/powerpoint/2010/main" val="1174624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23</a:t>
            </a:fld>
            <a:endParaRPr lang="en-US"/>
          </a:p>
        </p:txBody>
      </p:sp>
    </p:spTree>
    <p:extLst>
      <p:ext uri="{BB962C8B-B14F-4D97-AF65-F5344CB8AC3E}">
        <p14:creationId xmlns:p14="http://schemas.microsoft.com/office/powerpoint/2010/main" val="398233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24</a:t>
            </a:fld>
            <a:endParaRPr lang="en-US"/>
          </a:p>
        </p:txBody>
      </p:sp>
    </p:spTree>
    <p:extLst>
      <p:ext uri="{BB962C8B-B14F-4D97-AF65-F5344CB8AC3E}">
        <p14:creationId xmlns:p14="http://schemas.microsoft.com/office/powerpoint/2010/main" val="1002698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25</a:t>
            </a:fld>
            <a:endParaRPr lang="en-US"/>
          </a:p>
        </p:txBody>
      </p:sp>
    </p:spTree>
    <p:extLst>
      <p:ext uri="{BB962C8B-B14F-4D97-AF65-F5344CB8AC3E}">
        <p14:creationId xmlns:p14="http://schemas.microsoft.com/office/powerpoint/2010/main" val="1040263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26</a:t>
            </a:fld>
            <a:endParaRPr lang="en-US"/>
          </a:p>
        </p:txBody>
      </p:sp>
    </p:spTree>
    <p:extLst>
      <p:ext uri="{BB962C8B-B14F-4D97-AF65-F5344CB8AC3E}">
        <p14:creationId xmlns:p14="http://schemas.microsoft.com/office/powerpoint/2010/main" val="4201210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27</a:t>
            </a:fld>
            <a:endParaRPr lang="en-US"/>
          </a:p>
        </p:txBody>
      </p:sp>
    </p:spTree>
    <p:extLst>
      <p:ext uri="{BB962C8B-B14F-4D97-AF65-F5344CB8AC3E}">
        <p14:creationId xmlns:p14="http://schemas.microsoft.com/office/powerpoint/2010/main" val="3433654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28</a:t>
            </a:fld>
            <a:endParaRPr lang="en-US"/>
          </a:p>
        </p:txBody>
      </p:sp>
    </p:spTree>
    <p:extLst>
      <p:ext uri="{BB962C8B-B14F-4D97-AF65-F5344CB8AC3E}">
        <p14:creationId xmlns:p14="http://schemas.microsoft.com/office/powerpoint/2010/main" val="3990553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29</a:t>
            </a:fld>
            <a:endParaRPr lang="en-US"/>
          </a:p>
        </p:txBody>
      </p:sp>
    </p:spTree>
    <p:extLst>
      <p:ext uri="{BB962C8B-B14F-4D97-AF65-F5344CB8AC3E}">
        <p14:creationId xmlns:p14="http://schemas.microsoft.com/office/powerpoint/2010/main" val="3214910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30</a:t>
            </a:fld>
            <a:endParaRPr lang="en-US"/>
          </a:p>
        </p:txBody>
      </p:sp>
    </p:spTree>
    <p:extLst>
      <p:ext uri="{BB962C8B-B14F-4D97-AF65-F5344CB8AC3E}">
        <p14:creationId xmlns:p14="http://schemas.microsoft.com/office/powerpoint/2010/main" val="3264181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3</a:t>
            </a:fld>
            <a:endParaRPr lang="en-US"/>
          </a:p>
        </p:txBody>
      </p:sp>
    </p:spTree>
    <p:extLst>
      <p:ext uri="{BB962C8B-B14F-4D97-AF65-F5344CB8AC3E}">
        <p14:creationId xmlns:p14="http://schemas.microsoft.com/office/powerpoint/2010/main" val="235371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4</a:t>
            </a:fld>
            <a:endParaRPr lang="en-US"/>
          </a:p>
        </p:txBody>
      </p:sp>
    </p:spTree>
    <p:extLst>
      <p:ext uri="{BB962C8B-B14F-4D97-AF65-F5344CB8AC3E}">
        <p14:creationId xmlns:p14="http://schemas.microsoft.com/office/powerpoint/2010/main" val="2007205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5</a:t>
            </a:fld>
            <a:endParaRPr lang="en-US"/>
          </a:p>
        </p:txBody>
      </p:sp>
    </p:spTree>
    <p:extLst>
      <p:ext uri="{BB962C8B-B14F-4D97-AF65-F5344CB8AC3E}">
        <p14:creationId xmlns:p14="http://schemas.microsoft.com/office/powerpoint/2010/main" val="1265066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6</a:t>
            </a:fld>
            <a:endParaRPr lang="en-US"/>
          </a:p>
        </p:txBody>
      </p:sp>
    </p:spTree>
    <p:extLst>
      <p:ext uri="{BB962C8B-B14F-4D97-AF65-F5344CB8AC3E}">
        <p14:creationId xmlns:p14="http://schemas.microsoft.com/office/powerpoint/2010/main" val="2756796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7</a:t>
            </a:fld>
            <a:endParaRPr lang="en-US"/>
          </a:p>
        </p:txBody>
      </p:sp>
    </p:spTree>
    <p:extLst>
      <p:ext uri="{BB962C8B-B14F-4D97-AF65-F5344CB8AC3E}">
        <p14:creationId xmlns:p14="http://schemas.microsoft.com/office/powerpoint/2010/main" val="173835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8</a:t>
            </a:fld>
            <a:endParaRPr lang="en-US"/>
          </a:p>
        </p:txBody>
      </p:sp>
    </p:spTree>
    <p:extLst>
      <p:ext uri="{BB962C8B-B14F-4D97-AF65-F5344CB8AC3E}">
        <p14:creationId xmlns:p14="http://schemas.microsoft.com/office/powerpoint/2010/main" val="2183535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CC4D8A6B-A546-4592-87B0-AD8A46B52938}" type="slidenum">
              <a:rPr lang="en-US" smtClean="0"/>
              <a:t>9</a:t>
            </a:fld>
            <a:endParaRPr lang="en-US"/>
          </a:p>
        </p:txBody>
      </p:sp>
    </p:spTree>
    <p:extLst>
      <p:ext uri="{BB962C8B-B14F-4D97-AF65-F5344CB8AC3E}">
        <p14:creationId xmlns:p14="http://schemas.microsoft.com/office/powerpoint/2010/main" val="3691069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EF0A32-405A-4D55-B6B6-7F2ADAA63850}"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8DD57-F534-496C-8744-02D158299B4C}" type="slidenum">
              <a:rPr lang="en-US" smtClean="0"/>
              <a:t>‹#›</a:t>
            </a:fld>
            <a:endParaRPr lang="en-US"/>
          </a:p>
        </p:txBody>
      </p:sp>
    </p:spTree>
    <p:extLst>
      <p:ext uri="{BB962C8B-B14F-4D97-AF65-F5344CB8AC3E}">
        <p14:creationId xmlns:p14="http://schemas.microsoft.com/office/powerpoint/2010/main" val="377965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EF0A32-405A-4D55-B6B6-7F2ADAA63850}"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8DD57-F534-496C-8744-02D158299B4C}" type="slidenum">
              <a:rPr lang="en-US" smtClean="0"/>
              <a:t>‹#›</a:t>
            </a:fld>
            <a:endParaRPr lang="en-US"/>
          </a:p>
        </p:txBody>
      </p:sp>
    </p:spTree>
    <p:extLst>
      <p:ext uri="{BB962C8B-B14F-4D97-AF65-F5344CB8AC3E}">
        <p14:creationId xmlns:p14="http://schemas.microsoft.com/office/powerpoint/2010/main" val="48540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EF0A32-405A-4D55-B6B6-7F2ADAA63850}"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8DD57-F534-496C-8744-02D158299B4C}" type="slidenum">
              <a:rPr lang="en-US" smtClean="0"/>
              <a:t>‹#›</a:t>
            </a:fld>
            <a:endParaRPr lang="en-US"/>
          </a:p>
        </p:txBody>
      </p:sp>
    </p:spTree>
    <p:extLst>
      <p:ext uri="{BB962C8B-B14F-4D97-AF65-F5344CB8AC3E}">
        <p14:creationId xmlns:p14="http://schemas.microsoft.com/office/powerpoint/2010/main" val="387588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EF0A32-405A-4D55-B6B6-7F2ADAA63850}"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8DD57-F534-496C-8744-02D158299B4C}" type="slidenum">
              <a:rPr lang="en-US" smtClean="0"/>
              <a:t>‹#›</a:t>
            </a:fld>
            <a:endParaRPr lang="en-US"/>
          </a:p>
        </p:txBody>
      </p:sp>
    </p:spTree>
    <p:extLst>
      <p:ext uri="{BB962C8B-B14F-4D97-AF65-F5344CB8AC3E}">
        <p14:creationId xmlns:p14="http://schemas.microsoft.com/office/powerpoint/2010/main" val="3495429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FEF0A32-405A-4D55-B6B6-7F2ADAA63850}"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18DD57-F534-496C-8744-02D158299B4C}" type="slidenum">
              <a:rPr lang="en-US" smtClean="0"/>
              <a:t>‹#›</a:t>
            </a:fld>
            <a:endParaRPr lang="en-US"/>
          </a:p>
        </p:txBody>
      </p:sp>
    </p:spTree>
    <p:extLst>
      <p:ext uri="{BB962C8B-B14F-4D97-AF65-F5344CB8AC3E}">
        <p14:creationId xmlns:p14="http://schemas.microsoft.com/office/powerpoint/2010/main" val="61305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EF0A32-405A-4D55-B6B6-7F2ADAA63850}"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8DD57-F534-496C-8744-02D158299B4C}" type="slidenum">
              <a:rPr lang="en-US" smtClean="0"/>
              <a:t>‹#›</a:t>
            </a:fld>
            <a:endParaRPr lang="en-US"/>
          </a:p>
        </p:txBody>
      </p:sp>
    </p:spTree>
    <p:extLst>
      <p:ext uri="{BB962C8B-B14F-4D97-AF65-F5344CB8AC3E}">
        <p14:creationId xmlns:p14="http://schemas.microsoft.com/office/powerpoint/2010/main" val="1920347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EF0A32-405A-4D55-B6B6-7F2ADAA63850}"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18DD57-F534-496C-8744-02D158299B4C}" type="slidenum">
              <a:rPr lang="en-US" smtClean="0"/>
              <a:t>‹#›</a:t>
            </a:fld>
            <a:endParaRPr lang="en-US"/>
          </a:p>
        </p:txBody>
      </p:sp>
    </p:spTree>
    <p:extLst>
      <p:ext uri="{BB962C8B-B14F-4D97-AF65-F5344CB8AC3E}">
        <p14:creationId xmlns:p14="http://schemas.microsoft.com/office/powerpoint/2010/main" val="2894177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EF0A32-405A-4D55-B6B6-7F2ADAA63850}"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18DD57-F534-496C-8744-02D158299B4C}" type="slidenum">
              <a:rPr lang="en-US" smtClean="0"/>
              <a:t>‹#›</a:t>
            </a:fld>
            <a:endParaRPr lang="en-US"/>
          </a:p>
        </p:txBody>
      </p:sp>
    </p:spTree>
    <p:extLst>
      <p:ext uri="{BB962C8B-B14F-4D97-AF65-F5344CB8AC3E}">
        <p14:creationId xmlns:p14="http://schemas.microsoft.com/office/powerpoint/2010/main" val="3365250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F0A32-405A-4D55-B6B6-7F2ADAA63850}"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18DD57-F534-496C-8744-02D158299B4C}" type="slidenum">
              <a:rPr lang="en-US" smtClean="0"/>
              <a:t>‹#›</a:t>
            </a:fld>
            <a:endParaRPr lang="en-US"/>
          </a:p>
        </p:txBody>
      </p:sp>
    </p:spTree>
    <p:extLst>
      <p:ext uri="{BB962C8B-B14F-4D97-AF65-F5344CB8AC3E}">
        <p14:creationId xmlns:p14="http://schemas.microsoft.com/office/powerpoint/2010/main" val="323786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FEF0A32-405A-4D55-B6B6-7F2ADAA63850}"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8DD57-F534-496C-8744-02D158299B4C}" type="slidenum">
              <a:rPr lang="en-US" smtClean="0"/>
              <a:t>‹#›</a:t>
            </a:fld>
            <a:endParaRPr lang="en-US"/>
          </a:p>
        </p:txBody>
      </p:sp>
    </p:spTree>
    <p:extLst>
      <p:ext uri="{BB962C8B-B14F-4D97-AF65-F5344CB8AC3E}">
        <p14:creationId xmlns:p14="http://schemas.microsoft.com/office/powerpoint/2010/main" val="2059576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FEF0A32-405A-4D55-B6B6-7F2ADAA63850}"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18DD57-F534-496C-8744-02D158299B4C}" type="slidenum">
              <a:rPr lang="en-US" smtClean="0"/>
              <a:t>‹#›</a:t>
            </a:fld>
            <a:endParaRPr lang="en-US"/>
          </a:p>
        </p:txBody>
      </p:sp>
    </p:spTree>
    <p:extLst>
      <p:ext uri="{BB962C8B-B14F-4D97-AF65-F5344CB8AC3E}">
        <p14:creationId xmlns:p14="http://schemas.microsoft.com/office/powerpoint/2010/main" val="3028324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F0A32-405A-4D55-B6B6-7F2ADAA63850}" type="datetimeFigureOut">
              <a:rPr lang="en-US" smtClean="0"/>
              <a:t>11/10/2023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8DD57-F534-496C-8744-02D158299B4C}" type="slidenum">
              <a:rPr lang="en-US" smtClean="0"/>
              <a:t>‹#›</a:t>
            </a:fld>
            <a:endParaRPr lang="en-US"/>
          </a:p>
        </p:txBody>
      </p:sp>
    </p:spTree>
    <p:extLst>
      <p:ext uri="{BB962C8B-B14F-4D97-AF65-F5344CB8AC3E}">
        <p14:creationId xmlns:p14="http://schemas.microsoft.com/office/powerpoint/2010/main" val="2577706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9869" y="4031719"/>
            <a:ext cx="9144000" cy="981916"/>
          </a:xfrm>
        </p:spPr>
        <p:txBody>
          <a:bodyPr>
            <a:normAutofit/>
          </a:bodyPr>
          <a:lstStyle/>
          <a:p>
            <a:r>
              <a:rPr lang="en-US" sz="3200" dirty="0" smtClean="0">
                <a:latin typeface="Gotham Black" panose="02000603040000020004" pitchFamily="2" charset="0"/>
              </a:rPr>
              <a:t>Learn about the</a:t>
            </a:r>
            <a:endParaRPr lang="en-US" sz="3200" dirty="0">
              <a:latin typeface="Gotham Black" panose="02000603040000020004" pitchFamily="2" charset="0"/>
            </a:endParaRPr>
          </a:p>
        </p:txBody>
      </p:sp>
      <p:sp>
        <p:nvSpPr>
          <p:cNvPr id="3" name="Subtitle 2"/>
          <p:cNvSpPr>
            <a:spLocks noGrp="1"/>
          </p:cNvSpPr>
          <p:nvPr>
            <p:ph type="subTitle" idx="1"/>
          </p:nvPr>
        </p:nvSpPr>
        <p:spPr>
          <a:xfrm>
            <a:off x="1792962" y="5145711"/>
            <a:ext cx="9144000" cy="530706"/>
          </a:xfrm>
        </p:spPr>
        <p:txBody>
          <a:bodyPr>
            <a:noAutofit/>
          </a:bodyPr>
          <a:lstStyle/>
          <a:p>
            <a:r>
              <a:rPr lang="en-US" sz="4000" dirty="0" smtClean="0">
                <a:latin typeface="Gotham Medium" panose="02000603030000020004" pitchFamily="2" charset="0"/>
              </a:rPr>
              <a:t>ROANOKE VALLEY SPCA</a:t>
            </a:r>
            <a:endParaRPr lang="en-US" sz="4000" dirty="0">
              <a:latin typeface="Gotham Medium" panose="02000603030000020004" pitchFamily="2" charset="0"/>
            </a:endParaRPr>
          </a:p>
        </p:txBody>
      </p:sp>
      <p:sp>
        <p:nvSpPr>
          <p:cNvPr id="4" name="Rectangle 3"/>
          <p:cNvSpPr/>
          <p:nvPr/>
        </p:nvSpPr>
        <p:spPr>
          <a:xfrm>
            <a:off x="0" y="0"/>
            <a:ext cx="5325027" cy="888274"/>
          </a:xfrm>
          <a:prstGeom prst="rect">
            <a:avLst/>
          </a:prstGeom>
          <a:solidFill>
            <a:srgbClr val="827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25027" y="-4618"/>
            <a:ext cx="4365820" cy="888274"/>
          </a:xfrm>
          <a:prstGeom prst="rect">
            <a:avLst/>
          </a:prstGeom>
          <a:solidFill>
            <a:srgbClr val="F187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9930" y="1334381"/>
            <a:ext cx="3048007" cy="3048007"/>
          </a:xfrm>
          <a:prstGeom prst="rect">
            <a:avLst/>
          </a:prstGeom>
        </p:spPr>
      </p:pic>
      <p:sp>
        <p:nvSpPr>
          <p:cNvPr id="8" name="TextBox 7"/>
          <p:cNvSpPr txBox="1"/>
          <p:nvPr/>
        </p:nvSpPr>
        <p:spPr>
          <a:xfrm>
            <a:off x="5134497" y="5882827"/>
            <a:ext cx="2460930" cy="369332"/>
          </a:xfrm>
          <a:prstGeom prst="rect">
            <a:avLst/>
          </a:prstGeom>
          <a:noFill/>
        </p:spPr>
        <p:txBody>
          <a:bodyPr wrap="none" rtlCol="0">
            <a:spAutoFit/>
          </a:bodyPr>
          <a:lstStyle/>
          <a:p>
            <a:r>
              <a:rPr lang="en-US" dirty="0">
                <a:latin typeface="Gotham Light" panose="02000603030000020004" pitchFamily="2" charset="0"/>
              </a:rPr>
              <a:t>w</a:t>
            </a:r>
            <a:r>
              <a:rPr lang="en-US" dirty="0" smtClean="0">
                <a:latin typeface="Gotham Light" panose="02000603030000020004" pitchFamily="2" charset="0"/>
              </a:rPr>
              <a:t>ith the Girl Scouts</a:t>
            </a:r>
            <a:endParaRPr lang="en-US" dirty="0"/>
          </a:p>
        </p:txBody>
      </p:sp>
      <p:sp>
        <p:nvSpPr>
          <p:cNvPr id="9" name="Rectangle 8"/>
          <p:cNvSpPr/>
          <p:nvPr/>
        </p:nvSpPr>
        <p:spPr>
          <a:xfrm>
            <a:off x="9681926" y="-4618"/>
            <a:ext cx="2510073"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3173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410216" y="410212"/>
            <a:ext cx="1708706" cy="888274"/>
          </a:xfrm>
          <a:prstGeom prst="rect">
            <a:avLst/>
          </a:prstGeom>
          <a:solidFill>
            <a:srgbClr val="827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6200000">
            <a:off x="-410219" y="5566685"/>
            <a:ext cx="1708705" cy="888274"/>
          </a:xfrm>
          <a:prstGeom prst="rect">
            <a:avLst/>
          </a:prstGeom>
          <a:solidFill>
            <a:srgbClr val="F187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6200000">
            <a:off x="-425397" y="2134097"/>
            <a:ext cx="1739064"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6200000">
            <a:off x="-425395" y="3873161"/>
            <a:ext cx="1739064" cy="888274"/>
          </a:xfrm>
          <a:prstGeom prst="rect">
            <a:avLst/>
          </a:prstGeom>
          <a:solidFill>
            <a:srgbClr val="309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042138" y="3063045"/>
            <a:ext cx="7192107" cy="769441"/>
          </a:xfrm>
          <a:prstGeom prst="rect">
            <a:avLst/>
          </a:prstGeom>
          <a:noFill/>
        </p:spPr>
        <p:txBody>
          <a:bodyPr wrap="square" rtlCol="0">
            <a:spAutoFit/>
          </a:bodyPr>
          <a:lstStyle/>
          <a:p>
            <a:r>
              <a:rPr lang="en-US" sz="4400" dirty="0" smtClean="0">
                <a:latin typeface="Gotham Book" pitchFamily="50" charset="0"/>
                <a:cs typeface="Gotham Book" pitchFamily="50" charset="0"/>
              </a:rPr>
              <a:t>Introduction to Fear Free</a:t>
            </a:r>
            <a:endParaRPr lang="en-US" sz="4400" dirty="0">
              <a:latin typeface="Gotham Book" pitchFamily="50" charset="0"/>
              <a:cs typeface="Gotham Book" pitchFamily="50" charset="0"/>
            </a:endParaRPr>
          </a:p>
        </p:txBody>
      </p:sp>
      <p:sp>
        <p:nvSpPr>
          <p:cNvPr id="11" name="TextBox 10"/>
          <p:cNvSpPr txBox="1"/>
          <p:nvPr/>
        </p:nvSpPr>
        <p:spPr>
          <a:xfrm>
            <a:off x="3042139" y="2260523"/>
            <a:ext cx="6884376" cy="769441"/>
          </a:xfrm>
          <a:prstGeom prst="rect">
            <a:avLst/>
          </a:prstGeom>
          <a:noFill/>
        </p:spPr>
        <p:txBody>
          <a:bodyPr wrap="square" rtlCol="0">
            <a:spAutoFit/>
          </a:bodyPr>
          <a:lstStyle/>
          <a:p>
            <a:pPr algn="ctr"/>
            <a:r>
              <a:rPr lang="en-US" sz="4400" dirty="0" smtClean="0">
                <a:solidFill>
                  <a:srgbClr val="C4D600"/>
                </a:solidFill>
                <a:latin typeface="Gotham Book" pitchFamily="50" charset="0"/>
                <a:cs typeface="Gotham Book" pitchFamily="50" charset="0"/>
              </a:rPr>
              <a:t>Part 2</a:t>
            </a:r>
            <a:endParaRPr lang="en-US" sz="4400" dirty="0">
              <a:solidFill>
                <a:srgbClr val="C4D600"/>
              </a:solidFill>
              <a:latin typeface="Gotham Book" pitchFamily="50" charset="0"/>
              <a:cs typeface="Gotham Book" pitchFamily="50" charset="0"/>
            </a:endParaRPr>
          </a:p>
        </p:txBody>
      </p:sp>
    </p:spTree>
    <p:extLst>
      <p:ext uri="{BB962C8B-B14F-4D97-AF65-F5344CB8AC3E}">
        <p14:creationId xmlns:p14="http://schemas.microsoft.com/office/powerpoint/2010/main" val="27412256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rot="16200000">
            <a:off x="8318863" y="2984863"/>
            <a:ext cx="6858000"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226598" y="2024655"/>
            <a:ext cx="4874719" cy="4154984"/>
          </a:xfrm>
          <a:prstGeom prst="rect">
            <a:avLst/>
          </a:prstGeom>
          <a:noFill/>
        </p:spPr>
        <p:txBody>
          <a:bodyPr wrap="square" rtlCol="0">
            <a:spAutoFit/>
          </a:bodyPr>
          <a:lstStyle/>
          <a:p>
            <a:r>
              <a:rPr lang="en-US" sz="2200" dirty="0" smtClean="0">
                <a:latin typeface="Gotham Book" pitchFamily="50" charset="0"/>
                <a:cs typeface="Gotham Book" pitchFamily="50" charset="0"/>
              </a:rPr>
              <a:t>Everyone who works at the Roanoke Valley SPCA is Fear Free Certified with Fear Free Shelters.</a:t>
            </a:r>
          </a:p>
          <a:p>
            <a:endParaRPr lang="en-US" sz="2200" dirty="0">
              <a:latin typeface="Gotham Book" pitchFamily="50" charset="0"/>
              <a:cs typeface="Gotham Book" pitchFamily="50" charset="0"/>
            </a:endParaRPr>
          </a:p>
          <a:p>
            <a:r>
              <a:rPr lang="en-US" sz="2200" dirty="0" smtClean="0">
                <a:latin typeface="Gotham Book" pitchFamily="50" charset="0"/>
                <a:cs typeface="Gotham Book" pitchFamily="50" charset="0"/>
              </a:rPr>
              <a:t>Animals don’t understand why they’re here, and the shelter can be scary for cats and dogs.</a:t>
            </a:r>
          </a:p>
          <a:p>
            <a:endParaRPr lang="en-US" sz="2200" dirty="0" smtClean="0">
              <a:latin typeface="Gotham Book" pitchFamily="50" charset="0"/>
              <a:cs typeface="Gotham Book" pitchFamily="50" charset="0"/>
            </a:endParaRPr>
          </a:p>
          <a:p>
            <a:r>
              <a:rPr lang="en-US" sz="2200" dirty="0" smtClean="0">
                <a:latin typeface="Gotham Book" pitchFamily="50" charset="0"/>
                <a:cs typeface="Gotham Book" pitchFamily="50" charset="0"/>
              </a:rPr>
              <a:t>The </a:t>
            </a:r>
            <a:r>
              <a:rPr lang="en-US" sz="2200" dirty="0">
                <a:latin typeface="Gotham Book" pitchFamily="50" charset="0"/>
                <a:cs typeface="Gotham Book" pitchFamily="50" charset="0"/>
              </a:rPr>
              <a:t>goal of the Fear Free Shelter Program is to </a:t>
            </a:r>
            <a:r>
              <a:rPr lang="en-US" sz="2200" dirty="0" smtClean="0">
                <a:latin typeface="Gotham Book" pitchFamily="50" charset="0"/>
                <a:cs typeface="Gotham Book" pitchFamily="50" charset="0"/>
              </a:rPr>
              <a:t>make it less scary and more fun for them!</a:t>
            </a:r>
            <a:endParaRPr lang="en-US" sz="2200" dirty="0">
              <a:latin typeface="Gotham Book" pitchFamily="50" charset="0"/>
              <a:cs typeface="Gotham Book" pitchFamily="50" charset="0"/>
            </a:endParaRPr>
          </a:p>
        </p:txBody>
      </p:sp>
      <p:pic>
        <p:nvPicPr>
          <p:cNvPr id="1026" name="Picture 2" descr="May be an image of 1 person, dog and te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02419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665" y="455085"/>
            <a:ext cx="3864586" cy="1110190"/>
          </a:xfrm>
          <a:prstGeom prst="rect">
            <a:avLst/>
          </a:prstGeom>
        </p:spPr>
      </p:pic>
    </p:spTree>
    <p:extLst>
      <p:ext uri="{BB962C8B-B14F-4D97-AF65-F5344CB8AC3E}">
        <p14:creationId xmlns:p14="http://schemas.microsoft.com/office/powerpoint/2010/main" val="16307609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rot="16200000">
            <a:off x="8318863" y="2984863"/>
            <a:ext cx="6858000"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88274" y="454857"/>
            <a:ext cx="10415451" cy="1200329"/>
          </a:xfrm>
          <a:prstGeom prst="rect">
            <a:avLst/>
          </a:prstGeom>
          <a:noFill/>
        </p:spPr>
        <p:txBody>
          <a:bodyPr wrap="square" rtlCol="0">
            <a:spAutoFit/>
          </a:bodyPr>
          <a:lstStyle/>
          <a:p>
            <a:pPr algn="ctr"/>
            <a:r>
              <a:rPr lang="en-US" sz="2400" dirty="0" smtClean="0">
                <a:latin typeface="Gotham Book" pitchFamily="50" charset="0"/>
                <a:cs typeface="Gotham Book" pitchFamily="50" charset="0"/>
              </a:rPr>
              <a:t>  We are trained to watch small changes in a dog or cat’s body to see if they are uncomfortable or scared. This helps protect them and protects us, because a scared animal might scratch or bite. </a:t>
            </a:r>
            <a:endParaRPr lang="en-US" sz="2400" dirty="0">
              <a:latin typeface="Gotham Book" pitchFamily="50" charset="0"/>
              <a:cs typeface="Gotham Book" pitchFamily="50" charset="0"/>
            </a:endParaRPr>
          </a:p>
        </p:txBody>
      </p:sp>
      <p:sp>
        <p:nvSpPr>
          <p:cNvPr id="6" name="Rectangle 5"/>
          <p:cNvSpPr/>
          <p:nvPr/>
        </p:nvSpPr>
        <p:spPr>
          <a:xfrm rot="16200000">
            <a:off x="-2984863" y="2984863"/>
            <a:ext cx="6858000"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4D6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4125" y="1828799"/>
            <a:ext cx="3525398" cy="469841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1751" y="1828800"/>
            <a:ext cx="3528714" cy="4698415"/>
          </a:xfrm>
          <a:prstGeom prst="rect">
            <a:avLst/>
          </a:prstGeom>
        </p:spPr>
      </p:pic>
    </p:spTree>
    <p:extLst>
      <p:ext uri="{BB962C8B-B14F-4D97-AF65-F5344CB8AC3E}">
        <p14:creationId xmlns:p14="http://schemas.microsoft.com/office/powerpoint/2010/main" val="922606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rot="16200000">
            <a:off x="8318863" y="2984863"/>
            <a:ext cx="6858000"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6200000">
            <a:off x="-2984863" y="2984863"/>
            <a:ext cx="6858000"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4D600"/>
              </a:solidFill>
            </a:endParaRPr>
          </a:p>
        </p:txBody>
      </p:sp>
      <p:sp>
        <p:nvSpPr>
          <p:cNvPr id="7" name="Subtitle 9"/>
          <p:cNvSpPr txBox="1">
            <a:spLocks/>
          </p:cNvSpPr>
          <p:nvPr/>
        </p:nvSpPr>
        <p:spPr>
          <a:xfrm>
            <a:off x="888272" y="914050"/>
            <a:ext cx="10222268" cy="50298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800" dirty="0" smtClean="0">
                <a:latin typeface="Gotham Book" pitchFamily="2" charset="0"/>
              </a:rPr>
              <a:t>Eyes</a:t>
            </a:r>
          </a:p>
          <a:p>
            <a:pPr lvl="1">
              <a:lnSpc>
                <a:spcPct val="120000"/>
              </a:lnSpc>
            </a:pPr>
            <a:r>
              <a:rPr lang="en-US" sz="1800" dirty="0" smtClean="0">
                <a:latin typeface="Gotham Book" pitchFamily="2" charset="0"/>
              </a:rPr>
              <a:t>A relaxed cat has thin pupils – or the black part of the eye</a:t>
            </a:r>
          </a:p>
          <a:p>
            <a:pPr lvl="1">
              <a:lnSpc>
                <a:spcPct val="120000"/>
              </a:lnSpc>
            </a:pPr>
            <a:r>
              <a:rPr lang="en-US" sz="1800" dirty="0" smtClean="0">
                <a:latin typeface="Gotham Book" pitchFamily="2" charset="0"/>
              </a:rPr>
              <a:t>A cat who is upset… or really hyper… has big circular pupils. Look at the rest of their body language to figure out if they’re hyper or upset. </a:t>
            </a:r>
          </a:p>
          <a:p>
            <a:pPr>
              <a:lnSpc>
                <a:spcPct val="120000"/>
              </a:lnSpc>
            </a:pPr>
            <a:r>
              <a:rPr lang="en-US" sz="1800" dirty="0" smtClean="0">
                <a:latin typeface="Gotham Book" pitchFamily="2" charset="0"/>
              </a:rPr>
              <a:t>Ears</a:t>
            </a:r>
          </a:p>
          <a:p>
            <a:pPr lvl="1">
              <a:lnSpc>
                <a:spcPct val="120000"/>
              </a:lnSpc>
            </a:pPr>
            <a:r>
              <a:rPr lang="en-US" sz="1800" dirty="0" smtClean="0">
                <a:latin typeface="Gotham Book" pitchFamily="2" charset="0"/>
              </a:rPr>
              <a:t>Ears forward like triangles means a cat is alert and interested.</a:t>
            </a:r>
          </a:p>
          <a:p>
            <a:pPr lvl="1">
              <a:lnSpc>
                <a:spcPct val="120000"/>
              </a:lnSpc>
            </a:pPr>
            <a:r>
              <a:rPr lang="en-US" sz="1800" dirty="0" smtClean="0">
                <a:latin typeface="Gotham Book" pitchFamily="2" charset="0"/>
              </a:rPr>
              <a:t>Ears to the side means they are nervous or unsure.</a:t>
            </a:r>
          </a:p>
          <a:p>
            <a:pPr lvl="1">
              <a:lnSpc>
                <a:spcPct val="120000"/>
              </a:lnSpc>
            </a:pPr>
            <a:r>
              <a:rPr lang="en-US" sz="1800" dirty="0" smtClean="0">
                <a:latin typeface="Gotham Book" pitchFamily="2" charset="0"/>
              </a:rPr>
              <a:t>Ears pinned back means they are really upset! Give them space!</a:t>
            </a:r>
          </a:p>
          <a:p>
            <a:pPr>
              <a:lnSpc>
                <a:spcPct val="120000"/>
              </a:lnSpc>
            </a:pPr>
            <a:r>
              <a:rPr lang="en-US" sz="1800" dirty="0" smtClean="0">
                <a:latin typeface="Gotham Book" pitchFamily="2" charset="0"/>
              </a:rPr>
              <a:t>Mouth</a:t>
            </a:r>
          </a:p>
          <a:p>
            <a:pPr lvl="1">
              <a:lnSpc>
                <a:spcPct val="120000"/>
              </a:lnSpc>
            </a:pPr>
            <a:r>
              <a:rPr lang="en-US" sz="1800" dirty="0" smtClean="0">
                <a:latin typeface="Gotham Book" pitchFamily="2" charset="0"/>
              </a:rPr>
              <a:t>Hissing or Growling can be a sign that a cat is scared and needs space</a:t>
            </a:r>
          </a:p>
          <a:p>
            <a:pPr lvl="1">
              <a:lnSpc>
                <a:spcPct val="120000"/>
              </a:lnSpc>
            </a:pPr>
            <a:r>
              <a:rPr lang="en-US" sz="1800" dirty="0" smtClean="0">
                <a:latin typeface="Gotham Book" pitchFamily="2" charset="0"/>
              </a:rPr>
              <a:t>Purring is usually a sign that a cat is happy</a:t>
            </a:r>
          </a:p>
          <a:p>
            <a:pPr>
              <a:lnSpc>
                <a:spcPct val="120000"/>
              </a:lnSpc>
            </a:pPr>
            <a:r>
              <a:rPr lang="en-US" sz="1800" dirty="0" smtClean="0">
                <a:latin typeface="Gotham Book" pitchFamily="2" charset="0"/>
              </a:rPr>
              <a:t>Tail</a:t>
            </a:r>
          </a:p>
          <a:p>
            <a:pPr lvl="1">
              <a:lnSpc>
                <a:spcPct val="120000"/>
              </a:lnSpc>
            </a:pPr>
            <a:r>
              <a:rPr lang="en-US" sz="1800" dirty="0" smtClean="0">
                <a:latin typeface="Gotham Book" pitchFamily="2" charset="0"/>
              </a:rPr>
              <a:t>A puffy or bushy tail can mean a cat is nervous. As a cat gets more scared, they will raise the puffy tail higher and higher!</a:t>
            </a:r>
          </a:p>
        </p:txBody>
      </p:sp>
      <p:sp>
        <p:nvSpPr>
          <p:cNvPr id="8" name="TextBox 7"/>
          <p:cNvSpPr txBox="1"/>
          <p:nvPr/>
        </p:nvSpPr>
        <p:spPr>
          <a:xfrm>
            <a:off x="888272" y="242447"/>
            <a:ext cx="9993087" cy="646331"/>
          </a:xfrm>
          <a:prstGeom prst="rect">
            <a:avLst/>
          </a:prstGeom>
          <a:noFill/>
        </p:spPr>
        <p:txBody>
          <a:bodyPr wrap="square" rtlCol="0">
            <a:spAutoFit/>
          </a:bodyPr>
          <a:lstStyle/>
          <a:p>
            <a:pPr algn="ctr"/>
            <a:r>
              <a:rPr lang="en-US" sz="3600" dirty="0" smtClean="0">
                <a:solidFill>
                  <a:srgbClr val="827FC6"/>
                </a:solidFill>
                <a:latin typeface="Gotham Book" pitchFamily="50" charset="0"/>
                <a:cs typeface="Gotham Book" pitchFamily="50" charset="0"/>
              </a:rPr>
              <a:t>What to watch with cats</a:t>
            </a:r>
            <a:endParaRPr lang="en-US" sz="3600" dirty="0">
              <a:solidFill>
                <a:srgbClr val="827FC6"/>
              </a:solidFill>
              <a:latin typeface="Gotham Book" pitchFamily="50" charset="0"/>
              <a:cs typeface="Gotham Book" pitchFamily="50" charset="0"/>
            </a:endParaRPr>
          </a:p>
        </p:txBody>
      </p:sp>
    </p:spTree>
    <p:extLst>
      <p:ext uri="{BB962C8B-B14F-4D97-AF65-F5344CB8AC3E}">
        <p14:creationId xmlns:p14="http://schemas.microsoft.com/office/powerpoint/2010/main" val="3293216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rot="16200000">
            <a:off x="8318863" y="2984863"/>
            <a:ext cx="6858000"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6200000">
            <a:off x="-2984863" y="2984863"/>
            <a:ext cx="6858000"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4D600"/>
              </a:solidFill>
            </a:endParaRPr>
          </a:p>
        </p:txBody>
      </p:sp>
      <p:sp>
        <p:nvSpPr>
          <p:cNvPr id="7" name="Subtitle 9"/>
          <p:cNvSpPr txBox="1">
            <a:spLocks/>
          </p:cNvSpPr>
          <p:nvPr/>
        </p:nvSpPr>
        <p:spPr>
          <a:xfrm>
            <a:off x="888271" y="832676"/>
            <a:ext cx="10333911" cy="6523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800" dirty="0" smtClean="0">
                <a:latin typeface="Gotham Book" pitchFamily="2" charset="0"/>
              </a:rPr>
              <a:t>Eyes</a:t>
            </a:r>
          </a:p>
          <a:p>
            <a:pPr lvl="1">
              <a:lnSpc>
                <a:spcPct val="120000"/>
              </a:lnSpc>
            </a:pPr>
            <a:r>
              <a:rPr lang="en-US" sz="1800" dirty="0" smtClean="0">
                <a:latin typeface="Gotham Book" pitchFamily="2" charset="0"/>
              </a:rPr>
              <a:t>Wide eyes where you see the white around their eyeball means a dog is nervous. We call this “whale eyes”!</a:t>
            </a:r>
          </a:p>
          <a:p>
            <a:pPr>
              <a:lnSpc>
                <a:spcPct val="120000"/>
              </a:lnSpc>
            </a:pPr>
            <a:r>
              <a:rPr lang="en-US" sz="1800" dirty="0" smtClean="0">
                <a:latin typeface="Gotham Book" pitchFamily="2" charset="0"/>
              </a:rPr>
              <a:t>Ears</a:t>
            </a:r>
          </a:p>
          <a:p>
            <a:pPr lvl="1">
              <a:lnSpc>
                <a:spcPct val="120000"/>
              </a:lnSpc>
            </a:pPr>
            <a:r>
              <a:rPr lang="en-US" sz="1800" dirty="0">
                <a:latin typeface="Gotham Book" pitchFamily="2" charset="0"/>
              </a:rPr>
              <a:t>Ears forward like triangles means a </a:t>
            </a:r>
            <a:r>
              <a:rPr lang="en-US" sz="1800" dirty="0" smtClean="0">
                <a:latin typeface="Gotham Book" pitchFamily="2" charset="0"/>
              </a:rPr>
              <a:t>dog </a:t>
            </a:r>
            <a:r>
              <a:rPr lang="en-US" sz="1800" dirty="0">
                <a:latin typeface="Gotham Book" pitchFamily="2" charset="0"/>
              </a:rPr>
              <a:t>is alert and interested.</a:t>
            </a:r>
          </a:p>
          <a:p>
            <a:pPr lvl="1">
              <a:lnSpc>
                <a:spcPct val="120000"/>
              </a:lnSpc>
            </a:pPr>
            <a:r>
              <a:rPr lang="en-US" sz="1800" dirty="0">
                <a:latin typeface="Gotham Book" pitchFamily="2" charset="0"/>
              </a:rPr>
              <a:t>Ears to the side means they are nervous or unsure.</a:t>
            </a:r>
          </a:p>
          <a:p>
            <a:pPr lvl="1">
              <a:lnSpc>
                <a:spcPct val="120000"/>
              </a:lnSpc>
            </a:pPr>
            <a:r>
              <a:rPr lang="en-US" sz="1800" dirty="0">
                <a:latin typeface="Gotham Book" pitchFamily="2" charset="0"/>
              </a:rPr>
              <a:t>Ears pinned back means they are really upset! Give them space</a:t>
            </a:r>
            <a:r>
              <a:rPr lang="en-US" sz="1800" dirty="0" smtClean="0">
                <a:latin typeface="Gotham Book" pitchFamily="2" charset="0"/>
              </a:rPr>
              <a:t>!</a:t>
            </a:r>
          </a:p>
          <a:p>
            <a:pPr lvl="1">
              <a:lnSpc>
                <a:spcPct val="120000"/>
              </a:lnSpc>
            </a:pPr>
            <a:r>
              <a:rPr lang="en-US" sz="1800" dirty="0" smtClean="0">
                <a:latin typeface="Gotham Book" pitchFamily="2" charset="0"/>
              </a:rPr>
              <a:t>Even dogs with floppy ears will move the part attached to their head!</a:t>
            </a:r>
          </a:p>
          <a:p>
            <a:pPr>
              <a:lnSpc>
                <a:spcPct val="120000"/>
              </a:lnSpc>
            </a:pPr>
            <a:r>
              <a:rPr lang="en-US" sz="1800" dirty="0" smtClean="0">
                <a:latin typeface="Gotham Book" pitchFamily="2" charset="0"/>
              </a:rPr>
              <a:t>Mouth</a:t>
            </a:r>
          </a:p>
          <a:p>
            <a:pPr lvl="1">
              <a:lnSpc>
                <a:spcPct val="120000"/>
              </a:lnSpc>
            </a:pPr>
            <a:r>
              <a:rPr lang="en-US" sz="1800" dirty="0" smtClean="0">
                <a:latin typeface="Gotham Book" pitchFamily="2" charset="0"/>
              </a:rPr>
              <a:t>An open mouth dog is usually more relaxed than closed mouth dog. </a:t>
            </a:r>
          </a:p>
          <a:p>
            <a:pPr lvl="1">
              <a:lnSpc>
                <a:spcPct val="120000"/>
              </a:lnSpc>
            </a:pPr>
            <a:r>
              <a:rPr lang="en-US" sz="1800" dirty="0" smtClean="0">
                <a:latin typeface="Gotham Book" pitchFamily="2" charset="0"/>
              </a:rPr>
              <a:t>Dogs sometimes yawn when they are nervous! Look </a:t>
            </a:r>
            <a:r>
              <a:rPr lang="en-US" sz="1800" dirty="0">
                <a:latin typeface="Gotham Book" pitchFamily="2" charset="0"/>
              </a:rPr>
              <a:t>at the rest of their body language to figure out if they’re </a:t>
            </a:r>
            <a:r>
              <a:rPr lang="en-US" sz="1800" dirty="0" smtClean="0">
                <a:latin typeface="Gotham Book" pitchFamily="2" charset="0"/>
              </a:rPr>
              <a:t>tired or nervous.</a:t>
            </a:r>
          </a:p>
          <a:p>
            <a:pPr>
              <a:lnSpc>
                <a:spcPct val="120000"/>
              </a:lnSpc>
            </a:pPr>
            <a:r>
              <a:rPr lang="en-US" sz="1800" dirty="0" smtClean="0">
                <a:latin typeface="Gotham Book" pitchFamily="2" charset="0"/>
              </a:rPr>
              <a:t>Tail</a:t>
            </a:r>
          </a:p>
          <a:p>
            <a:pPr lvl="1">
              <a:lnSpc>
                <a:spcPct val="120000"/>
              </a:lnSpc>
            </a:pPr>
            <a:r>
              <a:rPr lang="en-US" sz="1800" dirty="0" smtClean="0">
                <a:latin typeface="Gotham Book" pitchFamily="2" charset="0"/>
              </a:rPr>
              <a:t>A wagging tail is usually a sign of a happy dog…. But… some scared dogs will hide their tail between their legs and still wag it nervously. </a:t>
            </a:r>
          </a:p>
        </p:txBody>
      </p:sp>
      <p:sp>
        <p:nvSpPr>
          <p:cNvPr id="8" name="TextBox 7"/>
          <p:cNvSpPr txBox="1"/>
          <p:nvPr/>
        </p:nvSpPr>
        <p:spPr>
          <a:xfrm>
            <a:off x="888272" y="242447"/>
            <a:ext cx="9993087" cy="646331"/>
          </a:xfrm>
          <a:prstGeom prst="rect">
            <a:avLst/>
          </a:prstGeom>
          <a:noFill/>
        </p:spPr>
        <p:txBody>
          <a:bodyPr wrap="square" rtlCol="0">
            <a:spAutoFit/>
          </a:bodyPr>
          <a:lstStyle/>
          <a:p>
            <a:pPr algn="ctr"/>
            <a:r>
              <a:rPr lang="en-US" sz="3600" dirty="0" smtClean="0">
                <a:solidFill>
                  <a:srgbClr val="827FC6"/>
                </a:solidFill>
                <a:latin typeface="Gotham Book" pitchFamily="50" charset="0"/>
                <a:cs typeface="Gotham Book" pitchFamily="50" charset="0"/>
              </a:rPr>
              <a:t>What to watch with dogs</a:t>
            </a:r>
            <a:endParaRPr lang="en-US" sz="3600" dirty="0">
              <a:solidFill>
                <a:srgbClr val="827FC6"/>
              </a:solidFill>
              <a:latin typeface="Gotham Book" pitchFamily="50" charset="0"/>
              <a:cs typeface="Gotham Book" pitchFamily="50" charset="0"/>
            </a:endParaRPr>
          </a:p>
        </p:txBody>
      </p:sp>
    </p:spTree>
    <p:extLst>
      <p:ext uri="{BB962C8B-B14F-4D97-AF65-F5344CB8AC3E}">
        <p14:creationId xmlns:p14="http://schemas.microsoft.com/office/powerpoint/2010/main" val="1594828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rot="16200000">
            <a:off x="8318863" y="2984863"/>
            <a:ext cx="6858000"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97357" y="291818"/>
            <a:ext cx="10415451" cy="707886"/>
          </a:xfrm>
          <a:prstGeom prst="rect">
            <a:avLst/>
          </a:prstGeom>
          <a:noFill/>
        </p:spPr>
        <p:txBody>
          <a:bodyPr wrap="square" rtlCol="0">
            <a:spAutoFit/>
          </a:bodyPr>
          <a:lstStyle/>
          <a:p>
            <a:pPr algn="ctr"/>
            <a:r>
              <a:rPr lang="en-US" sz="4000" dirty="0" smtClean="0">
                <a:latin typeface="Gotham Book" pitchFamily="50" charset="0"/>
                <a:cs typeface="Gotham Book" pitchFamily="50" charset="0"/>
              </a:rPr>
              <a:t>Choose a side!</a:t>
            </a:r>
            <a:endParaRPr lang="en-US" sz="4000" dirty="0">
              <a:latin typeface="Gotham Book" pitchFamily="50" charset="0"/>
              <a:cs typeface="Gotham Book" pitchFamily="50" charset="0"/>
            </a:endParaRPr>
          </a:p>
        </p:txBody>
      </p:sp>
      <p:sp>
        <p:nvSpPr>
          <p:cNvPr id="6" name="Rectangle 5"/>
          <p:cNvSpPr/>
          <p:nvPr/>
        </p:nvSpPr>
        <p:spPr>
          <a:xfrm rot="16200000">
            <a:off x="-2984863" y="2984863"/>
            <a:ext cx="6858000"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4D600"/>
              </a:solidFill>
            </a:endParaRPr>
          </a:p>
        </p:txBody>
      </p:sp>
      <p:sp>
        <p:nvSpPr>
          <p:cNvPr id="19" name="TextBox 18"/>
          <p:cNvSpPr txBox="1"/>
          <p:nvPr/>
        </p:nvSpPr>
        <p:spPr>
          <a:xfrm>
            <a:off x="1034100" y="2370067"/>
            <a:ext cx="4699583" cy="3046988"/>
          </a:xfrm>
          <a:prstGeom prst="rect">
            <a:avLst/>
          </a:prstGeom>
          <a:noFill/>
        </p:spPr>
        <p:txBody>
          <a:bodyPr wrap="square" rtlCol="0">
            <a:spAutoFit/>
          </a:bodyPr>
          <a:lstStyle/>
          <a:p>
            <a:r>
              <a:rPr lang="en-US" sz="3200" dirty="0" smtClean="0">
                <a:latin typeface="Gotham Book" pitchFamily="50" charset="0"/>
                <a:cs typeface="Gotham Book" pitchFamily="50" charset="0"/>
              </a:rPr>
              <a:t>Walk to the side of the room you think has the right answer.</a:t>
            </a:r>
          </a:p>
          <a:p>
            <a:endParaRPr lang="en-US" sz="3200" dirty="0">
              <a:latin typeface="Gotham Book" pitchFamily="50" charset="0"/>
              <a:cs typeface="Gotham Book" pitchFamily="50" charset="0"/>
            </a:endParaRPr>
          </a:p>
          <a:p>
            <a:r>
              <a:rPr lang="en-US" sz="3200" dirty="0" smtClean="0">
                <a:latin typeface="Gotham Book" pitchFamily="50" charset="0"/>
                <a:cs typeface="Gotham Book" pitchFamily="50" charset="0"/>
              </a:rPr>
              <a:t>Is this dog </a:t>
            </a:r>
            <a:r>
              <a:rPr lang="en-US" sz="3200" b="1" dirty="0" smtClean="0">
                <a:latin typeface="Gotham Book" pitchFamily="50" charset="0"/>
                <a:cs typeface="Gotham Book" pitchFamily="50" charset="0"/>
              </a:rPr>
              <a:t>Happy</a:t>
            </a:r>
            <a:r>
              <a:rPr lang="en-US" sz="3200" dirty="0" smtClean="0">
                <a:latin typeface="Gotham Book" pitchFamily="50" charset="0"/>
                <a:cs typeface="Gotham Book" pitchFamily="50" charset="0"/>
              </a:rPr>
              <a:t> or </a:t>
            </a:r>
            <a:r>
              <a:rPr lang="en-US" sz="3200" b="1" dirty="0" smtClean="0">
                <a:latin typeface="Gotham Book" pitchFamily="50" charset="0"/>
                <a:cs typeface="Gotham Book" pitchFamily="50" charset="0"/>
              </a:rPr>
              <a:t>Scared</a:t>
            </a:r>
            <a:r>
              <a:rPr lang="en-US" sz="3200" dirty="0" smtClean="0">
                <a:latin typeface="Gotham Book" pitchFamily="50" charset="0"/>
                <a:cs typeface="Gotham Book" pitchFamily="50" charset="0"/>
              </a:rPr>
              <a:t>?</a:t>
            </a:r>
            <a:endParaRPr lang="en-US" sz="3200" dirty="0">
              <a:latin typeface="Gotham Book" pitchFamily="50" charset="0"/>
              <a:cs typeface="Gotham Book" pitchFamily="50"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9641" y="1121624"/>
            <a:ext cx="4201251" cy="5612197"/>
          </a:xfrm>
          <a:prstGeom prst="rect">
            <a:avLst/>
          </a:prstGeom>
        </p:spPr>
      </p:pic>
    </p:spTree>
    <p:extLst>
      <p:ext uri="{BB962C8B-B14F-4D97-AF65-F5344CB8AC3E}">
        <p14:creationId xmlns:p14="http://schemas.microsoft.com/office/powerpoint/2010/main" val="26890814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rot="16200000">
            <a:off x="8318863" y="2984863"/>
            <a:ext cx="6858000"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5957" y="413738"/>
            <a:ext cx="10415451" cy="707886"/>
          </a:xfrm>
          <a:prstGeom prst="rect">
            <a:avLst/>
          </a:prstGeom>
          <a:noFill/>
        </p:spPr>
        <p:txBody>
          <a:bodyPr wrap="square" rtlCol="0">
            <a:spAutoFit/>
          </a:bodyPr>
          <a:lstStyle/>
          <a:p>
            <a:pPr algn="ctr"/>
            <a:r>
              <a:rPr lang="en-US" sz="4000" dirty="0" smtClean="0">
                <a:latin typeface="Gotham Book" pitchFamily="50" charset="0"/>
                <a:cs typeface="Gotham Book" pitchFamily="50" charset="0"/>
              </a:rPr>
              <a:t>Choose a side!</a:t>
            </a:r>
            <a:endParaRPr lang="en-US" sz="4000" dirty="0">
              <a:latin typeface="Gotham Book" pitchFamily="50" charset="0"/>
              <a:cs typeface="Gotham Book" pitchFamily="50" charset="0"/>
            </a:endParaRPr>
          </a:p>
        </p:txBody>
      </p:sp>
      <p:sp>
        <p:nvSpPr>
          <p:cNvPr id="6" name="Rectangle 5"/>
          <p:cNvSpPr/>
          <p:nvPr/>
        </p:nvSpPr>
        <p:spPr>
          <a:xfrm rot="16200000">
            <a:off x="-2984863" y="2984863"/>
            <a:ext cx="6858000"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4D600"/>
              </a:solidFill>
            </a:endParaRPr>
          </a:p>
        </p:txBody>
      </p:sp>
      <p:sp>
        <p:nvSpPr>
          <p:cNvPr id="19" name="TextBox 18"/>
          <p:cNvSpPr txBox="1"/>
          <p:nvPr/>
        </p:nvSpPr>
        <p:spPr>
          <a:xfrm>
            <a:off x="5505207" y="1912867"/>
            <a:ext cx="4699583" cy="3046988"/>
          </a:xfrm>
          <a:prstGeom prst="rect">
            <a:avLst/>
          </a:prstGeom>
          <a:noFill/>
        </p:spPr>
        <p:txBody>
          <a:bodyPr wrap="square" rtlCol="0">
            <a:spAutoFit/>
          </a:bodyPr>
          <a:lstStyle/>
          <a:p>
            <a:r>
              <a:rPr lang="en-US" sz="3200" dirty="0" smtClean="0">
                <a:latin typeface="Gotham Book" pitchFamily="50" charset="0"/>
                <a:cs typeface="Gotham Book" pitchFamily="50" charset="0"/>
              </a:rPr>
              <a:t>Walk to the side of the room you think has the right answer.</a:t>
            </a:r>
          </a:p>
          <a:p>
            <a:endParaRPr lang="en-US" sz="3200" dirty="0">
              <a:latin typeface="Gotham Book" pitchFamily="50" charset="0"/>
              <a:cs typeface="Gotham Book" pitchFamily="50" charset="0"/>
            </a:endParaRPr>
          </a:p>
          <a:p>
            <a:r>
              <a:rPr lang="en-US" sz="3200" dirty="0" smtClean="0">
                <a:latin typeface="Gotham Book" pitchFamily="50" charset="0"/>
                <a:cs typeface="Gotham Book" pitchFamily="50" charset="0"/>
              </a:rPr>
              <a:t>Is this dog </a:t>
            </a:r>
            <a:r>
              <a:rPr lang="en-US" sz="3200" b="1" dirty="0" smtClean="0">
                <a:latin typeface="Gotham Book" pitchFamily="50" charset="0"/>
                <a:cs typeface="Gotham Book" pitchFamily="50" charset="0"/>
              </a:rPr>
              <a:t>Happy</a:t>
            </a:r>
            <a:r>
              <a:rPr lang="en-US" sz="3200" dirty="0" smtClean="0">
                <a:latin typeface="Gotham Book" pitchFamily="50" charset="0"/>
                <a:cs typeface="Gotham Book" pitchFamily="50" charset="0"/>
              </a:rPr>
              <a:t> or </a:t>
            </a:r>
            <a:r>
              <a:rPr lang="en-US" sz="3200" b="1" dirty="0" smtClean="0">
                <a:latin typeface="Gotham Book" pitchFamily="50" charset="0"/>
                <a:cs typeface="Gotham Book" pitchFamily="50" charset="0"/>
              </a:rPr>
              <a:t>Scared</a:t>
            </a:r>
            <a:r>
              <a:rPr lang="en-US" sz="3200" dirty="0" smtClean="0">
                <a:latin typeface="Gotham Book" pitchFamily="50" charset="0"/>
                <a:cs typeface="Gotham Book" pitchFamily="50" charset="0"/>
              </a:rPr>
              <a:t>?</a:t>
            </a:r>
            <a:endParaRPr lang="en-US" sz="3200" dirty="0">
              <a:latin typeface="Gotham Book" pitchFamily="50" charset="0"/>
              <a:cs typeface="Gotham Book" pitchFamily="50"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002" y="1121624"/>
            <a:ext cx="4167478" cy="5558447"/>
          </a:xfrm>
          <a:prstGeom prst="rect">
            <a:avLst/>
          </a:prstGeom>
        </p:spPr>
      </p:pic>
    </p:spTree>
    <p:extLst>
      <p:ext uri="{BB962C8B-B14F-4D97-AF65-F5344CB8AC3E}">
        <p14:creationId xmlns:p14="http://schemas.microsoft.com/office/powerpoint/2010/main" val="601866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rot="16200000">
            <a:off x="8318863" y="2984863"/>
            <a:ext cx="6858000"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36028" y="456268"/>
            <a:ext cx="10415451" cy="707886"/>
          </a:xfrm>
          <a:prstGeom prst="rect">
            <a:avLst/>
          </a:prstGeom>
          <a:noFill/>
        </p:spPr>
        <p:txBody>
          <a:bodyPr wrap="square" rtlCol="0">
            <a:spAutoFit/>
          </a:bodyPr>
          <a:lstStyle/>
          <a:p>
            <a:pPr algn="ctr"/>
            <a:r>
              <a:rPr lang="en-US" sz="4000" dirty="0" smtClean="0">
                <a:latin typeface="Gotham Book" pitchFamily="50" charset="0"/>
                <a:cs typeface="Gotham Book" pitchFamily="50" charset="0"/>
              </a:rPr>
              <a:t>Choose a side!</a:t>
            </a:r>
            <a:endParaRPr lang="en-US" sz="4000" dirty="0">
              <a:latin typeface="Gotham Book" pitchFamily="50" charset="0"/>
              <a:cs typeface="Gotham Book" pitchFamily="50" charset="0"/>
            </a:endParaRPr>
          </a:p>
        </p:txBody>
      </p:sp>
      <p:sp>
        <p:nvSpPr>
          <p:cNvPr id="6" name="Rectangle 5"/>
          <p:cNvSpPr/>
          <p:nvPr/>
        </p:nvSpPr>
        <p:spPr>
          <a:xfrm rot="16200000">
            <a:off x="-2984863" y="2984863"/>
            <a:ext cx="6858000"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4D600"/>
              </a:solidFill>
            </a:endParaRPr>
          </a:p>
        </p:txBody>
      </p:sp>
      <p:sp>
        <p:nvSpPr>
          <p:cNvPr id="19" name="TextBox 18"/>
          <p:cNvSpPr txBox="1"/>
          <p:nvPr/>
        </p:nvSpPr>
        <p:spPr>
          <a:xfrm>
            <a:off x="1034100" y="1927428"/>
            <a:ext cx="4699583" cy="3046988"/>
          </a:xfrm>
          <a:prstGeom prst="rect">
            <a:avLst/>
          </a:prstGeom>
          <a:noFill/>
        </p:spPr>
        <p:txBody>
          <a:bodyPr wrap="square" rtlCol="0">
            <a:spAutoFit/>
          </a:bodyPr>
          <a:lstStyle/>
          <a:p>
            <a:r>
              <a:rPr lang="en-US" sz="3200" dirty="0">
                <a:latin typeface="Gotham Book" pitchFamily="50" charset="0"/>
                <a:cs typeface="Gotham Book" pitchFamily="50" charset="0"/>
              </a:rPr>
              <a:t>Walk to the side of the room you think has the right answer.</a:t>
            </a:r>
          </a:p>
          <a:p>
            <a:endParaRPr lang="en-US" sz="3200" dirty="0">
              <a:latin typeface="Gotham Book" pitchFamily="50" charset="0"/>
              <a:cs typeface="Gotham Book" pitchFamily="50" charset="0"/>
            </a:endParaRPr>
          </a:p>
          <a:p>
            <a:r>
              <a:rPr lang="en-US" sz="3200" dirty="0">
                <a:latin typeface="Gotham Book" pitchFamily="50" charset="0"/>
                <a:cs typeface="Gotham Book" pitchFamily="50" charset="0"/>
              </a:rPr>
              <a:t>Is this </a:t>
            </a:r>
            <a:r>
              <a:rPr lang="en-US" sz="3200" dirty="0" smtClean="0">
                <a:latin typeface="Gotham Book" pitchFamily="50" charset="0"/>
                <a:cs typeface="Gotham Book" pitchFamily="50" charset="0"/>
              </a:rPr>
              <a:t>cat </a:t>
            </a:r>
            <a:r>
              <a:rPr lang="en-US" sz="3200" b="1" dirty="0">
                <a:latin typeface="Gotham Book" pitchFamily="50" charset="0"/>
                <a:cs typeface="Gotham Book" pitchFamily="50" charset="0"/>
              </a:rPr>
              <a:t>Happy</a:t>
            </a:r>
            <a:r>
              <a:rPr lang="en-US" sz="3200" dirty="0">
                <a:latin typeface="Gotham Book" pitchFamily="50" charset="0"/>
                <a:cs typeface="Gotham Book" pitchFamily="50" charset="0"/>
              </a:rPr>
              <a:t> or </a:t>
            </a:r>
            <a:r>
              <a:rPr lang="en-US" sz="3200" b="1" dirty="0">
                <a:latin typeface="Gotham Book" pitchFamily="50" charset="0"/>
                <a:cs typeface="Gotham Book" pitchFamily="50" charset="0"/>
              </a:rPr>
              <a:t>Scared</a:t>
            </a:r>
            <a:r>
              <a:rPr lang="en-US" sz="3200" dirty="0">
                <a:latin typeface="Gotham Book" pitchFamily="50" charset="0"/>
                <a:cs typeface="Gotham Book" pitchFamily="50"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922" y="1164154"/>
            <a:ext cx="4062283" cy="5416377"/>
          </a:xfrm>
          <a:prstGeom prst="rect">
            <a:avLst/>
          </a:prstGeom>
        </p:spPr>
      </p:pic>
    </p:spTree>
    <p:extLst>
      <p:ext uri="{BB962C8B-B14F-4D97-AF65-F5344CB8AC3E}">
        <p14:creationId xmlns:p14="http://schemas.microsoft.com/office/powerpoint/2010/main" val="31845593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rot="16200000">
            <a:off x="8318863" y="2984863"/>
            <a:ext cx="6858000"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36028" y="456268"/>
            <a:ext cx="10415451" cy="707886"/>
          </a:xfrm>
          <a:prstGeom prst="rect">
            <a:avLst/>
          </a:prstGeom>
          <a:noFill/>
        </p:spPr>
        <p:txBody>
          <a:bodyPr wrap="square" rtlCol="0">
            <a:spAutoFit/>
          </a:bodyPr>
          <a:lstStyle/>
          <a:p>
            <a:pPr algn="ctr"/>
            <a:r>
              <a:rPr lang="en-US" sz="4000" dirty="0" smtClean="0">
                <a:latin typeface="Gotham Book" pitchFamily="50" charset="0"/>
                <a:cs typeface="Gotham Book" pitchFamily="50" charset="0"/>
              </a:rPr>
              <a:t>Choose a side!</a:t>
            </a:r>
            <a:endParaRPr lang="en-US" sz="4000" dirty="0">
              <a:latin typeface="Gotham Book" pitchFamily="50" charset="0"/>
              <a:cs typeface="Gotham Book" pitchFamily="50" charset="0"/>
            </a:endParaRPr>
          </a:p>
        </p:txBody>
      </p:sp>
      <p:sp>
        <p:nvSpPr>
          <p:cNvPr id="6" name="Rectangle 5"/>
          <p:cNvSpPr/>
          <p:nvPr/>
        </p:nvSpPr>
        <p:spPr>
          <a:xfrm rot="16200000">
            <a:off x="-2984863" y="2984863"/>
            <a:ext cx="6858000"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4D600"/>
              </a:solidFill>
            </a:endParaRPr>
          </a:p>
        </p:txBody>
      </p:sp>
      <p:sp>
        <p:nvSpPr>
          <p:cNvPr id="19" name="TextBox 18"/>
          <p:cNvSpPr txBox="1"/>
          <p:nvPr/>
        </p:nvSpPr>
        <p:spPr>
          <a:xfrm>
            <a:off x="5407980" y="1769300"/>
            <a:ext cx="4699583" cy="3046988"/>
          </a:xfrm>
          <a:prstGeom prst="rect">
            <a:avLst/>
          </a:prstGeom>
          <a:noFill/>
        </p:spPr>
        <p:txBody>
          <a:bodyPr wrap="square" rtlCol="0">
            <a:spAutoFit/>
          </a:bodyPr>
          <a:lstStyle/>
          <a:p>
            <a:r>
              <a:rPr lang="en-US" sz="3200" dirty="0">
                <a:latin typeface="Gotham Book" pitchFamily="50" charset="0"/>
                <a:cs typeface="Gotham Book" pitchFamily="50" charset="0"/>
              </a:rPr>
              <a:t>Walk to the side of the room you think has the right answer.</a:t>
            </a:r>
          </a:p>
          <a:p>
            <a:endParaRPr lang="en-US" sz="3200" dirty="0">
              <a:latin typeface="Gotham Book" pitchFamily="50" charset="0"/>
              <a:cs typeface="Gotham Book" pitchFamily="50" charset="0"/>
            </a:endParaRPr>
          </a:p>
          <a:p>
            <a:r>
              <a:rPr lang="en-US" sz="3200" dirty="0">
                <a:latin typeface="Gotham Book" pitchFamily="50" charset="0"/>
                <a:cs typeface="Gotham Book" pitchFamily="50" charset="0"/>
              </a:rPr>
              <a:t>Is this dog </a:t>
            </a:r>
            <a:r>
              <a:rPr lang="en-US" sz="3200" b="1" dirty="0">
                <a:latin typeface="Gotham Book" pitchFamily="50" charset="0"/>
                <a:cs typeface="Gotham Book" pitchFamily="50" charset="0"/>
              </a:rPr>
              <a:t>Happy</a:t>
            </a:r>
            <a:r>
              <a:rPr lang="en-US" sz="3200" dirty="0">
                <a:latin typeface="Gotham Book" pitchFamily="50" charset="0"/>
                <a:cs typeface="Gotham Book" pitchFamily="50" charset="0"/>
              </a:rPr>
              <a:t> or </a:t>
            </a:r>
            <a:r>
              <a:rPr lang="en-US" sz="3200" b="1" dirty="0">
                <a:latin typeface="Gotham Book" pitchFamily="50" charset="0"/>
                <a:cs typeface="Gotham Book" pitchFamily="50" charset="0"/>
              </a:rPr>
              <a:t>Scared</a:t>
            </a:r>
            <a:r>
              <a:rPr lang="en-US" sz="3200" dirty="0">
                <a:latin typeface="Gotham Book" pitchFamily="50" charset="0"/>
                <a:cs typeface="Gotham Book" pitchFamily="50" charset="0"/>
              </a:rPr>
              <a: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6585" y="1316554"/>
            <a:ext cx="3823085" cy="5095152"/>
          </a:xfrm>
          <a:prstGeom prst="rect">
            <a:avLst/>
          </a:prstGeom>
        </p:spPr>
      </p:pic>
    </p:spTree>
    <p:extLst>
      <p:ext uri="{BB962C8B-B14F-4D97-AF65-F5344CB8AC3E}">
        <p14:creationId xmlns:p14="http://schemas.microsoft.com/office/powerpoint/2010/main" val="32254107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rot="16200000">
            <a:off x="8318863" y="2984863"/>
            <a:ext cx="6858000"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36028" y="456268"/>
            <a:ext cx="10415451" cy="707886"/>
          </a:xfrm>
          <a:prstGeom prst="rect">
            <a:avLst/>
          </a:prstGeom>
          <a:noFill/>
        </p:spPr>
        <p:txBody>
          <a:bodyPr wrap="square" rtlCol="0">
            <a:spAutoFit/>
          </a:bodyPr>
          <a:lstStyle/>
          <a:p>
            <a:pPr algn="ctr"/>
            <a:r>
              <a:rPr lang="en-US" sz="4000" dirty="0" smtClean="0">
                <a:latin typeface="Gotham Book" pitchFamily="50" charset="0"/>
                <a:cs typeface="Gotham Book" pitchFamily="50" charset="0"/>
              </a:rPr>
              <a:t>Choose a side!</a:t>
            </a:r>
            <a:endParaRPr lang="en-US" sz="4000" dirty="0">
              <a:latin typeface="Gotham Book" pitchFamily="50" charset="0"/>
              <a:cs typeface="Gotham Book" pitchFamily="50" charset="0"/>
            </a:endParaRPr>
          </a:p>
        </p:txBody>
      </p:sp>
      <p:sp>
        <p:nvSpPr>
          <p:cNvPr id="6" name="Rectangle 5"/>
          <p:cNvSpPr/>
          <p:nvPr/>
        </p:nvSpPr>
        <p:spPr>
          <a:xfrm rot="16200000">
            <a:off x="-2984863" y="2984863"/>
            <a:ext cx="6858000"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4D600"/>
              </a:solidFill>
            </a:endParaRPr>
          </a:p>
        </p:txBody>
      </p:sp>
      <p:sp>
        <p:nvSpPr>
          <p:cNvPr id="19" name="TextBox 18"/>
          <p:cNvSpPr txBox="1"/>
          <p:nvPr/>
        </p:nvSpPr>
        <p:spPr>
          <a:xfrm>
            <a:off x="1034100" y="1880969"/>
            <a:ext cx="4699583" cy="3046988"/>
          </a:xfrm>
          <a:prstGeom prst="rect">
            <a:avLst/>
          </a:prstGeom>
          <a:noFill/>
        </p:spPr>
        <p:txBody>
          <a:bodyPr wrap="square" rtlCol="0">
            <a:spAutoFit/>
          </a:bodyPr>
          <a:lstStyle/>
          <a:p>
            <a:r>
              <a:rPr lang="en-US" sz="3200" dirty="0">
                <a:latin typeface="Gotham Book" pitchFamily="50" charset="0"/>
                <a:cs typeface="Gotham Book" pitchFamily="50" charset="0"/>
              </a:rPr>
              <a:t>Walk to the side of the room you think has the right answer.</a:t>
            </a:r>
          </a:p>
          <a:p>
            <a:endParaRPr lang="en-US" sz="3200" dirty="0">
              <a:latin typeface="Gotham Book" pitchFamily="50" charset="0"/>
              <a:cs typeface="Gotham Book" pitchFamily="50" charset="0"/>
            </a:endParaRPr>
          </a:p>
          <a:p>
            <a:r>
              <a:rPr lang="en-US" sz="3200" dirty="0">
                <a:latin typeface="Gotham Book" pitchFamily="50" charset="0"/>
                <a:cs typeface="Gotham Book" pitchFamily="50" charset="0"/>
              </a:rPr>
              <a:t>Is this </a:t>
            </a:r>
            <a:r>
              <a:rPr lang="en-US" sz="3200" dirty="0" smtClean="0">
                <a:latin typeface="Gotham Book" pitchFamily="50" charset="0"/>
                <a:cs typeface="Gotham Book" pitchFamily="50" charset="0"/>
              </a:rPr>
              <a:t>cat </a:t>
            </a:r>
            <a:r>
              <a:rPr lang="en-US" sz="3200" b="1" dirty="0">
                <a:latin typeface="Gotham Book" pitchFamily="50" charset="0"/>
                <a:cs typeface="Gotham Book" pitchFamily="50" charset="0"/>
              </a:rPr>
              <a:t>Happy</a:t>
            </a:r>
            <a:r>
              <a:rPr lang="en-US" sz="3200" dirty="0">
                <a:latin typeface="Gotham Book" pitchFamily="50" charset="0"/>
                <a:cs typeface="Gotham Book" pitchFamily="50" charset="0"/>
              </a:rPr>
              <a:t> or </a:t>
            </a:r>
            <a:r>
              <a:rPr lang="en-US" sz="3200" b="1" dirty="0">
                <a:latin typeface="Gotham Book" pitchFamily="50" charset="0"/>
                <a:cs typeface="Gotham Book" pitchFamily="50" charset="0"/>
              </a:rPr>
              <a:t>Scared</a:t>
            </a:r>
            <a:r>
              <a:rPr lang="en-US" sz="3200" dirty="0">
                <a:latin typeface="Gotham Book" pitchFamily="50" charset="0"/>
                <a:cs typeface="Gotham Book" pitchFamily="50" charset="0"/>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318" y="1164154"/>
            <a:ext cx="3992880" cy="5323840"/>
          </a:xfrm>
          <a:prstGeom prst="rect">
            <a:avLst/>
          </a:prstGeom>
        </p:spPr>
      </p:pic>
    </p:spTree>
    <p:extLst>
      <p:ext uri="{BB962C8B-B14F-4D97-AF65-F5344CB8AC3E}">
        <p14:creationId xmlns:p14="http://schemas.microsoft.com/office/powerpoint/2010/main" val="1155923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rot="16200000">
            <a:off x="-410216" y="410212"/>
            <a:ext cx="1708706" cy="888274"/>
          </a:xfrm>
          <a:prstGeom prst="rect">
            <a:avLst/>
          </a:prstGeom>
          <a:solidFill>
            <a:srgbClr val="827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6200000">
            <a:off x="-410219" y="5566685"/>
            <a:ext cx="1708705" cy="888274"/>
          </a:xfrm>
          <a:prstGeom prst="rect">
            <a:avLst/>
          </a:prstGeom>
          <a:solidFill>
            <a:srgbClr val="F187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6200000">
            <a:off x="-425397" y="2134097"/>
            <a:ext cx="1739064"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6200000">
            <a:off x="-425395" y="3873161"/>
            <a:ext cx="1739064" cy="888274"/>
          </a:xfrm>
          <a:prstGeom prst="rect">
            <a:avLst/>
          </a:prstGeom>
          <a:solidFill>
            <a:srgbClr val="309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678075" y="1000816"/>
            <a:ext cx="9161585" cy="707886"/>
          </a:xfrm>
          <a:prstGeom prst="rect">
            <a:avLst/>
          </a:prstGeom>
          <a:noFill/>
        </p:spPr>
        <p:txBody>
          <a:bodyPr wrap="square" rtlCol="0">
            <a:spAutoFit/>
          </a:bodyPr>
          <a:lstStyle/>
          <a:p>
            <a:r>
              <a:rPr lang="en-US" sz="4000" dirty="0" smtClean="0">
                <a:latin typeface="Gotham Book" pitchFamily="50" charset="0"/>
                <a:cs typeface="Gotham Book" pitchFamily="50" charset="0"/>
              </a:rPr>
              <a:t>Pet Badge Outline</a:t>
            </a:r>
            <a:endParaRPr lang="en-US" sz="4000" dirty="0">
              <a:latin typeface="Gotham Book" pitchFamily="50" charset="0"/>
              <a:cs typeface="Gotham Book" pitchFamily="50" charset="0"/>
            </a:endParaRPr>
          </a:p>
        </p:txBody>
      </p:sp>
      <p:sp>
        <p:nvSpPr>
          <p:cNvPr id="18" name="Subtitle 9"/>
          <p:cNvSpPr>
            <a:spLocks noGrp="1"/>
          </p:cNvSpPr>
          <p:nvPr>
            <p:ph type="subTitle" idx="1"/>
          </p:nvPr>
        </p:nvSpPr>
        <p:spPr>
          <a:xfrm>
            <a:off x="1908879" y="2175117"/>
            <a:ext cx="9144000" cy="3402723"/>
          </a:xfrm>
        </p:spPr>
        <p:txBody>
          <a:bodyPr>
            <a:normAutofit/>
          </a:bodyPr>
          <a:lstStyle/>
          <a:p>
            <a:pPr algn="l"/>
            <a:r>
              <a:rPr lang="en-US" sz="3200" dirty="0" smtClean="0">
                <a:solidFill>
                  <a:srgbClr val="827FC6"/>
                </a:solidFill>
                <a:latin typeface="Gotham Book" pitchFamily="50" charset="0"/>
                <a:cs typeface="Gotham Book" pitchFamily="50" charset="0"/>
              </a:rPr>
              <a:t>Part 1:</a:t>
            </a:r>
            <a:r>
              <a:rPr lang="en-US" sz="3200" dirty="0" smtClean="0">
                <a:latin typeface="Gotham Book" pitchFamily="50" charset="0"/>
                <a:cs typeface="Gotham Book" pitchFamily="50" charset="0"/>
              </a:rPr>
              <a:t>	About the Roanoke Valley SPCA</a:t>
            </a:r>
          </a:p>
          <a:p>
            <a:pPr algn="l"/>
            <a:r>
              <a:rPr lang="en-US" sz="3200" dirty="0" smtClean="0">
                <a:solidFill>
                  <a:srgbClr val="C4D600"/>
                </a:solidFill>
                <a:latin typeface="Gotham Book" pitchFamily="50" charset="0"/>
                <a:cs typeface="Gotham Book" pitchFamily="50" charset="0"/>
              </a:rPr>
              <a:t>Part 2: </a:t>
            </a:r>
            <a:r>
              <a:rPr lang="en-US" sz="3200" dirty="0" smtClean="0">
                <a:latin typeface="Gotham Book" pitchFamily="50" charset="0"/>
                <a:cs typeface="Gotham Book" pitchFamily="50" charset="0"/>
              </a:rPr>
              <a:t>	Introduction to Fear Free</a:t>
            </a:r>
          </a:p>
          <a:p>
            <a:pPr algn="l"/>
            <a:r>
              <a:rPr lang="en-US" sz="3200" dirty="0" smtClean="0">
                <a:solidFill>
                  <a:srgbClr val="F1873E"/>
                </a:solidFill>
                <a:latin typeface="Gotham Book" pitchFamily="50" charset="0"/>
                <a:cs typeface="Gotham Book" pitchFamily="50" charset="0"/>
              </a:rPr>
              <a:t>Part </a:t>
            </a:r>
            <a:r>
              <a:rPr lang="en-US" sz="3200" dirty="0">
                <a:solidFill>
                  <a:srgbClr val="F1873E"/>
                </a:solidFill>
                <a:latin typeface="Gotham Book" pitchFamily="50" charset="0"/>
                <a:cs typeface="Gotham Book" pitchFamily="50" charset="0"/>
              </a:rPr>
              <a:t>3</a:t>
            </a:r>
            <a:r>
              <a:rPr lang="en-US" sz="3200" dirty="0" smtClean="0">
                <a:solidFill>
                  <a:srgbClr val="F1873E"/>
                </a:solidFill>
                <a:latin typeface="Gotham Book" pitchFamily="50" charset="0"/>
                <a:cs typeface="Gotham Book" pitchFamily="50" charset="0"/>
              </a:rPr>
              <a:t>: </a:t>
            </a:r>
            <a:r>
              <a:rPr lang="en-US" sz="3200" dirty="0" smtClean="0">
                <a:latin typeface="Gotham Book" pitchFamily="50" charset="0"/>
                <a:cs typeface="Gotham Book" pitchFamily="50" charset="0"/>
              </a:rPr>
              <a:t>	Importance of food</a:t>
            </a:r>
          </a:p>
          <a:p>
            <a:pPr algn="l"/>
            <a:r>
              <a:rPr lang="en-US" sz="3200" dirty="0" smtClean="0">
                <a:solidFill>
                  <a:srgbClr val="827FC6"/>
                </a:solidFill>
                <a:latin typeface="Gotham Book" pitchFamily="50" charset="0"/>
                <a:cs typeface="Gotham Book" pitchFamily="50" charset="0"/>
              </a:rPr>
              <a:t>Part 4:</a:t>
            </a:r>
            <a:r>
              <a:rPr lang="en-US" sz="3200" dirty="0">
                <a:latin typeface="Gotham Book" pitchFamily="50" charset="0"/>
                <a:cs typeface="Gotham Book" pitchFamily="50" charset="0"/>
              </a:rPr>
              <a:t>	</a:t>
            </a:r>
            <a:r>
              <a:rPr lang="en-US" sz="3200" dirty="0" smtClean="0">
                <a:latin typeface="Gotham Book" pitchFamily="50" charset="0"/>
                <a:cs typeface="Gotham Book" pitchFamily="50" charset="0"/>
              </a:rPr>
              <a:t>Healthy and safe pets</a:t>
            </a:r>
          </a:p>
          <a:p>
            <a:pPr algn="l"/>
            <a:endParaRPr lang="en-US" sz="3200" dirty="0" smtClean="0">
              <a:latin typeface="Gotham Book" pitchFamily="50" charset="0"/>
              <a:cs typeface="Gotham Book" pitchFamily="50" charset="0"/>
            </a:endParaRPr>
          </a:p>
        </p:txBody>
      </p:sp>
    </p:spTree>
    <p:extLst>
      <p:ext uri="{BB962C8B-B14F-4D97-AF65-F5344CB8AC3E}">
        <p14:creationId xmlns:p14="http://schemas.microsoft.com/office/powerpoint/2010/main" val="18977831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rot="16200000">
            <a:off x="8318863" y="2984863"/>
            <a:ext cx="6858000"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36028" y="456268"/>
            <a:ext cx="10415451" cy="707886"/>
          </a:xfrm>
          <a:prstGeom prst="rect">
            <a:avLst/>
          </a:prstGeom>
          <a:noFill/>
        </p:spPr>
        <p:txBody>
          <a:bodyPr wrap="square" rtlCol="0">
            <a:spAutoFit/>
          </a:bodyPr>
          <a:lstStyle/>
          <a:p>
            <a:pPr algn="ctr"/>
            <a:r>
              <a:rPr lang="en-US" sz="4000" dirty="0" smtClean="0">
                <a:latin typeface="Gotham Book" pitchFamily="50" charset="0"/>
                <a:cs typeface="Gotham Book" pitchFamily="50" charset="0"/>
              </a:rPr>
              <a:t>Choose a side!</a:t>
            </a:r>
            <a:endParaRPr lang="en-US" sz="4000" dirty="0">
              <a:latin typeface="Gotham Book" pitchFamily="50" charset="0"/>
              <a:cs typeface="Gotham Book" pitchFamily="50" charset="0"/>
            </a:endParaRPr>
          </a:p>
        </p:txBody>
      </p:sp>
      <p:sp>
        <p:nvSpPr>
          <p:cNvPr id="6" name="Rectangle 5"/>
          <p:cNvSpPr/>
          <p:nvPr/>
        </p:nvSpPr>
        <p:spPr>
          <a:xfrm rot="16200000">
            <a:off x="-2984863" y="2984863"/>
            <a:ext cx="6858000"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4D600"/>
              </a:solidFill>
            </a:endParaRPr>
          </a:p>
        </p:txBody>
      </p:sp>
      <p:sp>
        <p:nvSpPr>
          <p:cNvPr id="19" name="TextBox 18"/>
          <p:cNvSpPr txBox="1"/>
          <p:nvPr/>
        </p:nvSpPr>
        <p:spPr>
          <a:xfrm>
            <a:off x="1034101" y="1927428"/>
            <a:ext cx="3827460" cy="3539430"/>
          </a:xfrm>
          <a:prstGeom prst="rect">
            <a:avLst/>
          </a:prstGeom>
          <a:noFill/>
        </p:spPr>
        <p:txBody>
          <a:bodyPr wrap="square" rtlCol="0">
            <a:spAutoFit/>
          </a:bodyPr>
          <a:lstStyle/>
          <a:p>
            <a:r>
              <a:rPr lang="en-US" sz="3200" dirty="0">
                <a:latin typeface="Gotham Book" pitchFamily="50" charset="0"/>
                <a:cs typeface="Gotham Book" pitchFamily="50" charset="0"/>
              </a:rPr>
              <a:t>Walk to the side of the room you think has the right answer.</a:t>
            </a:r>
          </a:p>
          <a:p>
            <a:endParaRPr lang="en-US" sz="3200" dirty="0">
              <a:latin typeface="Gotham Book" pitchFamily="50" charset="0"/>
              <a:cs typeface="Gotham Book" pitchFamily="50" charset="0"/>
            </a:endParaRPr>
          </a:p>
          <a:p>
            <a:r>
              <a:rPr lang="en-US" sz="3200" dirty="0">
                <a:latin typeface="Gotham Book" pitchFamily="50" charset="0"/>
                <a:cs typeface="Gotham Book" pitchFamily="50" charset="0"/>
              </a:rPr>
              <a:t>Is this </a:t>
            </a:r>
            <a:r>
              <a:rPr lang="en-US" sz="3200" dirty="0" smtClean="0">
                <a:latin typeface="Gotham Book" pitchFamily="50" charset="0"/>
                <a:cs typeface="Gotham Book" pitchFamily="50" charset="0"/>
              </a:rPr>
              <a:t>cat </a:t>
            </a:r>
            <a:r>
              <a:rPr lang="en-US" sz="3200" b="1" dirty="0">
                <a:latin typeface="Gotham Book" pitchFamily="50" charset="0"/>
                <a:cs typeface="Gotham Book" pitchFamily="50" charset="0"/>
              </a:rPr>
              <a:t>Happy</a:t>
            </a:r>
            <a:r>
              <a:rPr lang="en-US" sz="3200" dirty="0">
                <a:latin typeface="Gotham Book" pitchFamily="50" charset="0"/>
                <a:cs typeface="Gotham Book" pitchFamily="50" charset="0"/>
              </a:rPr>
              <a:t> or </a:t>
            </a:r>
            <a:r>
              <a:rPr lang="en-US" sz="3200" b="1" dirty="0">
                <a:latin typeface="Gotham Book" pitchFamily="50" charset="0"/>
                <a:cs typeface="Gotham Book" pitchFamily="50" charset="0"/>
              </a:rPr>
              <a:t>Scared</a:t>
            </a:r>
            <a:r>
              <a:rPr lang="en-US" sz="3200" dirty="0">
                <a:latin typeface="Gotham Book" pitchFamily="50" charset="0"/>
                <a:cs typeface="Gotham Book" pitchFamily="50" charset="0"/>
              </a:rPr>
              <a:t>?</a:t>
            </a:r>
          </a:p>
        </p:txBody>
      </p:sp>
      <p:pic>
        <p:nvPicPr>
          <p:cNvPr id="3" name="Picture 2"/>
          <p:cNvPicPr>
            <a:picLocks noChangeAspect="1"/>
          </p:cNvPicPr>
          <p:nvPr/>
        </p:nvPicPr>
        <p:blipFill>
          <a:blip r:embed="rId3"/>
          <a:stretch>
            <a:fillRect/>
          </a:stretch>
        </p:blipFill>
        <p:spPr>
          <a:xfrm>
            <a:off x="4735286" y="1620422"/>
            <a:ext cx="6568440" cy="4546212"/>
          </a:xfrm>
          <a:prstGeom prst="rect">
            <a:avLst/>
          </a:prstGeom>
        </p:spPr>
      </p:pic>
    </p:spTree>
    <p:extLst>
      <p:ext uri="{BB962C8B-B14F-4D97-AF65-F5344CB8AC3E}">
        <p14:creationId xmlns:p14="http://schemas.microsoft.com/office/powerpoint/2010/main" val="41297942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88274" y="454857"/>
            <a:ext cx="10415451" cy="461665"/>
          </a:xfrm>
          <a:prstGeom prst="rect">
            <a:avLst/>
          </a:prstGeom>
          <a:noFill/>
        </p:spPr>
        <p:txBody>
          <a:bodyPr wrap="square" rtlCol="0">
            <a:spAutoFit/>
          </a:bodyPr>
          <a:lstStyle/>
          <a:p>
            <a:pPr algn="ctr"/>
            <a:r>
              <a:rPr lang="en-US" sz="2400" dirty="0" smtClean="0">
                <a:latin typeface="Gotham Book" pitchFamily="50" charset="0"/>
                <a:cs typeface="Gotham Book" pitchFamily="50" charset="0"/>
              </a:rPr>
              <a:t>  </a:t>
            </a:r>
            <a:endParaRPr lang="en-US" sz="2400" dirty="0">
              <a:latin typeface="Gotham Book" pitchFamily="50" charset="0"/>
              <a:cs typeface="Gotham Book" pitchFamily="50" charset="0"/>
            </a:endParaRPr>
          </a:p>
        </p:txBody>
      </p:sp>
      <p:sp>
        <p:nvSpPr>
          <p:cNvPr id="6" name="Rectangle 5"/>
          <p:cNvSpPr/>
          <p:nvPr/>
        </p:nvSpPr>
        <p:spPr>
          <a:xfrm rot="16200000">
            <a:off x="-3169627" y="3169627"/>
            <a:ext cx="6858000" cy="518746"/>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745" y="614382"/>
            <a:ext cx="4219552" cy="5627541"/>
          </a:xfrm>
          <a:prstGeom prst="rect">
            <a:avLst/>
          </a:prstGeom>
        </p:spPr>
      </p:pic>
      <p:sp>
        <p:nvSpPr>
          <p:cNvPr id="4" name="TextBox 3"/>
          <p:cNvSpPr txBox="1"/>
          <p:nvPr/>
        </p:nvSpPr>
        <p:spPr>
          <a:xfrm>
            <a:off x="4738297" y="916522"/>
            <a:ext cx="2715407" cy="4801314"/>
          </a:xfrm>
          <a:prstGeom prst="rect">
            <a:avLst/>
          </a:prstGeom>
          <a:noFill/>
        </p:spPr>
        <p:txBody>
          <a:bodyPr wrap="square" rtlCol="0">
            <a:spAutoFit/>
          </a:bodyPr>
          <a:lstStyle/>
          <a:p>
            <a:pPr algn="ctr"/>
            <a:r>
              <a:rPr lang="en-US" dirty="0" smtClean="0">
                <a:latin typeface="Gotham Book" pitchFamily="50" charset="0"/>
                <a:cs typeface="Gotham Book" pitchFamily="50" charset="0"/>
              </a:rPr>
              <a:t>It’s fun for </a:t>
            </a:r>
            <a:r>
              <a:rPr lang="en-US" u="sng" dirty="0" smtClean="0">
                <a:latin typeface="Gotham Book" pitchFamily="50" charset="0"/>
                <a:cs typeface="Gotham Book" pitchFamily="50" charset="0"/>
              </a:rPr>
              <a:t>us</a:t>
            </a:r>
            <a:r>
              <a:rPr lang="en-US" dirty="0" smtClean="0">
                <a:latin typeface="Gotham Book" pitchFamily="50" charset="0"/>
                <a:cs typeface="Gotham Book" pitchFamily="50" charset="0"/>
              </a:rPr>
              <a:t> to visit the animals at the shelter, but </a:t>
            </a:r>
            <a:r>
              <a:rPr lang="en-US" dirty="0" smtClean="0">
                <a:latin typeface="Gotham Book" pitchFamily="50" charset="0"/>
                <a:cs typeface="Gotham Book" pitchFamily="50" charset="0"/>
              </a:rPr>
              <a:t>it’s not always </a:t>
            </a:r>
            <a:r>
              <a:rPr lang="en-US" dirty="0" smtClean="0">
                <a:latin typeface="Gotham Book" pitchFamily="50" charset="0"/>
                <a:cs typeface="Gotham Book" pitchFamily="50" charset="0"/>
              </a:rPr>
              <a:t>fun for </a:t>
            </a:r>
            <a:r>
              <a:rPr lang="en-US" b="1" u="sng" dirty="0" smtClean="0">
                <a:latin typeface="Gotham Book" pitchFamily="50" charset="0"/>
                <a:cs typeface="Gotham Book" pitchFamily="50" charset="0"/>
              </a:rPr>
              <a:t>the animals</a:t>
            </a:r>
            <a:r>
              <a:rPr lang="en-US" u="sng" dirty="0" smtClean="0">
                <a:latin typeface="Gotham Book" pitchFamily="50" charset="0"/>
                <a:cs typeface="Gotham Book" pitchFamily="50" charset="0"/>
              </a:rPr>
              <a:t> </a:t>
            </a:r>
            <a:r>
              <a:rPr lang="en-US" dirty="0" smtClean="0">
                <a:latin typeface="Gotham Book" pitchFamily="50" charset="0"/>
                <a:cs typeface="Gotham Book" pitchFamily="50" charset="0"/>
              </a:rPr>
              <a:t>to be here.</a:t>
            </a:r>
          </a:p>
          <a:p>
            <a:pPr algn="ctr"/>
            <a:endParaRPr lang="en-US" dirty="0" smtClean="0">
              <a:latin typeface="Gotham Book" pitchFamily="50" charset="0"/>
              <a:cs typeface="Gotham Book" pitchFamily="50" charset="0"/>
            </a:endParaRPr>
          </a:p>
          <a:p>
            <a:pPr algn="ctr"/>
            <a:r>
              <a:rPr lang="en-US" dirty="0">
                <a:latin typeface="Gotham Book" pitchFamily="50" charset="0"/>
                <a:cs typeface="Gotham Book" pitchFamily="50" charset="0"/>
              </a:rPr>
              <a:t>It is important to pay attention and be patient when an animal shows you they are </a:t>
            </a:r>
            <a:r>
              <a:rPr lang="en-US" dirty="0" smtClean="0">
                <a:latin typeface="Gotham Book" pitchFamily="50" charset="0"/>
                <a:cs typeface="Gotham Book" pitchFamily="50" charset="0"/>
              </a:rPr>
              <a:t>uncomfortable.</a:t>
            </a:r>
            <a:endParaRPr lang="en-US" dirty="0">
              <a:latin typeface="Gotham Book" pitchFamily="50" charset="0"/>
              <a:cs typeface="Gotham Book" pitchFamily="50" charset="0"/>
            </a:endParaRPr>
          </a:p>
          <a:p>
            <a:pPr algn="ctr"/>
            <a:endParaRPr lang="en-US" dirty="0">
              <a:latin typeface="Gotham Book" pitchFamily="50" charset="0"/>
              <a:cs typeface="Gotham Book" pitchFamily="50" charset="0"/>
            </a:endParaRPr>
          </a:p>
          <a:p>
            <a:pPr algn="ctr"/>
            <a:r>
              <a:rPr lang="en-US" dirty="0" smtClean="0">
                <a:latin typeface="Gotham Book" pitchFamily="50" charset="0"/>
                <a:cs typeface="Gotham Book" pitchFamily="50" charset="0"/>
              </a:rPr>
              <a:t>Remember </a:t>
            </a:r>
            <a:r>
              <a:rPr lang="en-US" dirty="0">
                <a:latin typeface="Gotham Book" pitchFamily="50" charset="0"/>
                <a:cs typeface="Gotham Book" pitchFamily="50" charset="0"/>
              </a:rPr>
              <a:t>that </a:t>
            </a:r>
            <a:r>
              <a:rPr lang="en-US" dirty="0" smtClean="0">
                <a:latin typeface="Gotham Book" pitchFamily="50" charset="0"/>
                <a:cs typeface="Gotham Book" pitchFamily="50" charset="0"/>
              </a:rPr>
              <a:t>the animals deserve to have their personal space too!</a:t>
            </a:r>
            <a:endParaRPr lang="en-US" dirty="0">
              <a:latin typeface="Gotham Book" pitchFamily="50" charset="0"/>
              <a:cs typeface="Gotham Book" pitchFamily="50"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7102" y="616073"/>
            <a:ext cx="4216150" cy="5625850"/>
          </a:xfrm>
          <a:prstGeom prst="rect">
            <a:avLst/>
          </a:prstGeom>
        </p:spPr>
      </p:pic>
      <p:sp>
        <p:nvSpPr>
          <p:cNvPr id="8" name="Rectangle 7"/>
          <p:cNvSpPr/>
          <p:nvPr/>
        </p:nvSpPr>
        <p:spPr>
          <a:xfrm rot="16200000">
            <a:off x="8503627" y="3169627"/>
            <a:ext cx="6858000" cy="518746"/>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5312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410216" y="410212"/>
            <a:ext cx="1708706" cy="888274"/>
          </a:xfrm>
          <a:prstGeom prst="rect">
            <a:avLst/>
          </a:prstGeom>
          <a:solidFill>
            <a:srgbClr val="827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6200000">
            <a:off x="-410219" y="5566685"/>
            <a:ext cx="1708705" cy="888274"/>
          </a:xfrm>
          <a:prstGeom prst="rect">
            <a:avLst/>
          </a:prstGeom>
          <a:solidFill>
            <a:srgbClr val="F187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6200000">
            <a:off x="-425397" y="2134097"/>
            <a:ext cx="1739064"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6200000">
            <a:off x="-425395" y="3873161"/>
            <a:ext cx="1739064" cy="888274"/>
          </a:xfrm>
          <a:prstGeom prst="rect">
            <a:avLst/>
          </a:prstGeom>
          <a:solidFill>
            <a:srgbClr val="309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830998" y="3063045"/>
            <a:ext cx="9306658" cy="769441"/>
          </a:xfrm>
          <a:prstGeom prst="rect">
            <a:avLst/>
          </a:prstGeom>
          <a:noFill/>
        </p:spPr>
        <p:txBody>
          <a:bodyPr wrap="square" rtlCol="0">
            <a:spAutoFit/>
          </a:bodyPr>
          <a:lstStyle/>
          <a:p>
            <a:r>
              <a:rPr lang="en-US" sz="4400" dirty="0" smtClean="0">
                <a:latin typeface="Gotham Book" pitchFamily="50" charset="0"/>
                <a:cs typeface="Gotham Book" pitchFamily="50" charset="0"/>
              </a:rPr>
              <a:t>Healthy pets need the right food</a:t>
            </a:r>
            <a:endParaRPr lang="en-US" sz="4400" dirty="0">
              <a:latin typeface="Gotham Book" pitchFamily="50" charset="0"/>
              <a:cs typeface="Gotham Book" pitchFamily="50" charset="0"/>
            </a:endParaRPr>
          </a:p>
        </p:txBody>
      </p:sp>
      <p:sp>
        <p:nvSpPr>
          <p:cNvPr id="11" name="TextBox 10"/>
          <p:cNvSpPr txBox="1"/>
          <p:nvPr/>
        </p:nvSpPr>
        <p:spPr>
          <a:xfrm>
            <a:off x="3042139" y="2193513"/>
            <a:ext cx="6884376" cy="769441"/>
          </a:xfrm>
          <a:prstGeom prst="rect">
            <a:avLst/>
          </a:prstGeom>
          <a:noFill/>
        </p:spPr>
        <p:txBody>
          <a:bodyPr wrap="square" rtlCol="0">
            <a:spAutoFit/>
          </a:bodyPr>
          <a:lstStyle/>
          <a:p>
            <a:pPr algn="ctr"/>
            <a:r>
              <a:rPr lang="en-US" sz="4400" dirty="0">
                <a:solidFill>
                  <a:srgbClr val="827FC6"/>
                </a:solidFill>
                <a:latin typeface="Gotham Book" pitchFamily="50" charset="0"/>
                <a:cs typeface="Gotham Book" pitchFamily="50" charset="0"/>
              </a:rPr>
              <a:t>Part 3</a:t>
            </a:r>
          </a:p>
        </p:txBody>
      </p:sp>
    </p:spTree>
    <p:extLst>
      <p:ext uri="{BB962C8B-B14F-4D97-AF65-F5344CB8AC3E}">
        <p14:creationId xmlns:p14="http://schemas.microsoft.com/office/powerpoint/2010/main" val="24736275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984865" y="2984863"/>
            <a:ext cx="6858000" cy="888274"/>
          </a:xfrm>
          <a:prstGeom prst="rect">
            <a:avLst/>
          </a:prstGeom>
          <a:solidFill>
            <a:srgbClr val="827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9"/>
          <p:cNvSpPr>
            <a:spLocks noGrp="1"/>
          </p:cNvSpPr>
          <p:nvPr>
            <p:ph type="subTitle" idx="1"/>
          </p:nvPr>
        </p:nvSpPr>
        <p:spPr>
          <a:xfrm>
            <a:off x="963892" y="1685223"/>
            <a:ext cx="6155668" cy="5029897"/>
          </a:xfrm>
        </p:spPr>
        <p:txBody>
          <a:bodyPr>
            <a:noAutofit/>
          </a:bodyPr>
          <a:lstStyle/>
          <a:p>
            <a:pPr algn="l">
              <a:lnSpc>
                <a:spcPct val="120000"/>
              </a:lnSpc>
            </a:pPr>
            <a:r>
              <a:rPr lang="en-US" sz="1800" dirty="0" smtClean="0">
                <a:latin typeface="Gotham Book" pitchFamily="2" charset="0"/>
              </a:rPr>
              <a:t>The answer is…. sometimes!</a:t>
            </a:r>
          </a:p>
          <a:p>
            <a:pPr algn="l">
              <a:lnSpc>
                <a:spcPct val="120000"/>
              </a:lnSpc>
            </a:pPr>
            <a:r>
              <a:rPr lang="en-US" sz="1800" dirty="0" smtClean="0">
                <a:latin typeface="Gotham Book" pitchFamily="2" charset="0"/>
              </a:rPr>
              <a:t>Some “human food” is healthy for our pets when given to them the right way. But some human food makes pets very, </a:t>
            </a:r>
            <a:r>
              <a:rPr lang="en-US" sz="1800" b="1" i="1" u="sng" dirty="0" smtClean="0">
                <a:latin typeface="Gotham Book" pitchFamily="2" charset="0"/>
              </a:rPr>
              <a:t>very</a:t>
            </a:r>
            <a:r>
              <a:rPr lang="en-US" sz="1800" dirty="0" smtClean="0">
                <a:latin typeface="Gotham Book" pitchFamily="2" charset="0"/>
              </a:rPr>
              <a:t> sick. If you don’t know the answer, you should </a:t>
            </a:r>
            <a:r>
              <a:rPr lang="en-US" sz="1800" u="sng" dirty="0" smtClean="0">
                <a:latin typeface="Gotham Book" pitchFamily="2" charset="0"/>
              </a:rPr>
              <a:t>not</a:t>
            </a:r>
            <a:r>
              <a:rPr lang="en-US" sz="1800" dirty="0" smtClean="0">
                <a:latin typeface="Gotham Book" pitchFamily="2" charset="0"/>
              </a:rPr>
              <a:t> let your pet have that food until you can talk to your vet! </a:t>
            </a:r>
          </a:p>
          <a:p>
            <a:pPr algn="l">
              <a:lnSpc>
                <a:spcPct val="120000"/>
              </a:lnSpc>
            </a:pPr>
            <a:r>
              <a:rPr lang="en-US" sz="1800" dirty="0" smtClean="0">
                <a:latin typeface="Gotham Book" pitchFamily="2" charset="0"/>
              </a:rPr>
              <a:t>If you are going to give your pet a snack like a carrot or green bean, make sure you are not feeding them from the table or your plate… that will teach them bad habits! Instead take the snack to their food dish or a Kong toy and place it there for them. </a:t>
            </a:r>
          </a:p>
          <a:p>
            <a:pPr algn="l">
              <a:lnSpc>
                <a:spcPct val="120000"/>
              </a:lnSpc>
            </a:pPr>
            <a:r>
              <a:rPr lang="en-US" sz="1800" dirty="0" smtClean="0">
                <a:latin typeface="Gotham Book" pitchFamily="2" charset="0"/>
              </a:rPr>
              <a:t>Make sure there aren’t seasonings on the food, like garlic – seasonings usually are bad for pets. </a:t>
            </a:r>
            <a:endParaRPr lang="en-US" sz="1800" dirty="0">
              <a:latin typeface="Gotham Book" pitchFamily="2" charset="0"/>
            </a:endParaRPr>
          </a:p>
          <a:p>
            <a:pPr algn="l">
              <a:lnSpc>
                <a:spcPct val="120000"/>
              </a:lnSpc>
            </a:pPr>
            <a:endParaRPr lang="en-US" sz="1800" dirty="0">
              <a:latin typeface="Gotham Book" pitchFamily="2"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9560" y="-1"/>
            <a:ext cx="5156812" cy="6858000"/>
          </a:xfrm>
          <a:prstGeom prst="rect">
            <a:avLst/>
          </a:prstGeom>
        </p:spPr>
      </p:pic>
      <p:sp>
        <p:nvSpPr>
          <p:cNvPr id="8" name="TextBox 7"/>
          <p:cNvSpPr txBox="1"/>
          <p:nvPr/>
        </p:nvSpPr>
        <p:spPr>
          <a:xfrm>
            <a:off x="888273" y="242447"/>
            <a:ext cx="6155668" cy="1200329"/>
          </a:xfrm>
          <a:prstGeom prst="rect">
            <a:avLst/>
          </a:prstGeom>
          <a:noFill/>
        </p:spPr>
        <p:txBody>
          <a:bodyPr wrap="square" rtlCol="0">
            <a:spAutoFit/>
          </a:bodyPr>
          <a:lstStyle/>
          <a:p>
            <a:pPr algn="ctr"/>
            <a:r>
              <a:rPr lang="en-US" sz="3600" dirty="0" smtClean="0">
                <a:solidFill>
                  <a:srgbClr val="827FC6"/>
                </a:solidFill>
                <a:latin typeface="Gotham Book" pitchFamily="50" charset="0"/>
                <a:cs typeface="Gotham Book" pitchFamily="50" charset="0"/>
              </a:rPr>
              <a:t>Can my pet eat human food?</a:t>
            </a:r>
            <a:endParaRPr lang="en-US" sz="3600" dirty="0">
              <a:solidFill>
                <a:srgbClr val="827FC6"/>
              </a:solidFill>
              <a:latin typeface="Gotham Book" pitchFamily="50" charset="0"/>
              <a:cs typeface="Gotham Book" pitchFamily="50" charset="0"/>
            </a:endParaRPr>
          </a:p>
        </p:txBody>
      </p:sp>
    </p:spTree>
    <p:extLst>
      <p:ext uri="{BB962C8B-B14F-4D97-AF65-F5344CB8AC3E}">
        <p14:creationId xmlns:p14="http://schemas.microsoft.com/office/powerpoint/2010/main" val="38688846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984865" y="2984863"/>
            <a:ext cx="6858000" cy="888274"/>
          </a:xfrm>
          <a:prstGeom prst="rect">
            <a:avLst/>
          </a:prstGeom>
          <a:solidFill>
            <a:srgbClr val="827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18166" y="516767"/>
            <a:ext cx="6552554" cy="1200329"/>
          </a:xfrm>
          <a:prstGeom prst="rect">
            <a:avLst/>
          </a:prstGeom>
          <a:noFill/>
        </p:spPr>
        <p:txBody>
          <a:bodyPr wrap="square" rtlCol="0">
            <a:spAutoFit/>
          </a:bodyPr>
          <a:lstStyle/>
          <a:p>
            <a:pPr algn="ctr"/>
            <a:r>
              <a:rPr lang="en-US" sz="3600" dirty="0" smtClean="0">
                <a:solidFill>
                  <a:srgbClr val="827FC6"/>
                </a:solidFill>
                <a:latin typeface="Gotham Book" pitchFamily="50" charset="0"/>
                <a:cs typeface="Gotham Book" pitchFamily="50" charset="0"/>
              </a:rPr>
              <a:t>Do you know what your dog can eat?</a:t>
            </a:r>
            <a:endParaRPr lang="en-US" sz="3600" dirty="0">
              <a:solidFill>
                <a:srgbClr val="827FC6"/>
              </a:solidFill>
              <a:latin typeface="Gotham Book" pitchFamily="50" charset="0"/>
              <a:cs typeface="Gotham Book" pitchFamily="50" charset="0"/>
            </a:endParaRPr>
          </a:p>
        </p:txBody>
      </p:sp>
      <p:sp>
        <p:nvSpPr>
          <p:cNvPr id="3" name="Subtitle 2"/>
          <p:cNvSpPr>
            <a:spLocks noGrp="1"/>
          </p:cNvSpPr>
          <p:nvPr>
            <p:ph type="subTitle" idx="1"/>
          </p:nvPr>
        </p:nvSpPr>
        <p:spPr>
          <a:xfrm>
            <a:off x="1722443" y="2108518"/>
            <a:ext cx="9144000" cy="1655762"/>
          </a:xfrm>
        </p:spPr>
        <p:txBody>
          <a:bodyPr/>
          <a:lstStyle/>
          <a:p>
            <a:r>
              <a:rPr lang="en-US" dirty="0" smtClean="0">
                <a:latin typeface="Gotham Book" pitchFamily="50" charset="0"/>
                <a:cs typeface="Gotham Book" pitchFamily="50" charset="0"/>
              </a:rPr>
              <a:t>Let’s do an activity to find out!</a:t>
            </a:r>
            <a:endParaRPr lang="en-US" dirty="0">
              <a:latin typeface="Gotham Book" pitchFamily="50" charset="0"/>
              <a:cs typeface="Gotham Book" pitchFamily="50"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443" y="3088640"/>
            <a:ext cx="7620000" cy="3302000"/>
          </a:xfrm>
          <a:prstGeom prst="rect">
            <a:avLst/>
          </a:prstGeom>
        </p:spPr>
      </p:pic>
    </p:spTree>
    <p:extLst>
      <p:ext uri="{BB962C8B-B14F-4D97-AF65-F5344CB8AC3E}">
        <p14:creationId xmlns:p14="http://schemas.microsoft.com/office/powerpoint/2010/main" val="3620100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410216" y="410212"/>
            <a:ext cx="1708706" cy="888274"/>
          </a:xfrm>
          <a:prstGeom prst="rect">
            <a:avLst/>
          </a:prstGeom>
          <a:solidFill>
            <a:srgbClr val="827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6200000">
            <a:off x="-410219" y="5566685"/>
            <a:ext cx="1708705" cy="888274"/>
          </a:xfrm>
          <a:prstGeom prst="rect">
            <a:avLst/>
          </a:prstGeom>
          <a:solidFill>
            <a:srgbClr val="F187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6200000">
            <a:off x="-425397" y="2134097"/>
            <a:ext cx="1739064" cy="888274"/>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6200000">
            <a:off x="-425395" y="3873161"/>
            <a:ext cx="1739064" cy="888274"/>
          </a:xfrm>
          <a:prstGeom prst="rect">
            <a:avLst/>
          </a:prstGeom>
          <a:solidFill>
            <a:srgbClr val="309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564716" y="3063045"/>
            <a:ext cx="7839222" cy="769441"/>
          </a:xfrm>
          <a:prstGeom prst="rect">
            <a:avLst/>
          </a:prstGeom>
          <a:noFill/>
        </p:spPr>
        <p:txBody>
          <a:bodyPr wrap="square" rtlCol="0">
            <a:spAutoFit/>
          </a:bodyPr>
          <a:lstStyle/>
          <a:p>
            <a:r>
              <a:rPr lang="en-US" sz="4400" dirty="0" smtClean="0">
                <a:latin typeface="Gotham Book" pitchFamily="50" charset="0"/>
                <a:cs typeface="Gotham Book" pitchFamily="50" charset="0"/>
              </a:rPr>
              <a:t>Healthy pets need exercise</a:t>
            </a:r>
            <a:endParaRPr lang="en-US" sz="4400" dirty="0">
              <a:latin typeface="Gotham Book" pitchFamily="50" charset="0"/>
              <a:cs typeface="Gotham Book" pitchFamily="50" charset="0"/>
            </a:endParaRPr>
          </a:p>
        </p:txBody>
      </p:sp>
      <p:sp>
        <p:nvSpPr>
          <p:cNvPr id="11" name="TextBox 10"/>
          <p:cNvSpPr txBox="1"/>
          <p:nvPr/>
        </p:nvSpPr>
        <p:spPr>
          <a:xfrm>
            <a:off x="3042139" y="2260523"/>
            <a:ext cx="6884376" cy="769441"/>
          </a:xfrm>
          <a:prstGeom prst="rect">
            <a:avLst/>
          </a:prstGeom>
          <a:noFill/>
        </p:spPr>
        <p:txBody>
          <a:bodyPr wrap="square" rtlCol="0">
            <a:spAutoFit/>
          </a:bodyPr>
          <a:lstStyle/>
          <a:p>
            <a:pPr algn="ctr"/>
            <a:r>
              <a:rPr lang="en-US" sz="4400" dirty="0">
                <a:solidFill>
                  <a:srgbClr val="F1873E"/>
                </a:solidFill>
                <a:latin typeface="Gotham Book" pitchFamily="50" charset="0"/>
                <a:cs typeface="Gotham Book" pitchFamily="50" charset="0"/>
              </a:rPr>
              <a:t>Part </a:t>
            </a:r>
            <a:r>
              <a:rPr lang="en-US" sz="4400" dirty="0" smtClean="0">
                <a:solidFill>
                  <a:srgbClr val="F1873E"/>
                </a:solidFill>
                <a:latin typeface="Gotham Book" pitchFamily="50" charset="0"/>
                <a:cs typeface="Gotham Book" pitchFamily="50" charset="0"/>
              </a:rPr>
              <a:t>4</a:t>
            </a:r>
            <a:endParaRPr lang="en-US" sz="4400" dirty="0">
              <a:latin typeface="Gotham Book" pitchFamily="50" charset="0"/>
              <a:cs typeface="Gotham Book" pitchFamily="50" charset="0"/>
            </a:endParaRPr>
          </a:p>
        </p:txBody>
      </p:sp>
    </p:spTree>
    <p:extLst>
      <p:ext uri="{BB962C8B-B14F-4D97-AF65-F5344CB8AC3E}">
        <p14:creationId xmlns:p14="http://schemas.microsoft.com/office/powerpoint/2010/main" val="20512473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984865" y="2984863"/>
            <a:ext cx="6858000" cy="888274"/>
          </a:xfrm>
          <a:prstGeom prst="rect">
            <a:avLst/>
          </a:prstGeom>
          <a:solidFill>
            <a:srgbClr val="F187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9"/>
          <p:cNvSpPr>
            <a:spLocks noGrp="1"/>
          </p:cNvSpPr>
          <p:nvPr>
            <p:ph type="subTitle" idx="1"/>
          </p:nvPr>
        </p:nvSpPr>
        <p:spPr>
          <a:xfrm>
            <a:off x="1129322" y="518275"/>
            <a:ext cx="5678128" cy="5821447"/>
          </a:xfrm>
        </p:spPr>
        <p:txBody>
          <a:bodyPr>
            <a:normAutofit fontScale="92500"/>
          </a:bodyPr>
          <a:lstStyle/>
          <a:p>
            <a:pPr algn="l">
              <a:lnSpc>
                <a:spcPct val="120000"/>
              </a:lnSpc>
            </a:pPr>
            <a:r>
              <a:rPr lang="en-US" sz="3500" b="1" dirty="0" smtClean="0">
                <a:solidFill>
                  <a:srgbClr val="827FC6"/>
                </a:solidFill>
                <a:latin typeface="Gotham Book" pitchFamily="50" charset="0"/>
                <a:cs typeface="Gotham Book" pitchFamily="50" charset="0"/>
              </a:rPr>
              <a:t>Dog Enrichment </a:t>
            </a:r>
          </a:p>
          <a:p>
            <a:pPr algn="l">
              <a:lnSpc>
                <a:spcPct val="120000"/>
              </a:lnSpc>
            </a:pPr>
            <a:endParaRPr lang="en-US" dirty="0">
              <a:latin typeface="Gotham Book" pitchFamily="50" charset="0"/>
              <a:cs typeface="Gotham Book" pitchFamily="50" charset="0"/>
            </a:endParaRPr>
          </a:p>
          <a:p>
            <a:pPr algn="l">
              <a:lnSpc>
                <a:spcPct val="120000"/>
              </a:lnSpc>
            </a:pPr>
            <a:r>
              <a:rPr lang="en-US" dirty="0" smtClean="0">
                <a:latin typeface="Gotham Book" pitchFamily="50" charset="0"/>
                <a:cs typeface="Gotham Book" pitchFamily="50" charset="0"/>
              </a:rPr>
              <a:t>‘Enrichment’ is Play with a Purpose! Depending on the dog’s personality, they might do different activities with staff or volunteers. This can include</a:t>
            </a:r>
          </a:p>
          <a:p>
            <a:pPr marL="342900" indent="-342900" algn="l">
              <a:lnSpc>
                <a:spcPct val="120000"/>
              </a:lnSpc>
              <a:buFont typeface="Arial" panose="020B0604020202020204" pitchFamily="34" charset="0"/>
              <a:buChar char="•"/>
            </a:pPr>
            <a:r>
              <a:rPr lang="en-US" b="1" dirty="0" smtClean="0">
                <a:latin typeface="Gotham Book" pitchFamily="50" charset="0"/>
                <a:cs typeface="Gotham Book" pitchFamily="50" charset="0"/>
              </a:rPr>
              <a:t>Reading to dogs</a:t>
            </a:r>
          </a:p>
          <a:p>
            <a:pPr marL="342900" indent="-342900" algn="l">
              <a:lnSpc>
                <a:spcPct val="120000"/>
              </a:lnSpc>
              <a:buFont typeface="Arial" panose="020B0604020202020204" pitchFamily="34" charset="0"/>
              <a:buChar char="•"/>
            </a:pPr>
            <a:r>
              <a:rPr lang="en-US" b="1" dirty="0" smtClean="0">
                <a:latin typeface="Gotham Book" pitchFamily="50" charset="0"/>
                <a:cs typeface="Gotham Book" pitchFamily="50" charset="0"/>
              </a:rPr>
              <a:t>Playtime </a:t>
            </a:r>
          </a:p>
          <a:p>
            <a:pPr marL="342900" indent="-342900" algn="l">
              <a:lnSpc>
                <a:spcPct val="120000"/>
              </a:lnSpc>
              <a:buFont typeface="Arial" panose="020B0604020202020204" pitchFamily="34" charset="0"/>
              <a:buChar char="•"/>
            </a:pPr>
            <a:r>
              <a:rPr lang="en-US" b="1" dirty="0" smtClean="0">
                <a:latin typeface="Gotham Book" pitchFamily="50" charset="0"/>
                <a:cs typeface="Gotham Book" pitchFamily="50" charset="0"/>
              </a:rPr>
              <a:t>Learning commands like ‘sit’ </a:t>
            </a:r>
          </a:p>
          <a:p>
            <a:pPr marL="342900" indent="-342900" algn="l">
              <a:lnSpc>
                <a:spcPct val="120000"/>
              </a:lnSpc>
              <a:buFont typeface="Arial" panose="020B0604020202020204" pitchFamily="34" charset="0"/>
              <a:buChar char="•"/>
            </a:pPr>
            <a:r>
              <a:rPr lang="en-US" b="1" dirty="0" smtClean="0">
                <a:latin typeface="Gotham Book" pitchFamily="50" charset="0"/>
                <a:cs typeface="Gotham Book" pitchFamily="50" charset="0"/>
              </a:rPr>
              <a:t>Practice getting groomed if they have long fur that needs brushing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12872067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8318863" y="2984863"/>
            <a:ext cx="6858000" cy="888274"/>
          </a:xfrm>
          <a:prstGeom prst="rect">
            <a:avLst/>
          </a:prstGeom>
          <a:solidFill>
            <a:srgbClr val="F187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9"/>
          <p:cNvSpPr>
            <a:spLocks noGrp="1"/>
          </p:cNvSpPr>
          <p:nvPr>
            <p:ph type="subTitle" idx="1"/>
          </p:nvPr>
        </p:nvSpPr>
        <p:spPr>
          <a:xfrm>
            <a:off x="5688042" y="304800"/>
            <a:ext cx="5271635" cy="6431280"/>
          </a:xfrm>
        </p:spPr>
        <p:txBody>
          <a:bodyPr>
            <a:normAutofit fontScale="77500" lnSpcReduction="20000"/>
          </a:bodyPr>
          <a:lstStyle/>
          <a:p>
            <a:pPr algn="l">
              <a:lnSpc>
                <a:spcPct val="120000"/>
              </a:lnSpc>
            </a:pPr>
            <a:r>
              <a:rPr lang="en-US" sz="4400" b="1" dirty="0" smtClean="0">
                <a:solidFill>
                  <a:srgbClr val="827FC6"/>
                </a:solidFill>
                <a:latin typeface="Gotham Book" pitchFamily="50" charset="0"/>
                <a:cs typeface="Gotham Book" pitchFamily="50" charset="0"/>
              </a:rPr>
              <a:t>Cat </a:t>
            </a:r>
            <a:r>
              <a:rPr lang="en-US" sz="4400" b="1" dirty="0">
                <a:solidFill>
                  <a:srgbClr val="827FC6"/>
                </a:solidFill>
                <a:latin typeface="Gotham Book" pitchFamily="50" charset="0"/>
                <a:cs typeface="Gotham Book" pitchFamily="50" charset="0"/>
              </a:rPr>
              <a:t>Enrichment </a:t>
            </a:r>
          </a:p>
          <a:p>
            <a:pPr algn="l">
              <a:lnSpc>
                <a:spcPct val="120000"/>
              </a:lnSpc>
            </a:pPr>
            <a:endParaRPr lang="en-US" sz="3200" dirty="0">
              <a:latin typeface="Gotham Book" pitchFamily="50" charset="0"/>
              <a:cs typeface="Gotham Book" pitchFamily="50" charset="0"/>
            </a:endParaRPr>
          </a:p>
          <a:p>
            <a:pPr algn="l">
              <a:lnSpc>
                <a:spcPct val="120000"/>
              </a:lnSpc>
            </a:pPr>
            <a:r>
              <a:rPr lang="en-US" sz="3200" dirty="0">
                <a:latin typeface="Gotham Book" pitchFamily="50" charset="0"/>
                <a:cs typeface="Gotham Book" pitchFamily="50" charset="0"/>
              </a:rPr>
              <a:t>‘Enrichment’ is Play with a Purpose! Depending on the </a:t>
            </a:r>
            <a:r>
              <a:rPr lang="en-US" sz="3200" dirty="0" smtClean="0">
                <a:latin typeface="Gotham Book" pitchFamily="50" charset="0"/>
                <a:cs typeface="Gotham Book" pitchFamily="50" charset="0"/>
              </a:rPr>
              <a:t>cat’s </a:t>
            </a:r>
            <a:r>
              <a:rPr lang="en-US" sz="3200" dirty="0">
                <a:latin typeface="Gotham Book" pitchFamily="50" charset="0"/>
                <a:cs typeface="Gotham Book" pitchFamily="50" charset="0"/>
              </a:rPr>
              <a:t>personality, they might do different activities with staff or volunteers. This can include</a:t>
            </a:r>
          </a:p>
          <a:p>
            <a:pPr marL="342900" indent="-342900" algn="l">
              <a:lnSpc>
                <a:spcPct val="120000"/>
              </a:lnSpc>
              <a:buFont typeface="Arial" panose="020B0604020202020204" pitchFamily="34" charset="0"/>
              <a:buChar char="•"/>
            </a:pPr>
            <a:r>
              <a:rPr lang="en-US" sz="3200" b="1" dirty="0">
                <a:latin typeface="Gotham Book" pitchFamily="50" charset="0"/>
                <a:cs typeface="Gotham Book" pitchFamily="50" charset="0"/>
              </a:rPr>
              <a:t>Reading to </a:t>
            </a:r>
            <a:r>
              <a:rPr lang="en-US" sz="3200" b="1" dirty="0" smtClean="0">
                <a:latin typeface="Gotham Book" pitchFamily="50" charset="0"/>
                <a:cs typeface="Gotham Book" pitchFamily="50" charset="0"/>
              </a:rPr>
              <a:t>cats</a:t>
            </a:r>
            <a:endParaRPr lang="en-US" sz="3200" b="1" dirty="0">
              <a:latin typeface="Gotham Book" pitchFamily="50" charset="0"/>
              <a:cs typeface="Gotham Book" pitchFamily="50" charset="0"/>
            </a:endParaRPr>
          </a:p>
          <a:p>
            <a:pPr marL="342900" indent="-342900" algn="l">
              <a:lnSpc>
                <a:spcPct val="120000"/>
              </a:lnSpc>
              <a:buFont typeface="Arial" panose="020B0604020202020204" pitchFamily="34" charset="0"/>
              <a:buChar char="•"/>
            </a:pPr>
            <a:r>
              <a:rPr lang="en-US" sz="3200" b="1" dirty="0">
                <a:latin typeface="Gotham Book" pitchFamily="50" charset="0"/>
                <a:cs typeface="Gotham Book" pitchFamily="50" charset="0"/>
              </a:rPr>
              <a:t>Playtime </a:t>
            </a:r>
          </a:p>
          <a:p>
            <a:pPr marL="342900" indent="-342900" algn="l">
              <a:lnSpc>
                <a:spcPct val="120000"/>
              </a:lnSpc>
              <a:buFont typeface="Arial" panose="020B0604020202020204" pitchFamily="34" charset="0"/>
              <a:buChar char="•"/>
            </a:pPr>
            <a:r>
              <a:rPr lang="en-US" sz="3200" b="1" dirty="0" smtClean="0">
                <a:latin typeface="Gotham Book" pitchFamily="50" charset="0"/>
                <a:cs typeface="Gotham Book" pitchFamily="50" charset="0"/>
              </a:rPr>
              <a:t>Learning that hands are </a:t>
            </a:r>
            <a:r>
              <a:rPr lang="en-US" sz="3200" b="1" u="sng" dirty="0" smtClean="0">
                <a:latin typeface="Gotham Book" pitchFamily="50" charset="0"/>
                <a:cs typeface="Gotham Book" pitchFamily="50" charset="0"/>
              </a:rPr>
              <a:t>not</a:t>
            </a:r>
            <a:r>
              <a:rPr lang="en-US" sz="3200" b="1" dirty="0" smtClean="0">
                <a:latin typeface="Gotham Book" pitchFamily="50" charset="0"/>
                <a:cs typeface="Gotham Book" pitchFamily="50" charset="0"/>
              </a:rPr>
              <a:t> toys to attack!</a:t>
            </a:r>
            <a:endParaRPr lang="en-US" sz="3200" b="1" dirty="0">
              <a:latin typeface="Gotham Book" pitchFamily="50" charset="0"/>
              <a:cs typeface="Gotham Book" pitchFamily="50" charset="0"/>
            </a:endParaRPr>
          </a:p>
          <a:p>
            <a:pPr marL="342900" indent="-342900" algn="l">
              <a:lnSpc>
                <a:spcPct val="120000"/>
              </a:lnSpc>
              <a:buFont typeface="Arial" panose="020B0604020202020204" pitchFamily="34" charset="0"/>
              <a:buChar char="•"/>
            </a:pPr>
            <a:r>
              <a:rPr lang="en-US" sz="3200" b="1" dirty="0">
                <a:latin typeface="Gotham Book" pitchFamily="50" charset="0"/>
                <a:cs typeface="Gotham Book" pitchFamily="50" charset="0"/>
              </a:rPr>
              <a:t>Practice getting groomed if they have long fur that needs brushing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5143821" cy="6858000"/>
          </a:xfrm>
          <a:prstGeom prst="rect">
            <a:avLst/>
          </a:prstGeom>
        </p:spPr>
      </p:pic>
    </p:spTree>
    <p:extLst>
      <p:ext uri="{BB962C8B-B14F-4D97-AF65-F5344CB8AC3E}">
        <p14:creationId xmlns:p14="http://schemas.microsoft.com/office/powerpoint/2010/main" val="11834638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873E"/>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2713" y="0"/>
            <a:ext cx="6858000" cy="6858000"/>
          </a:xfrm>
          <a:prstGeom prst="rect">
            <a:avLst/>
          </a:prstGeom>
        </p:spPr>
      </p:pic>
      <p:sp>
        <p:nvSpPr>
          <p:cNvPr id="2" name="TextBox 1"/>
          <p:cNvSpPr txBox="1"/>
          <p:nvPr/>
        </p:nvSpPr>
        <p:spPr>
          <a:xfrm>
            <a:off x="3125629" y="5221917"/>
            <a:ext cx="5912167" cy="923330"/>
          </a:xfrm>
          <a:prstGeom prst="rect">
            <a:avLst/>
          </a:prstGeom>
          <a:noFill/>
        </p:spPr>
        <p:txBody>
          <a:bodyPr wrap="square" rtlCol="0">
            <a:spAutoFit/>
          </a:bodyPr>
          <a:lstStyle/>
          <a:p>
            <a:pPr algn="ctr"/>
            <a:r>
              <a:rPr lang="en-US" sz="5400" b="1" dirty="0" smtClean="0">
                <a:latin typeface="Gotham Book" pitchFamily="50" charset="0"/>
                <a:cs typeface="Gotham Book" pitchFamily="50" charset="0"/>
              </a:rPr>
              <a:t>Time for a tour!</a:t>
            </a:r>
            <a:endParaRPr lang="en-US" sz="5400" b="1" dirty="0">
              <a:latin typeface="Gotham Book" pitchFamily="50" charset="0"/>
              <a:cs typeface="Gotham Book" pitchFamily="50" charset="0"/>
            </a:endParaRPr>
          </a:p>
        </p:txBody>
      </p:sp>
    </p:spTree>
    <p:extLst>
      <p:ext uri="{BB962C8B-B14F-4D97-AF65-F5344CB8AC3E}">
        <p14:creationId xmlns:p14="http://schemas.microsoft.com/office/powerpoint/2010/main" val="4997569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142" b="22552"/>
          <a:stretch/>
        </p:blipFill>
        <p:spPr>
          <a:xfrm>
            <a:off x="2573985" y="-106249"/>
            <a:ext cx="7490880" cy="7022124"/>
          </a:xfrm>
          <a:prstGeom prst="rect">
            <a:avLst/>
          </a:prstGeom>
        </p:spPr>
      </p:pic>
      <p:sp>
        <p:nvSpPr>
          <p:cNvPr id="10" name="Subtitle 9"/>
          <p:cNvSpPr>
            <a:spLocks noGrp="1"/>
          </p:cNvSpPr>
          <p:nvPr>
            <p:ph type="subTitle" idx="1"/>
          </p:nvPr>
        </p:nvSpPr>
        <p:spPr>
          <a:xfrm>
            <a:off x="1679172" y="5087389"/>
            <a:ext cx="9280506" cy="1382860"/>
          </a:xfrm>
        </p:spPr>
        <p:txBody>
          <a:bodyPr>
            <a:normAutofit/>
          </a:bodyPr>
          <a:lstStyle/>
          <a:p>
            <a:pPr>
              <a:lnSpc>
                <a:spcPct val="120000"/>
              </a:lnSpc>
            </a:pPr>
            <a:r>
              <a:rPr lang="en-US" sz="5400" b="1" dirty="0" smtClean="0">
                <a:latin typeface="Gotham Book" pitchFamily="50" charset="0"/>
                <a:cs typeface="Gotham Book" pitchFamily="50" charset="0"/>
              </a:rPr>
              <a:t>Now let’s make a cat toy!</a:t>
            </a:r>
            <a:endParaRPr lang="en-US" sz="5400" b="1" dirty="0">
              <a:latin typeface="Gotham Book" pitchFamily="50" charset="0"/>
              <a:cs typeface="Gotham Book" pitchFamily="50" charset="0"/>
            </a:endParaRPr>
          </a:p>
        </p:txBody>
      </p:sp>
    </p:spTree>
    <p:extLst>
      <p:ext uri="{BB962C8B-B14F-4D97-AF65-F5344CB8AC3E}">
        <p14:creationId xmlns:p14="http://schemas.microsoft.com/office/powerpoint/2010/main" val="3405589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4605704" y="-728294"/>
            <a:ext cx="6858004" cy="8314592"/>
          </a:xfrm>
          <a:prstGeom prst="rect">
            <a:avLst/>
          </a:prstGeom>
          <a:solidFill>
            <a:srgbClr val="827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99244" y="430823"/>
            <a:ext cx="6979921" cy="1077218"/>
          </a:xfrm>
          <a:prstGeom prst="rect">
            <a:avLst/>
          </a:prstGeom>
          <a:noFill/>
        </p:spPr>
        <p:txBody>
          <a:bodyPr wrap="square" rtlCol="0">
            <a:spAutoFit/>
          </a:bodyPr>
          <a:lstStyle/>
          <a:p>
            <a:pPr algn="ctr"/>
            <a:r>
              <a:rPr lang="en-US" sz="3200" dirty="0" smtClean="0">
                <a:solidFill>
                  <a:schemeClr val="bg1"/>
                </a:solidFill>
                <a:latin typeface="Gotham Book" pitchFamily="50" charset="0"/>
                <a:cs typeface="Gotham Book" pitchFamily="50" charset="0"/>
              </a:rPr>
              <a:t>What is important to the Roanoke Valley SPCA?</a:t>
            </a:r>
            <a:endParaRPr lang="en-US" sz="3200" dirty="0">
              <a:solidFill>
                <a:schemeClr val="bg1"/>
              </a:solidFill>
              <a:latin typeface="Gotham Book" pitchFamily="50" charset="0"/>
              <a:cs typeface="Gotham Book" pitchFamily="50" charset="0"/>
            </a:endParaRPr>
          </a:p>
        </p:txBody>
      </p:sp>
      <p:sp>
        <p:nvSpPr>
          <p:cNvPr id="10" name="Subtitle 9"/>
          <p:cNvSpPr>
            <a:spLocks noGrp="1"/>
          </p:cNvSpPr>
          <p:nvPr>
            <p:ph type="subTitle" idx="1"/>
          </p:nvPr>
        </p:nvSpPr>
        <p:spPr>
          <a:xfrm>
            <a:off x="5324914" y="1307901"/>
            <a:ext cx="6754251" cy="5257800"/>
          </a:xfrm>
        </p:spPr>
        <p:txBody>
          <a:bodyPr>
            <a:normAutofit/>
          </a:bodyPr>
          <a:lstStyle/>
          <a:p>
            <a:pPr algn="l">
              <a:lnSpc>
                <a:spcPct val="110000"/>
              </a:lnSpc>
            </a:pPr>
            <a:endParaRPr lang="en-US" dirty="0" smtClean="0">
              <a:solidFill>
                <a:schemeClr val="bg1"/>
              </a:solidFill>
              <a:latin typeface="Gotham Book" pitchFamily="50" charset="0"/>
              <a:cs typeface="Gotham Book" pitchFamily="50" charset="0"/>
            </a:endParaRPr>
          </a:p>
          <a:p>
            <a:pPr algn="l">
              <a:lnSpc>
                <a:spcPct val="110000"/>
              </a:lnSpc>
            </a:pPr>
            <a:r>
              <a:rPr lang="en-US" dirty="0" smtClean="0">
                <a:solidFill>
                  <a:schemeClr val="bg1"/>
                </a:solidFill>
                <a:latin typeface="Gotham Book" pitchFamily="50" charset="0"/>
                <a:cs typeface="Gotham Book" pitchFamily="50" charset="0"/>
              </a:rPr>
              <a:t>• </a:t>
            </a:r>
            <a:r>
              <a:rPr lang="en-US" dirty="0">
                <a:solidFill>
                  <a:schemeClr val="bg1"/>
                </a:solidFill>
                <a:latin typeface="Gotham Book" pitchFamily="50" charset="0"/>
                <a:cs typeface="Gotham Book" pitchFamily="50" charset="0"/>
              </a:rPr>
              <a:t>We are a </a:t>
            </a:r>
            <a:r>
              <a:rPr lang="en-US" dirty="0" smtClean="0">
                <a:solidFill>
                  <a:schemeClr val="bg1"/>
                </a:solidFill>
                <a:latin typeface="Gotham Book" pitchFamily="50" charset="0"/>
                <a:cs typeface="Gotham Book" pitchFamily="50" charset="0"/>
              </a:rPr>
              <a:t>kind organization that works to treat animals well.</a:t>
            </a:r>
            <a:endParaRPr lang="en-US" dirty="0">
              <a:solidFill>
                <a:schemeClr val="bg1"/>
              </a:solidFill>
              <a:latin typeface="Gotham Book" pitchFamily="50" charset="0"/>
              <a:cs typeface="Gotham Book" pitchFamily="50" charset="0"/>
            </a:endParaRPr>
          </a:p>
          <a:p>
            <a:pPr algn="l">
              <a:lnSpc>
                <a:spcPct val="110000"/>
              </a:lnSpc>
            </a:pPr>
            <a:r>
              <a:rPr lang="en-US" dirty="0">
                <a:solidFill>
                  <a:schemeClr val="bg1"/>
                </a:solidFill>
                <a:latin typeface="Gotham Book" pitchFamily="50" charset="0"/>
                <a:cs typeface="Gotham Book" pitchFamily="50" charset="0"/>
              </a:rPr>
              <a:t>• We are focused </a:t>
            </a:r>
            <a:r>
              <a:rPr lang="en-US" dirty="0" smtClean="0">
                <a:solidFill>
                  <a:schemeClr val="bg1"/>
                </a:solidFill>
                <a:latin typeface="Gotham Book" pitchFamily="50" charset="0"/>
                <a:cs typeface="Gotham Book" pitchFamily="50" charset="0"/>
              </a:rPr>
              <a:t>protecting homeless dogs and cat.</a:t>
            </a:r>
            <a:endParaRPr lang="en-US" dirty="0">
              <a:solidFill>
                <a:schemeClr val="bg1"/>
              </a:solidFill>
              <a:latin typeface="Gotham Book" pitchFamily="50" charset="0"/>
              <a:cs typeface="Gotham Book" pitchFamily="50" charset="0"/>
            </a:endParaRPr>
          </a:p>
          <a:p>
            <a:pPr algn="l">
              <a:lnSpc>
                <a:spcPct val="110000"/>
              </a:lnSpc>
            </a:pPr>
            <a:r>
              <a:rPr lang="en-US" dirty="0">
                <a:solidFill>
                  <a:schemeClr val="bg1"/>
                </a:solidFill>
                <a:latin typeface="Gotham Book" pitchFamily="50" charset="0"/>
                <a:cs typeface="Gotham Book" pitchFamily="50" charset="0"/>
              </a:rPr>
              <a:t>• We celebrate </a:t>
            </a:r>
            <a:r>
              <a:rPr lang="en-US" dirty="0" smtClean="0">
                <a:solidFill>
                  <a:schemeClr val="bg1"/>
                </a:solidFill>
                <a:latin typeface="Gotham Book" pitchFamily="50" charset="0"/>
                <a:cs typeface="Gotham Book" pitchFamily="50" charset="0"/>
              </a:rPr>
              <a:t>friendship between humans and animals.</a:t>
            </a:r>
            <a:endParaRPr lang="en-US" dirty="0">
              <a:solidFill>
                <a:schemeClr val="bg1"/>
              </a:solidFill>
              <a:latin typeface="Gotham Book" pitchFamily="50" charset="0"/>
              <a:cs typeface="Gotham Book" pitchFamily="50" charset="0"/>
            </a:endParaRPr>
          </a:p>
          <a:p>
            <a:pPr algn="l">
              <a:lnSpc>
                <a:spcPct val="110000"/>
              </a:lnSpc>
            </a:pPr>
            <a:r>
              <a:rPr lang="en-US" dirty="0">
                <a:solidFill>
                  <a:schemeClr val="bg1"/>
                </a:solidFill>
                <a:latin typeface="Gotham Book" pitchFamily="50" charset="0"/>
                <a:cs typeface="Gotham Book" pitchFamily="50" charset="0"/>
              </a:rPr>
              <a:t>• We </a:t>
            </a:r>
            <a:r>
              <a:rPr lang="en-US" dirty="0" smtClean="0">
                <a:solidFill>
                  <a:schemeClr val="bg1"/>
                </a:solidFill>
                <a:latin typeface="Gotham Book" pitchFamily="50" charset="0"/>
                <a:cs typeface="Gotham Book" pitchFamily="50" charset="0"/>
              </a:rPr>
              <a:t>use teamwork with people and other organizations. </a:t>
            </a:r>
            <a:endParaRPr lang="en-US" dirty="0">
              <a:solidFill>
                <a:schemeClr val="bg1"/>
              </a:solidFill>
              <a:latin typeface="Gotham Book" pitchFamily="50" charset="0"/>
              <a:cs typeface="Gotham Book" pitchFamily="50" charset="0"/>
            </a:endParaRPr>
          </a:p>
          <a:p>
            <a:pPr algn="l">
              <a:lnSpc>
                <a:spcPct val="110000"/>
              </a:lnSpc>
            </a:pPr>
            <a:endParaRPr lang="en-US" dirty="0" smtClean="0">
              <a:solidFill>
                <a:schemeClr val="bg1"/>
              </a:solidFill>
              <a:latin typeface="Gotham Book" pitchFamily="50" charset="0"/>
              <a:cs typeface="Gotham Book" pitchFamily="50"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59" y="4"/>
            <a:ext cx="5143500" cy="6858000"/>
          </a:xfrm>
          <a:prstGeom prst="rect">
            <a:avLst/>
          </a:prstGeom>
        </p:spPr>
      </p:pic>
    </p:spTree>
    <p:extLst>
      <p:ext uri="{BB962C8B-B14F-4D97-AF65-F5344CB8AC3E}">
        <p14:creationId xmlns:p14="http://schemas.microsoft.com/office/powerpoint/2010/main" val="36742185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2448560" y="-2885440"/>
            <a:ext cx="6858000" cy="12628880"/>
          </a:xfrm>
          <a:prstGeom prst="rect">
            <a:avLst/>
          </a:prstGeom>
          <a:solidFill>
            <a:srgbClr val="F187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324031" y="2136337"/>
            <a:ext cx="5518705" cy="2585323"/>
          </a:xfrm>
          <a:prstGeom prst="rect">
            <a:avLst/>
          </a:prstGeom>
          <a:noFill/>
        </p:spPr>
        <p:txBody>
          <a:bodyPr wrap="square" rtlCol="0">
            <a:spAutoFit/>
          </a:bodyPr>
          <a:lstStyle/>
          <a:p>
            <a:pPr algn="ctr"/>
            <a:r>
              <a:rPr lang="en-US" sz="5400" b="1" dirty="0" smtClean="0">
                <a:latin typeface="Gotham Book" pitchFamily="50" charset="0"/>
                <a:cs typeface="Gotham Book" pitchFamily="50" charset="0"/>
              </a:rPr>
              <a:t>Time to meet an adoptable friend!</a:t>
            </a:r>
            <a:endParaRPr lang="en-US" sz="5400" b="1" dirty="0">
              <a:latin typeface="Gotham Book" pitchFamily="50" charset="0"/>
              <a:cs typeface="Gotham Book" pitchFamily="50"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445" b="18666"/>
          <a:stretch/>
        </p:blipFill>
        <p:spPr>
          <a:xfrm>
            <a:off x="-436881" y="-74473"/>
            <a:ext cx="6760912" cy="6932473"/>
          </a:xfrm>
          <a:prstGeom prst="rect">
            <a:avLst/>
          </a:prstGeom>
        </p:spPr>
      </p:pic>
    </p:spTree>
    <p:extLst>
      <p:ext uri="{BB962C8B-B14F-4D97-AF65-F5344CB8AC3E}">
        <p14:creationId xmlns:p14="http://schemas.microsoft.com/office/powerpoint/2010/main" val="15976382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10800000">
            <a:off x="0" y="-1"/>
            <a:ext cx="12192000" cy="888629"/>
          </a:xfrm>
          <a:prstGeom prst="rect">
            <a:avLst/>
          </a:prstGeom>
          <a:solidFill>
            <a:srgbClr val="827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23899" y="138549"/>
            <a:ext cx="10744200" cy="646331"/>
          </a:xfrm>
          <a:prstGeom prst="rect">
            <a:avLst/>
          </a:prstGeom>
          <a:noFill/>
        </p:spPr>
        <p:txBody>
          <a:bodyPr wrap="square" rtlCol="0">
            <a:spAutoFit/>
          </a:bodyPr>
          <a:lstStyle/>
          <a:p>
            <a:pPr algn="ctr"/>
            <a:r>
              <a:rPr lang="en-US" sz="3600" dirty="0" smtClean="0">
                <a:solidFill>
                  <a:schemeClr val="bg1"/>
                </a:solidFill>
                <a:latin typeface="Gotham Book" pitchFamily="50" charset="0"/>
                <a:cs typeface="Gotham Book" pitchFamily="50" charset="0"/>
              </a:rPr>
              <a:t>Our Facility</a:t>
            </a:r>
            <a:endParaRPr lang="en-US" sz="3600" dirty="0">
              <a:solidFill>
                <a:schemeClr val="bg1"/>
              </a:solidFill>
              <a:latin typeface="Gotham Book" pitchFamily="50" charset="0"/>
              <a:cs typeface="Gotham Book" pitchFamily="50" charset="0"/>
            </a:endParaRPr>
          </a:p>
        </p:txBody>
      </p:sp>
      <p:pic>
        <p:nvPicPr>
          <p:cNvPr id="11" name="Picture 10" descr="Old SPCA building.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351" y="2085000"/>
            <a:ext cx="4314092" cy="293027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hape 178"/>
          <p:cNvSpPr txBox="1"/>
          <p:nvPr/>
        </p:nvSpPr>
        <p:spPr>
          <a:xfrm>
            <a:off x="6411431" y="5015451"/>
            <a:ext cx="4395407" cy="1196163"/>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1800" b="0" dirty="0">
                <a:solidFill>
                  <a:schemeClr val="dk1"/>
                </a:solidFill>
                <a:latin typeface="Gotham Book" pitchFamily="50" charset="0"/>
                <a:ea typeface="Arial"/>
                <a:cs typeface="Gotham Book" pitchFamily="50" charset="0"/>
                <a:sym typeface="Arial"/>
              </a:rPr>
              <a:t>Our current </a:t>
            </a:r>
            <a:r>
              <a:rPr lang="en-US" sz="1800" b="0" dirty="0" smtClean="0">
                <a:solidFill>
                  <a:schemeClr val="dk1"/>
                </a:solidFill>
                <a:latin typeface="Gotham Book" pitchFamily="50" charset="0"/>
                <a:ea typeface="Arial"/>
                <a:cs typeface="Gotham Book" pitchFamily="50" charset="0"/>
                <a:sym typeface="Arial"/>
              </a:rPr>
              <a:t>building:</a:t>
            </a:r>
            <a:endParaRPr lang="en-US" sz="1800" b="0" dirty="0">
              <a:solidFill>
                <a:schemeClr val="dk1"/>
              </a:solidFill>
              <a:latin typeface="Gotham Book" pitchFamily="50" charset="0"/>
              <a:ea typeface="Arial"/>
              <a:cs typeface="Gotham Book" pitchFamily="50" charset="0"/>
              <a:sym typeface="Arial"/>
            </a:endParaRPr>
          </a:p>
          <a:p>
            <a:pPr marL="0" marR="0" lvl="0" indent="0" algn="ctr" rtl="0">
              <a:spcBef>
                <a:spcPts val="0"/>
              </a:spcBef>
              <a:spcAft>
                <a:spcPts val="0"/>
              </a:spcAft>
              <a:buNone/>
            </a:pPr>
            <a:r>
              <a:rPr lang="en-US" sz="1800" b="0" dirty="0">
                <a:solidFill>
                  <a:schemeClr val="dk1"/>
                </a:solidFill>
                <a:latin typeface="Gotham Book" pitchFamily="50" charset="0"/>
                <a:ea typeface="Arial"/>
                <a:cs typeface="Gotham Book" pitchFamily="50" charset="0"/>
                <a:sym typeface="Arial"/>
              </a:rPr>
              <a:t>Barbara &amp; Warner </a:t>
            </a:r>
            <a:r>
              <a:rPr lang="en-US" sz="1800" b="0" dirty="0" err="1">
                <a:solidFill>
                  <a:schemeClr val="dk1"/>
                </a:solidFill>
                <a:latin typeface="Gotham Book" pitchFamily="50" charset="0"/>
                <a:ea typeface="Arial"/>
                <a:cs typeface="Gotham Book" pitchFamily="50" charset="0"/>
                <a:sym typeface="Arial"/>
              </a:rPr>
              <a:t>Dalhouse</a:t>
            </a:r>
            <a:r>
              <a:rPr lang="en-US" sz="1800" b="0" dirty="0">
                <a:solidFill>
                  <a:schemeClr val="dk1"/>
                </a:solidFill>
                <a:latin typeface="Gotham Book" pitchFamily="50" charset="0"/>
                <a:ea typeface="Arial"/>
                <a:cs typeface="Gotham Book" pitchFamily="50" charset="0"/>
                <a:sym typeface="Arial"/>
              </a:rPr>
              <a:t> </a:t>
            </a:r>
            <a:r>
              <a:rPr lang="en-US" sz="1800" b="0" dirty="0" smtClean="0">
                <a:solidFill>
                  <a:schemeClr val="dk1"/>
                </a:solidFill>
                <a:latin typeface="Gotham Book" pitchFamily="50" charset="0"/>
                <a:ea typeface="Arial"/>
                <a:cs typeface="Gotham Book" pitchFamily="50" charset="0"/>
                <a:sym typeface="Arial"/>
              </a:rPr>
              <a:t>Adoption </a:t>
            </a:r>
            <a:r>
              <a:rPr lang="en-US" sz="1800" b="0" dirty="0">
                <a:solidFill>
                  <a:schemeClr val="dk1"/>
                </a:solidFill>
                <a:latin typeface="Gotham Book" pitchFamily="50" charset="0"/>
                <a:ea typeface="Arial"/>
                <a:cs typeface="Gotham Book" pitchFamily="50" charset="0"/>
                <a:sym typeface="Arial"/>
              </a:rPr>
              <a:t>and Education Center</a:t>
            </a:r>
          </a:p>
          <a:p>
            <a:pPr marL="0" marR="0" lvl="0" indent="0" algn="ctr" rtl="0">
              <a:spcBef>
                <a:spcPts val="0"/>
              </a:spcBef>
              <a:spcAft>
                <a:spcPts val="0"/>
              </a:spcAft>
              <a:buNone/>
            </a:pPr>
            <a:r>
              <a:rPr lang="en-US" sz="1800" b="0" i="1" dirty="0">
                <a:solidFill>
                  <a:schemeClr val="dk1"/>
                </a:solidFill>
                <a:latin typeface="Gotham Book" pitchFamily="50" charset="0"/>
                <a:ea typeface="Arial"/>
                <a:cs typeface="Gotham Book" pitchFamily="50" charset="0"/>
                <a:sym typeface="Arial"/>
              </a:rPr>
              <a:t>2004-today</a:t>
            </a:r>
          </a:p>
        </p:txBody>
      </p:sp>
      <p:sp>
        <p:nvSpPr>
          <p:cNvPr id="13" name="Shape 175"/>
          <p:cNvSpPr/>
          <p:nvPr/>
        </p:nvSpPr>
        <p:spPr>
          <a:xfrm>
            <a:off x="873351" y="1192531"/>
            <a:ext cx="10445296" cy="1200329"/>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2400" b="0" dirty="0" smtClean="0">
                <a:solidFill>
                  <a:schemeClr val="dk1"/>
                </a:solidFill>
                <a:latin typeface="Gotham Book" pitchFamily="50" charset="0"/>
                <a:ea typeface="Arial"/>
                <a:cs typeface="Gotham Book" pitchFamily="50" charset="0"/>
                <a:sym typeface="Arial"/>
              </a:rPr>
              <a:t>The Roanoke </a:t>
            </a:r>
            <a:r>
              <a:rPr lang="en-US" sz="2400" b="0" dirty="0">
                <a:solidFill>
                  <a:schemeClr val="dk1"/>
                </a:solidFill>
                <a:latin typeface="Gotham Book" pitchFamily="50" charset="0"/>
                <a:ea typeface="Arial"/>
                <a:cs typeface="Gotham Book" pitchFamily="50" charset="0"/>
                <a:sym typeface="Arial"/>
              </a:rPr>
              <a:t>Valley SPCA </a:t>
            </a:r>
            <a:r>
              <a:rPr lang="en-US" sz="2400" b="0" dirty="0" smtClean="0">
                <a:solidFill>
                  <a:schemeClr val="dk1"/>
                </a:solidFill>
                <a:latin typeface="Gotham Book" pitchFamily="50" charset="0"/>
                <a:ea typeface="Arial"/>
                <a:cs typeface="Gotham Book" pitchFamily="50" charset="0"/>
                <a:sym typeface="Arial"/>
              </a:rPr>
              <a:t>has been helping animals in Roanoke for over one hundred years!</a:t>
            </a:r>
            <a:endParaRPr lang="en-US" sz="2400" b="0" dirty="0">
              <a:solidFill>
                <a:schemeClr val="dk1"/>
              </a:solidFill>
              <a:latin typeface="Gotham Book" pitchFamily="50" charset="0"/>
              <a:ea typeface="Arial"/>
              <a:cs typeface="Gotham Book" pitchFamily="50" charset="0"/>
              <a:sym typeface="Arial"/>
            </a:endParaRPr>
          </a:p>
        </p:txBody>
      </p:sp>
      <p:sp>
        <p:nvSpPr>
          <p:cNvPr id="15" name="Rectangle 14"/>
          <p:cNvSpPr/>
          <p:nvPr/>
        </p:nvSpPr>
        <p:spPr>
          <a:xfrm rot="10800000">
            <a:off x="0" y="6211642"/>
            <a:ext cx="12192000" cy="646358"/>
          </a:xfrm>
          <a:prstGeom prst="rect">
            <a:avLst/>
          </a:prstGeom>
          <a:solidFill>
            <a:srgbClr val="827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hape 179"/>
          <p:cNvSpPr txBox="1"/>
          <p:nvPr/>
        </p:nvSpPr>
        <p:spPr>
          <a:xfrm>
            <a:off x="1925497" y="5290291"/>
            <a:ext cx="2209800" cy="646331"/>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1800" b="0" dirty="0">
                <a:solidFill>
                  <a:schemeClr val="dk1"/>
                </a:solidFill>
                <a:latin typeface="Gotham Book" pitchFamily="50" charset="0"/>
                <a:ea typeface="Arial"/>
                <a:cs typeface="Gotham Book" pitchFamily="50" charset="0"/>
                <a:sym typeface="Arial"/>
              </a:rPr>
              <a:t>Our old </a:t>
            </a:r>
            <a:r>
              <a:rPr lang="en-US" dirty="0" smtClean="0">
                <a:solidFill>
                  <a:schemeClr val="dk1"/>
                </a:solidFill>
                <a:latin typeface="Gotham Book" pitchFamily="50" charset="0"/>
                <a:ea typeface="Arial"/>
                <a:cs typeface="Gotham Book" pitchFamily="50" charset="0"/>
                <a:sym typeface="Arial"/>
              </a:rPr>
              <a:t>building:</a:t>
            </a:r>
            <a:endParaRPr lang="en-US" sz="1800" b="0" dirty="0">
              <a:solidFill>
                <a:schemeClr val="dk1"/>
              </a:solidFill>
              <a:latin typeface="Gotham Book" pitchFamily="50" charset="0"/>
              <a:ea typeface="Arial"/>
              <a:cs typeface="Gotham Book" pitchFamily="50" charset="0"/>
              <a:sym typeface="Arial"/>
            </a:endParaRPr>
          </a:p>
          <a:p>
            <a:pPr marL="0" marR="0" lvl="0" indent="0" algn="ctr" rtl="0">
              <a:spcBef>
                <a:spcPts val="0"/>
              </a:spcBef>
              <a:spcAft>
                <a:spcPts val="0"/>
              </a:spcAft>
              <a:buNone/>
            </a:pPr>
            <a:r>
              <a:rPr lang="en-US" sz="1800" b="0" i="1" dirty="0">
                <a:solidFill>
                  <a:schemeClr val="dk1"/>
                </a:solidFill>
                <a:latin typeface="Gotham Book" pitchFamily="50" charset="0"/>
                <a:ea typeface="Arial"/>
                <a:cs typeface="Gotham Book" pitchFamily="50" charset="0"/>
                <a:sym typeface="Arial"/>
              </a:rPr>
              <a:t>1959-2004</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1430" y="2085180"/>
            <a:ext cx="4395407" cy="2930271"/>
          </a:xfrm>
          <a:prstGeom prst="rect">
            <a:avLst/>
          </a:prstGeom>
        </p:spPr>
      </p:pic>
    </p:spTree>
    <p:extLst>
      <p:ext uri="{BB962C8B-B14F-4D97-AF65-F5344CB8AC3E}">
        <p14:creationId xmlns:p14="http://schemas.microsoft.com/office/powerpoint/2010/main" val="1530173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8953" y="145475"/>
            <a:ext cx="4322885" cy="1200329"/>
          </a:xfrm>
          <a:prstGeom prst="rect">
            <a:avLst/>
          </a:prstGeom>
          <a:noFill/>
        </p:spPr>
        <p:txBody>
          <a:bodyPr wrap="square" rtlCol="0">
            <a:spAutoFit/>
          </a:bodyPr>
          <a:lstStyle/>
          <a:p>
            <a:pPr algn="ctr"/>
            <a:r>
              <a:rPr lang="en-US" sz="3600" dirty="0" smtClean="0">
                <a:solidFill>
                  <a:srgbClr val="827FC6"/>
                </a:solidFill>
                <a:latin typeface="Gotham Book" pitchFamily="50" charset="0"/>
                <a:cs typeface="Gotham Book" pitchFamily="50" charset="0"/>
              </a:rPr>
              <a:t>How Do Our Pets Get Here?</a:t>
            </a:r>
            <a:endParaRPr lang="en-US" sz="3600" dirty="0">
              <a:solidFill>
                <a:srgbClr val="827FC6"/>
              </a:solidFill>
              <a:latin typeface="Gotham Book" pitchFamily="50" charset="0"/>
              <a:cs typeface="Gotham Book" pitchFamily="50"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479" r="10940"/>
          <a:stretch/>
        </p:blipFill>
        <p:spPr>
          <a:xfrm>
            <a:off x="0" y="0"/>
            <a:ext cx="3938954" cy="6858000"/>
          </a:xfrm>
          <a:prstGeom prst="rect">
            <a:avLst/>
          </a:prstGeom>
        </p:spPr>
      </p:pic>
      <p:sp>
        <p:nvSpPr>
          <p:cNvPr id="4" name="TextBox 3"/>
          <p:cNvSpPr txBox="1"/>
          <p:nvPr/>
        </p:nvSpPr>
        <p:spPr>
          <a:xfrm>
            <a:off x="3938952" y="1424246"/>
            <a:ext cx="4322886" cy="5355312"/>
          </a:xfrm>
          <a:prstGeom prst="rect">
            <a:avLst/>
          </a:prstGeom>
          <a:noFill/>
        </p:spPr>
        <p:txBody>
          <a:bodyPr wrap="square" rtlCol="0">
            <a:spAutoFit/>
          </a:bodyPr>
          <a:lstStyle/>
          <a:p>
            <a:pPr algn="ctr"/>
            <a:r>
              <a:rPr lang="en-US" dirty="0" smtClean="0">
                <a:latin typeface="Gotham Book" pitchFamily="50" charset="0"/>
                <a:cs typeface="Gotham Book" pitchFamily="50" charset="0"/>
              </a:rPr>
              <a:t>We are a </a:t>
            </a:r>
            <a:r>
              <a:rPr lang="en-US" b="1" u="sng" dirty="0" smtClean="0">
                <a:latin typeface="Gotham Book" pitchFamily="50" charset="0"/>
                <a:cs typeface="Gotham Book" pitchFamily="50" charset="0"/>
              </a:rPr>
              <a:t>private shelter</a:t>
            </a:r>
            <a:r>
              <a:rPr lang="en-US" b="1" dirty="0" smtClean="0">
                <a:latin typeface="Gotham Book" pitchFamily="50" charset="0"/>
                <a:cs typeface="Gotham Book" pitchFamily="50" charset="0"/>
              </a:rPr>
              <a:t>.</a:t>
            </a:r>
          </a:p>
          <a:p>
            <a:pPr algn="ctr"/>
            <a:endParaRPr lang="en-US" dirty="0">
              <a:latin typeface="Gotham Book" pitchFamily="50" charset="0"/>
              <a:cs typeface="Gotham Book" pitchFamily="50" charset="0"/>
            </a:endParaRPr>
          </a:p>
          <a:p>
            <a:pPr algn="ctr"/>
            <a:r>
              <a:rPr lang="en-US" dirty="0" smtClean="0">
                <a:latin typeface="Gotham Book" pitchFamily="50" charset="0"/>
                <a:cs typeface="Gotham Book" pitchFamily="50" charset="0"/>
              </a:rPr>
              <a:t>This means we only take new animals when there is space for them at the shelter.</a:t>
            </a:r>
          </a:p>
          <a:p>
            <a:pPr algn="ctr"/>
            <a:endParaRPr lang="en-US" dirty="0">
              <a:latin typeface="Gotham Book" pitchFamily="50" charset="0"/>
              <a:cs typeface="Gotham Book" pitchFamily="50" charset="0"/>
            </a:endParaRPr>
          </a:p>
          <a:p>
            <a:pPr algn="ctr"/>
            <a:r>
              <a:rPr lang="en-US" dirty="0" smtClean="0">
                <a:latin typeface="Gotham Book" pitchFamily="50" charset="0"/>
                <a:cs typeface="Gotham Book" pitchFamily="50" charset="0"/>
              </a:rPr>
              <a:t>We get some animals from people who cannot take care of them anymore, but most of them are from other shelters who need help!</a:t>
            </a:r>
          </a:p>
          <a:p>
            <a:pPr algn="ctr"/>
            <a:r>
              <a:rPr lang="en-US" dirty="0" smtClean="0">
                <a:latin typeface="Gotham Book" pitchFamily="50" charset="0"/>
                <a:cs typeface="Gotham Book" pitchFamily="50" charset="0"/>
              </a:rPr>
              <a:t>Some shelters that we help include:</a:t>
            </a:r>
          </a:p>
          <a:p>
            <a:pPr algn="ctr"/>
            <a:endParaRPr lang="en-US" dirty="0">
              <a:latin typeface="Gotham Book" pitchFamily="50" charset="0"/>
              <a:cs typeface="Gotham Book" pitchFamily="50" charset="0"/>
            </a:endParaRPr>
          </a:p>
          <a:p>
            <a:pPr algn="ctr"/>
            <a:r>
              <a:rPr lang="en-US" b="1" dirty="0" smtClean="0">
                <a:latin typeface="Gotham Book" pitchFamily="50" charset="0"/>
                <a:cs typeface="Gotham Book" pitchFamily="50" charset="0"/>
              </a:rPr>
              <a:t>RCACP (next door!)</a:t>
            </a:r>
          </a:p>
          <a:p>
            <a:pPr algn="ctr"/>
            <a:r>
              <a:rPr lang="en-US" dirty="0" smtClean="0">
                <a:latin typeface="Gotham Book" pitchFamily="50" charset="0"/>
                <a:cs typeface="Gotham Book" pitchFamily="50" charset="0"/>
              </a:rPr>
              <a:t>Alleghany Humane Society</a:t>
            </a:r>
          </a:p>
          <a:p>
            <a:pPr algn="ctr"/>
            <a:r>
              <a:rPr lang="en-US" dirty="0" smtClean="0">
                <a:latin typeface="Gotham Book" pitchFamily="50" charset="0"/>
                <a:cs typeface="Gotham Book" pitchFamily="50" charset="0"/>
              </a:rPr>
              <a:t>Floyd County Humane Society</a:t>
            </a:r>
          </a:p>
          <a:p>
            <a:pPr algn="ctr"/>
            <a:r>
              <a:rPr lang="en-US" dirty="0" smtClean="0">
                <a:latin typeface="Gotham Book" pitchFamily="50" charset="0"/>
                <a:cs typeface="Gotham Book" pitchFamily="50" charset="0"/>
              </a:rPr>
              <a:t>Giles County Dog Pound</a:t>
            </a:r>
          </a:p>
          <a:p>
            <a:pPr algn="ctr"/>
            <a:r>
              <a:rPr lang="en-US" dirty="0" smtClean="0">
                <a:latin typeface="Gotham Book" pitchFamily="50" charset="0"/>
                <a:cs typeface="Gotham Book" pitchFamily="50" charset="0"/>
              </a:rPr>
              <a:t>Pulaski County Humane Society</a:t>
            </a:r>
          </a:p>
          <a:p>
            <a:pPr algn="ctr"/>
            <a:endParaRPr lang="en-US" dirty="0">
              <a:latin typeface="Gotham Book" pitchFamily="50" charset="0"/>
              <a:cs typeface="Gotham Book" pitchFamily="50" charset="0"/>
            </a:endParaRPr>
          </a:p>
          <a:p>
            <a:pPr algn="ctr"/>
            <a:r>
              <a:rPr lang="en-US" dirty="0" smtClean="0">
                <a:latin typeface="Gotham Book" pitchFamily="50" charset="0"/>
                <a:cs typeface="Gotham Book" pitchFamily="50" charset="0"/>
              </a:rPr>
              <a:t>And many others</a:t>
            </a:r>
            <a:r>
              <a:rPr lang="en-US" dirty="0">
                <a:latin typeface="Gotham Book" pitchFamily="50" charset="0"/>
                <a:cs typeface="Gotham Book" pitchFamily="50" charset="0"/>
              </a:rPr>
              <a:t>!</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4359" r="9230"/>
          <a:stretch/>
        </p:blipFill>
        <p:spPr>
          <a:xfrm>
            <a:off x="8261838" y="0"/>
            <a:ext cx="3930162" cy="6858000"/>
          </a:xfrm>
          <a:prstGeom prst="rect">
            <a:avLst/>
          </a:prstGeom>
        </p:spPr>
      </p:pic>
    </p:spTree>
    <p:extLst>
      <p:ext uri="{BB962C8B-B14F-4D97-AF65-F5344CB8AC3E}">
        <p14:creationId xmlns:p14="http://schemas.microsoft.com/office/powerpoint/2010/main" val="2253590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984865" y="2984863"/>
            <a:ext cx="6858000" cy="888274"/>
          </a:xfrm>
          <a:prstGeom prst="rect">
            <a:avLst/>
          </a:prstGeom>
          <a:solidFill>
            <a:srgbClr val="827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9"/>
          <p:cNvSpPr>
            <a:spLocks noGrp="1"/>
          </p:cNvSpPr>
          <p:nvPr>
            <p:ph type="subTitle" idx="1"/>
          </p:nvPr>
        </p:nvSpPr>
        <p:spPr>
          <a:xfrm>
            <a:off x="963892" y="1685223"/>
            <a:ext cx="6155668" cy="5029897"/>
          </a:xfrm>
        </p:spPr>
        <p:txBody>
          <a:bodyPr>
            <a:noAutofit/>
          </a:bodyPr>
          <a:lstStyle/>
          <a:p>
            <a:pPr algn="l">
              <a:lnSpc>
                <a:spcPct val="120000"/>
              </a:lnSpc>
            </a:pPr>
            <a:r>
              <a:rPr lang="en-US" sz="1800" dirty="0" smtClean="0">
                <a:latin typeface="Gotham Book" pitchFamily="2" charset="0"/>
              </a:rPr>
              <a:t>Some shelters are </a:t>
            </a:r>
            <a:r>
              <a:rPr lang="en-US" sz="1800" b="1" u="sng" dirty="0" smtClean="0">
                <a:latin typeface="Gotham Book" pitchFamily="2" charset="0"/>
              </a:rPr>
              <a:t>public shelters</a:t>
            </a:r>
            <a:r>
              <a:rPr lang="en-US" sz="1800" dirty="0" smtClean="0">
                <a:latin typeface="Gotham Book" pitchFamily="2" charset="0"/>
              </a:rPr>
              <a:t>, which </a:t>
            </a:r>
            <a:r>
              <a:rPr lang="en-US" sz="1800" dirty="0">
                <a:latin typeface="Gotham Book" pitchFamily="2" charset="0"/>
              </a:rPr>
              <a:t>means they have to take in any animal brought to them, even if they don’t have space. </a:t>
            </a:r>
            <a:endParaRPr lang="en-US" sz="1800" dirty="0" smtClean="0">
              <a:latin typeface="Gotham Book" pitchFamily="2" charset="0"/>
            </a:endParaRPr>
          </a:p>
          <a:p>
            <a:pPr algn="l">
              <a:lnSpc>
                <a:spcPct val="120000"/>
              </a:lnSpc>
            </a:pPr>
            <a:r>
              <a:rPr lang="en-US" sz="1800" dirty="0" smtClean="0">
                <a:latin typeface="Gotham Book" pitchFamily="2" charset="0"/>
              </a:rPr>
              <a:t>The law says that </a:t>
            </a:r>
            <a:r>
              <a:rPr lang="en-US" sz="1800" dirty="0">
                <a:latin typeface="Gotham Book" pitchFamily="2" charset="0"/>
              </a:rPr>
              <a:t>all stray </a:t>
            </a:r>
            <a:r>
              <a:rPr lang="en-US" sz="1800" dirty="0" smtClean="0">
                <a:latin typeface="Gotham Book" pitchFamily="2" charset="0"/>
              </a:rPr>
              <a:t>animals go to the public shelter. </a:t>
            </a:r>
            <a:r>
              <a:rPr lang="en-US" sz="1800" dirty="0">
                <a:latin typeface="Gotham Book" pitchFamily="2" charset="0"/>
              </a:rPr>
              <a:t>When all strays go to </a:t>
            </a:r>
            <a:r>
              <a:rPr lang="en-US" sz="1800" b="1" u="sng" dirty="0">
                <a:latin typeface="Gotham Book" pitchFamily="2" charset="0"/>
              </a:rPr>
              <a:t>one</a:t>
            </a:r>
            <a:r>
              <a:rPr lang="en-US" sz="1800" b="1" dirty="0">
                <a:latin typeface="Gotham Book" pitchFamily="2" charset="0"/>
              </a:rPr>
              <a:t> </a:t>
            </a:r>
            <a:r>
              <a:rPr lang="en-US" sz="1800" dirty="0">
                <a:latin typeface="Gotham Book" pitchFamily="2" charset="0"/>
              </a:rPr>
              <a:t>building, it makes it easy for their families to find them</a:t>
            </a:r>
            <a:r>
              <a:rPr lang="en-US" sz="1800" dirty="0" smtClean="0">
                <a:latin typeface="Gotham Book" pitchFamily="2" charset="0"/>
              </a:rPr>
              <a:t>!</a:t>
            </a:r>
          </a:p>
          <a:p>
            <a:pPr algn="l">
              <a:lnSpc>
                <a:spcPct val="120000"/>
              </a:lnSpc>
            </a:pPr>
            <a:r>
              <a:rPr lang="en-US" sz="1800" dirty="0" smtClean="0">
                <a:latin typeface="Gotham Book" pitchFamily="2" charset="0"/>
              </a:rPr>
              <a:t>But for </a:t>
            </a:r>
            <a:r>
              <a:rPr lang="en-US" sz="1800" dirty="0">
                <a:latin typeface="Gotham Book" pitchFamily="2" charset="0"/>
              </a:rPr>
              <a:t>some open intake shelters, that means they have to euthanize – or put animals to sleep – to make space.</a:t>
            </a:r>
          </a:p>
          <a:p>
            <a:pPr algn="l">
              <a:lnSpc>
                <a:spcPct val="120000"/>
              </a:lnSpc>
            </a:pPr>
            <a:r>
              <a:rPr lang="en-US" sz="1800" b="1" dirty="0" smtClean="0">
                <a:latin typeface="Gotham Book" pitchFamily="2" charset="0"/>
              </a:rPr>
              <a:t>It’s up to the community to help so they don’t get full! People help by fostering, adopting, or babysitting stray animals at home until their owner can get them.</a:t>
            </a:r>
            <a:endParaRPr lang="en-US" sz="1800" b="1" dirty="0">
              <a:latin typeface="Gotham Book" pitchFamily="2"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9560" y="-1"/>
            <a:ext cx="5156812" cy="6858000"/>
          </a:xfrm>
          <a:prstGeom prst="rect">
            <a:avLst/>
          </a:prstGeom>
        </p:spPr>
      </p:pic>
      <p:sp>
        <p:nvSpPr>
          <p:cNvPr id="8" name="TextBox 7"/>
          <p:cNvSpPr txBox="1"/>
          <p:nvPr/>
        </p:nvSpPr>
        <p:spPr>
          <a:xfrm>
            <a:off x="888273" y="242447"/>
            <a:ext cx="6155668" cy="1200329"/>
          </a:xfrm>
          <a:prstGeom prst="rect">
            <a:avLst/>
          </a:prstGeom>
          <a:noFill/>
        </p:spPr>
        <p:txBody>
          <a:bodyPr wrap="square" rtlCol="0">
            <a:spAutoFit/>
          </a:bodyPr>
          <a:lstStyle/>
          <a:p>
            <a:pPr algn="ctr"/>
            <a:r>
              <a:rPr lang="en-US" sz="3600" dirty="0" smtClean="0">
                <a:solidFill>
                  <a:srgbClr val="827FC6"/>
                </a:solidFill>
                <a:latin typeface="Gotham Book" pitchFamily="50" charset="0"/>
                <a:cs typeface="Gotham Book" pitchFamily="50" charset="0"/>
              </a:rPr>
              <a:t>Why do other animal shelters need help?</a:t>
            </a:r>
            <a:endParaRPr lang="en-US" sz="3600" dirty="0">
              <a:solidFill>
                <a:srgbClr val="827FC6"/>
              </a:solidFill>
              <a:latin typeface="Gotham Book" pitchFamily="50" charset="0"/>
              <a:cs typeface="Gotham Book" pitchFamily="50" charset="0"/>
            </a:endParaRPr>
          </a:p>
        </p:txBody>
      </p:sp>
    </p:spTree>
    <p:extLst>
      <p:ext uri="{BB962C8B-B14F-4D97-AF65-F5344CB8AC3E}">
        <p14:creationId xmlns:p14="http://schemas.microsoft.com/office/powerpoint/2010/main" val="38112535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984865" y="2984863"/>
            <a:ext cx="6858000" cy="888274"/>
          </a:xfrm>
          <a:prstGeom prst="rect">
            <a:avLst/>
          </a:prstGeom>
          <a:solidFill>
            <a:srgbClr val="827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 r="11966"/>
          <a:stretch/>
        </p:blipFill>
        <p:spPr>
          <a:xfrm>
            <a:off x="6979920" y="0"/>
            <a:ext cx="5212080" cy="6858000"/>
          </a:xfrm>
          <a:prstGeom prst="rect">
            <a:avLst/>
          </a:prstGeom>
        </p:spPr>
      </p:pic>
      <p:sp>
        <p:nvSpPr>
          <p:cNvPr id="10" name="Subtitle 9"/>
          <p:cNvSpPr>
            <a:spLocks noGrp="1"/>
          </p:cNvSpPr>
          <p:nvPr>
            <p:ph type="subTitle" idx="1"/>
          </p:nvPr>
        </p:nvSpPr>
        <p:spPr>
          <a:xfrm>
            <a:off x="980613" y="633925"/>
            <a:ext cx="5878830" cy="5618284"/>
          </a:xfrm>
        </p:spPr>
        <p:txBody>
          <a:bodyPr>
            <a:normAutofit/>
          </a:bodyPr>
          <a:lstStyle/>
          <a:p>
            <a:pPr algn="l">
              <a:lnSpc>
                <a:spcPct val="120000"/>
              </a:lnSpc>
            </a:pPr>
            <a:r>
              <a:rPr lang="en-US" b="1" dirty="0" smtClean="0">
                <a:solidFill>
                  <a:srgbClr val="F1873E"/>
                </a:solidFill>
                <a:latin typeface="Gotham Book" pitchFamily="2" charset="0"/>
              </a:rPr>
              <a:t>ADOPTION</a:t>
            </a:r>
            <a:endParaRPr lang="en-US" b="1" dirty="0">
              <a:solidFill>
                <a:srgbClr val="F1873E"/>
              </a:solidFill>
              <a:latin typeface="Gotham Book" pitchFamily="2" charset="0"/>
            </a:endParaRPr>
          </a:p>
          <a:p>
            <a:pPr algn="l">
              <a:lnSpc>
                <a:spcPct val="120000"/>
              </a:lnSpc>
            </a:pPr>
            <a:r>
              <a:rPr lang="en-US" sz="2100" dirty="0">
                <a:latin typeface="Gotham Book" pitchFamily="2" charset="0"/>
              </a:rPr>
              <a:t>We work to </a:t>
            </a:r>
            <a:r>
              <a:rPr lang="en-US" sz="2100" dirty="0" smtClean="0">
                <a:latin typeface="Gotham Book" pitchFamily="2" charset="0"/>
              </a:rPr>
              <a:t>find loving home for animals.</a:t>
            </a:r>
            <a:endParaRPr lang="en-US" sz="2100" dirty="0">
              <a:latin typeface="Gotham Book" pitchFamily="2" charset="0"/>
            </a:endParaRPr>
          </a:p>
          <a:p>
            <a:pPr algn="l">
              <a:lnSpc>
                <a:spcPct val="120000"/>
              </a:lnSpc>
            </a:pPr>
            <a:endParaRPr lang="en-US" sz="1300" dirty="0" smtClean="0">
              <a:latin typeface="Gotham Book" pitchFamily="2" charset="0"/>
            </a:endParaRPr>
          </a:p>
          <a:p>
            <a:pPr algn="l">
              <a:lnSpc>
                <a:spcPct val="120000"/>
              </a:lnSpc>
            </a:pPr>
            <a:r>
              <a:rPr lang="en-US" b="1" dirty="0" smtClean="0">
                <a:solidFill>
                  <a:srgbClr val="F1873E"/>
                </a:solidFill>
                <a:latin typeface="Gotham Book" pitchFamily="2" charset="0"/>
              </a:rPr>
              <a:t>PREVENTION</a:t>
            </a:r>
            <a:endParaRPr lang="en-US" b="1" dirty="0">
              <a:solidFill>
                <a:srgbClr val="F1873E"/>
              </a:solidFill>
              <a:latin typeface="Gotham Book" pitchFamily="2" charset="0"/>
            </a:endParaRPr>
          </a:p>
          <a:p>
            <a:pPr algn="l">
              <a:lnSpc>
                <a:spcPct val="120000"/>
              </a:lnSpc>
            </a:pPr>
            <a:r>
              <a:rPr lang="en-US" sz="1900" dirty="0" smtClean="0">
                <a:latin typeface="Gotham Book" pitchFamily="2" charset="0"/>
              </a:rPr>
              <a:t>We teach people about animal behavior and care so that less animals come to the shelter.</a:t>
            </a:r>
          </a:p>
          <a:p>
            <a:pPr algn="l">
              <a:lnSpc>
                <a:spcPct val="120000"/>
              </a:lnSpc>
            </a:pPr>
            <a:endParaRPr lang="en-US" sz="1400" dirty="0">
              <a:latin typeface="Gotham Book" pitchFamily="2" charset="0"/>
            </a:endParaRPr>
          </a:p>
          <a:p>
            <a:pPr algn="l">
              <a:lnSpc>
                <a:spcPct val="120000"/>
              </a:lnSpc>
            </a:pPr>
            <a:r>
              <a:rPr lang="en-US" b="1" dirty="0">
                <a:solidFill>
                  <a:srgbClr val="F1873E"/>
                </a:solidFill>
                <a:latin typeface="Gotham Book" pitchFamily="2" charset="0"/>
              </a:rPr>
              <a:t>INTERVENTION</a:t>
            </a:r>
          </a:p>
          <a:p>
            <a:pPr algn="l">
              <a:lnSpc>
                <a:spcPct val="120000"/>
              </a:lnSpc>
            </a:pPr>
            <a:r>
              <a:rPr lang="en-US" sz="1900" dirty="0">
                <a:latin typeface="Gotham Book" pitchFamily="2" charset="0"/>
              </a:rPr>
              <a:t>We </a:t>
            </a:r>
            <a:r>
              <a:rPr lang="en-US" sz="1900" dirty="0" smtClean="0">
                <a:latin typeface="Gotham Book" pitchFamily="2" charset="0"/>
              </a:rPr>
              <a:t>try to help people in hard situations so they don’t have to give their pet away.</a:t>
            </a:r>
            <a:endParaRPr lang="en-US" sz="1900" dirty="0"/>
          </a:p>
        </p:txBody>
      </p:sp>
    </p:spTree>
    <p:extLst>
      <p:ext uri="{BB962C8B-B14F-4D97-AF65-F5344CB8AC3E}">
        <p14:creationId xmlns:p14="http://schemas.microsoft.com/office/powerpoint/2010/main" val="6079970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12192000" cy="888274"/>
          </a:xfrm>
          <a:prstGeom prst="rect">
            <a:avLst/>
          </a:prstGeom>
          <a:solidFill>
            <a:srgbClr val="827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56249" y="4594717"/>
            <a:ext cx="5749147" cy="1089529"/>
          </a:xfrm>
          <a:prstGeom prst="rect">
            <a:avLst/>
          </a:prstGeom>
        </p:spPr>
        <p:txBody>
          <a:bodyPr wrap="square">
            <a:spAutoFit/>
          </a:bodyPr>
          <a:lstStyle/>
          <a:p>
            <a:pPr algn="ctr">
              <a:lnSpc>
                <a:spcPct val="120000"/>
              </a:lnSpc>
            </a:pPr>
            <a:r>
              <a:rPr lang="en-US" dirty="0" smtClean="0">
                <a:latin typeface="Gotham Book" pitchFamily="2" charset="0"/>
              </a:rPr>
              <a:t>Dot’s Drive Thru and P.E.T. are programs that give food to families who can’t afford to feed their dogs and cats</a:t>
            </a:r>
            <a:endParaRPr lang="en-US" dirty="0"/>
          </a:p>
        </p:txBody>
      </p:sp>
      <p:pic>
        <p:nvPicPr>
          <p:cNvPr id="1028" name="Picture 4" descr="May be an image of text that says '2nd Sunday of the Month Noon-2PM Dot's Drive Drive*thru thru While Supplies La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108" y="2076746"/>
            <a:ext cx="5337431" cy="233576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6084180"/>
            <a:ext cx="12192000" cy="888274"/>
          </a:xfrm>
          <a:prstGeom prst="rect">
            <a:avLst/>
          </a:prstGeom>
          <a:solidFill>
            <a:srgbClr val="827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ay be an image of cat and 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708" y="3020496"/>
            <a:ext cx="5302918" cy="278403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024270" y="1256345"/>
            <a:ext cx="10650756" cy="757130"/>
          </a:xfrm>
          <a:prstGeom prst="rect">
            <a:avLst/>
          </a:prstGeom>
        </p:spPr>
        <p:txBody>
          <a:bodyPr wrap="square">
            <a:spAutoFit/>
          </a:bodyPr>
          <a:lstStyle/>
          <a:p>
            <a:pPr algn="ctr">
              <a:lnSpc>
                <a:spcPct val="120000"/>
              </a:lnSpc>
            </a:pPr>
            <a:r>
              <a:rPr lang="en-US" dirty="0" smtClean="0">
                <a:latin typeface="Gotham Book" pitchFamily="2" charset="0"/>
              </a:rPr>
              <a:t>These are some of our </a:t>
            </a:r>
            <a:r>
              <a:rPr lang="en-US" b="1" dirty="0" smtClean="0">
                <a:latin typeface="Gotham Book" pitchFamily="2" charset="0"/>
              </a:rPr>
              <a:t>Intervention programs</a:t>
            </a:r>
            <a:r>
              <a:rPr lang="en-US" dirty="0" smtClean="0">
                <a:latin typeface="Gotham Book" pitchFamily="2" charset="0"/>
              </a:rPr>
              <a:t> that help people and animals in need, so the pets can stay with their owner who loves them and do not need to come to the shelter.</a:t>
            </a:r>
            <a:endParaRPr lang="en-US" dirty="0"/>
          </a:p>
        </p:txBody>
      </p:sp>
    </p:spTree>
    <p:extLst>
      <p:ext uri="{BB962C8B-B14F-4D97-AF65-F5344CB8AC3E}">
        <p14:creationId xmlns:p14="http://schemas.microsoft.com/office/powerpoint/2010/main" val="12715281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12192000" cy="888274"/>
          </a:xfrm>
          <a:prstGeom prst="rect">
            <a:avLst/>
          </a:prstGeom>
          <a:solidFill>
            <a:srgbClr val="827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71870" y="1103945"/>
            <a:ext cx="10650756" cy="757130"/>
          </a:xfrm>
          <a:prstGeom prst="rect">
            <a:avLst/>
          </a:prstGeom>
        </p:spPr>
        <p:txBody>
          <a:bodyPr wrap="square">
            <a:spAutoFit/>
          </a:bodyPr>
          <a:lstStyle/>
          <a:p>
            <a:pPr algn="ctr">
              <a:lnSpc>
                <a:spcPct val="120000"/>
              </a:lnSpc>
            </a:pPr>
            <a:r>
              <a:rPr lang="en-US" dirty="0" smtClean="0">
                <a:latin typeface="Gotham Book" pitchFamily="2" charset="0"/>
              </a:rPr>
              <a:t>These are some of our </a:t>
            </a:r>
            <a:r>
              <a:rPr lang="en-US" b="1" dirty="0" smtClean="0">
                <a:latin typeface="Gotham Book" pitchFamily="2" charset="0"/>
              </a:rPr>
              <a:t>Intervention programs</a:t>
            </a:r>
            <a:r>
              <a:rPr lang="en-US" dirty="0" smtClean="0">
                <a:latin typeface="Gotham Book" pitchFamily="2" charset="0"/>
              </a:rPr>
              <a:t> that help people and animals in need, so the pets can stay with their owner who loves them and do not need to come to the shelter.</a:t>
            </a:r>
            <a:endParaRPr lang="en-US" dirty="0"/>
          </a:p>
        </p:txBody>
      </p:sp>
      <p:pic>
        <p:nvPicPr>
          <p:cNvPr id="1026" name="Picture 2" descr="May be an image of dog and text that says 'Judith Coins Behavior Assistance Progr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870" y="2204528"/>
            <a:ext cx="4928599" cy="21568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y be an image of dog and tex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5528" y="2204528"/>
            <a:ext cx="3536198" cy="353619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6084180"/>
            <a:ext cx="12192000" cy="888274"/>
          </a:xfrm>
          <a:prstGeom prst="rect">
            <a:avLst/>
          </a:prstGeom>
          <a:solidFill>
            <a:srgbClr val="827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23851" y="4548957"/>
            <a:ext cx="5749147" cy="1421928"/>
          </a:xfrm>
          <a:prstGeom prst="rect">
            <a:avLst/>
          </a:prstGeom>
        </p:spPr>
        <p:txBody>
          <a:bodyPr wrap="square">
            <a:spAutoFit/>
          </a:bodyPr>
          <a:lstStyle/>
          <a:p>
            <a:pPr algn="ctr">
              <a:lnSpc>
                <a:spcPct val="120000"/>
              </a:lnSpc>
            </a:pPr>
            <a:r>
              <a:rPr lang="en-US" dirty="0" smtClean="0">
                <a:latin typeface="Gotham Book" pitchFamily="2" charset="0"/>
              </a:rPr>
              <a:t>The </a:t>
            </a:r>
            <a:r>
              <a:rPr lang="en-US" dirty="0" err="1" smtClean="0">
                <a:latin typeface="Gotham Book" pitchFamily="2" charset="0"/>
              </a:rPr>
              <a:t>C.A.Re</a:t>
            </a:r>
            <a:r>
              <a:rPr lang="en-US" dirty="0" smtClean="0">
                <a:latin typeface="Gotham Book" pitchFamily="2" charset="0"/>
              </a:rPr>
              <a:t> Fund and Judith Goins Fund help pay for vet appointments and dog training for families who can’t afford it, and would have to surrender their pet without it </a:t>
            </a:r>
            <a:endParaRPr lang="en-US" dirty="0"/>
          </a:p>
        </p:txBody>
      </p:sp>
    </p:spTree>
    <p:extLst>
      <p:ext uri="{BB962C8B-B14F-4D97-AF65-F5344CB8AC3E}">
        <p14:creationId xmlns:p14="http://schemas.microsoft.com/office/powerpoint/2010/main" val="34605507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10689</TotalTime>
  <Words>1554</Words>
  <Application>Microsoft Office PowerPoint</Application>
  <PresentationFormat>Widescreen</PresentationFormat>
  <Paragraphs>188</Paragraphs>
  <Slides>30</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Gotham Black</vt:lpstr>
      <vt:lpstr>Gotham Book</vt:lpstr>
      <vt:lpstr>Gotham Light</vt:lpstr>
      <vt:lpstr>Gotham Medium</vt:lpstr>
      <vt:lpstr>Office Theme</vt:lpstr>
      <vt:lpstr>Learn about the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Ethical Photography</dc:title>
  <dc:creator>Julie Rickmond</dc:creator>
  <cp:lastModifiedBy>Erin Dams</cp:lastModifiedBy>
  <cp:revision>153</cp:revision>
  <cp:lastPrinted>2020-09-27T19:00:49Z</cp:lastPrinted>
  <dcterms:created xsi:type="dcterms:W3CDTF">2020-09-27T02:48:10Z</dcterms:created>
  <dcterms:modified xsi:type="dcterms:W3CDTF">2023-11-10T20:28:00Z</dcterms:modified>
</cp:coreProperties>
</file>