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Montserrat" panose="020B0604020202020204" charset="0"/>
      <p:regular r:id="rId26"/>
      <p:bold r:id="rId27"/>
      <p:italic r:id="rId28"/>
      <p:boldItalic r:id="rId29"/>
    </p:embeddedFont>
    <p:embeddedFont>
      <p:font typeface="Source Sans Pro"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4660"/>
  </p:normalViewPr>
  <p:slideViewPr>
    <p:cSldViewPr snapToGrid="0">
      <p:cViewPr varScale="1">
        <p:scale>
          <a:sx n="79" d="100"/>
          <a:sy n="79" d="100"/>
        </p:scale>
        <p:origin x="1284"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3f900b64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113f900b64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3f900b64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113f900b64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741e000c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741e000c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7194acd0a_4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117194acd0a_4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7194acd0a_4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117194acd0a_4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741e000c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1741e000cc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3f900b64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113f900b646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3f900b6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113f900b6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51facaabf_0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Here we compare the public’s thoughts with those of animal welfare professionals in New England.  Animal welfare professionals identify veterinary care affordability to be the biggest problem.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They didn’t view euthanasia in shelters as a problem. That’s because euthanasia due to space isn’t happening in New England shelters. Spay and neuter, as well as efforts to keep pets in homes, have reduced shelter populations over the past few decades.  We do see a high level of consistency in the number of people reporting stray/feral cats as an issue.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 Discussion with audience: Why do you think there are these differences between what the public views as problems and what shelters view as problems?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Why do you think the public views cruelty as such a large problem?</a:t>
            </a:r>
            <a:endParaRPr/>
          </a:p>
          <a:p>
            <a:pPr marL="0" lvl="0" indent="0" algn="l" rtl="0">
              <a:spcBef>
                <a:spcPts val="0"/>
              </a:spcBef>
              <a:spcAft>
                <a:spcPts val="0"/>
              </a:spcAft>
              <a:buNone/>
            </a:pPr>
            <a:endParaRPr/>
          </a:p>
        </p:txBody>
      </p:sp>
      <p:sp>
        <p:nvSpPr>
          <p:cNvPr id="197" name="Google Shape;197;g1151facaabf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51facaabf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51facaabf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51facaa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51facaa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7194acd0a_4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117194acd0a_4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7194acd0a_4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117194acd0a_4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51facaabf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51facaabf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7194acd0a_4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17194acd0a_4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51facaabf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51facaab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1facaabf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1facaabf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51facaabf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51facaab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51facaabf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51facaab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51facaabf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151facaabf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51facaab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51facaab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7194acd0a_4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117194acd0a_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457199" y="342900"/>
            <a:ext cx="3200400" cy="514500"/>
          </a:xfrm>
          <a:prstGeom prst="rect">
            <a:avLst/>
          </a:prstGeom>
          <a:noFill/>
          <a:ln>
            <a:noFill/>
          </a:ln>
        </p:spPr>
        <p:txBody>
          <a:bodyPr spcFirstLastPara="1" wrap="square" lIns="0" tIns="0" rIns="0" bIns="0" anchor="t" anchorCtr="0">
            <a:normAutofit/>
          </a:bodyPr>
          <a:lstStyle>
            <a:lvl1pPr marR="0" lvl="0" algn="l" rtl="0">
              <a:lnSpc>
                <a:spcPct val="116666"/>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8" name="Google Shape;58;p14"/>
          <p:cNvSpPr txBox="1">
            <a:spLocks noGrp="1"/>
          </p:cNvSpPr>
          <p:nvPr>
            <p:ph type="body" idx="1"/>
          </p:nvPr>
        </p:nvSpPr>
        <p:spPr>
          <a:xfrm>
            <a:off x="457199" y="1028701"/>
            <a:ext cx="3200400" cy="3429000"/>
          </a:xfrm>
          <a:prstGeom prst="rect">
            <a:avLst/>
          </a:prstGeom>
          <a:noFill/>
          <a:ln>
            <a:noFill/>
          </a:ln>
        </p:spPr>
        <p:txBody>
          <a:bodyPr spcFirstLastPara="1" wrap="square" lIns="0" tIns="0" rIns="0" bIns="0" anchor="t" anchorCtr="0">
            <a:normAutofit/>
          </a:bodyPr>
          <a:lstStyle>
            <a:lvl1pPr marL="457200" marR="0" lvl="0" indent="-228600" algn="l" rtl="0">
              <a:lnSpc>
                <a:spcPct val="128571"/>
              </a:lnSpc>
              <a:spcBef>
                <a:spcPts val="0"/>
              </a:spcBef>
              <a:spcAft>
                <a:spcPts val="0"/>
              </a:spcAft>
              <a:buClr>
                <a:srgbClr val="3F3F3F"/>
              </a:buClr>
              <a:buSzPts val="1400"/>
              <a:buFont typeface="Arial"/>
              <a:buNone/>
              <a:defRPr sz="1400" b="0" i="0" u="none" strike="noStrike" cap="none">
                <a:solidFill>
                  <a:srgbClr val="3F3F3F"/>
                </a:solidFill>
                <a:latin typeface="Montserrat"/>
                <a:ea typeface="Montserrat"/>
                <a:cs typeface="Montserrat"/>
                <a:sym typeface="Montserrat"/>
              </a:defRPr>
            </a:lvl1pPr>
            <a:lvl2pPr marL="914400" marR="0" lvl="1" indent="-228600" algn="l" rtl="0">
              <a:lnSpc>
                <a:spcPct val="128571"/>
              </a:lnSpc>
              <a:spcBef>
                <a:spcPts val="600"/>
              </a:spcBef>
              <a:spcAft>
                <a:spcPts val="0"/>
              </a:spcAft>
              <a:buClr>
                <a:srgbClr val="3F3F3F"/>
              </a:buClr>
              <a:buSzPts val="1400"/>
              <a:buFont typeface="Arial"/>
              <a:buNone/>
              <a:defRPr sz="1400" b="0" i="0" u="none" strike="noStrike" cap="none">
                <a:solidFill>
                  <a:srgbClr val="3F3F3F"/>
                </a:solidFill>
                <a:latin typeface="Montserrat"/>
                <a:ea typeface="Montserrat"/>
                <a:cs typeface="Montserrat"/>
                <a:sym typeface="Montserrat"/>
              </a:defRPr>
            </a:lvl2pPr>
            <a:lvl3pPr marL="1371600" marR="0" lvl="2" indent="-228600" algn="l" rtl="0">
              <a:lnSpc>
                <a:spcPct val="128571"/>
              </a:lnSpc>
              <a:spcBef>
                <a:spcPts val="600"/>
              </a:spcBef>
              <a:spcAft>
                <a:spcPts val="0"/>
              </a:spcAft>
              <a:buClr>
                <a:srgbClr val="3F3F3F"/>
              </a:buClr>
              <a:buSzPts val="1400"/>
              <a:buFont typeface="Arial"/>
              <a:buNone/>
              <a:defRPr sz="1400" b="0" i="0" u="none" strike="noStrike" cap="none">
                <a:solidFill>
                  <a:srgbClr val="3F3F3F"/>
                </a:solidFill>
                <a:latin typeface="Montserrat"/>
                <a:ea typeface="Montserrat"/>
                <a:cs typeface="Montserrat"/>
                <a:sym typeface="Montserrat"/>
              </a:defRPr>
            </a:lvl3pPr>
            <a:lvl4pPr marL="1828800" marR="0" lvl="3" indent="-228600" algn="l" rtl="0">
              <a:lnSpc>
                <a:spcPct val="128571"/>
              </a:lnSpc>
              <a:spcBef>
                <a:spcPts val="600"/>
              </a:spcBef>
              <a:spcAft>
                <a:spcPts val="0"/>
              </a:spcAft>
              <a:buClr>
                <a:srgbClr val="3F3F3F"/>
              </a:buClr>
              <a:buSzPts val="1400"/>
              <a:buFont typeface="Arial"/>
              <a:buNone/>
              <a:defRPr sz="1400" b="0" i="0" u="none" strike="noStrike" cap="none">
                <a:solidFill>
                  <a:srgbClr val="3F3F3F"/>
                </a:solidFill>
                <a:latin typeface="Montserrat"/>
                <a:ea typeface="Montserrat"/>
                <a:cs typeface="Montserrat"/>
                <a:sym typeface="Montserrat"/>
              </a:defRPr>
            </a:lvl4pPr>
            <a:lvl5pPr marL="2286000" marR="0" lvl="4" indent="-228600" algn="l" rtl="0">
              <a:lnSpc>
                <a:spcPct val="128571"/>
              </a:lnSpc>
              <a:spcBef>
                <a:spcPts val="600"/>
              </a:spcBef>
              <a:spcAft>
                <a:spcPts val="0"/>
              </a:spcAft>
              <a:buClr>
                <a:srgbClr val="3F3F3F"/>
              </a:buClr>
              <a:buSzPts val="1400"/>
              <a:buFont typeface="Arial"/>
              <a:buNone/>
              <a:defRPr sz="1400" b="0" i="0" u="none" strike="noStrike" cap="none">
                <a:solidFill>
                  <a:srgbClr val="3F3F3F"/>
                </a:solidFill>
                <a:latin typeface="Montserrat"/>
                <a:ea typeface="Montserrat"/>
                <a:cs typeface="Montserrat"/>
                <a:sym typeface="Montserrat"/>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59" name="Google Shape;59;p14"/>
          <p:cNvCxnSpPr/>
          <p:nvPr/>
        </p:nvCxnSpPr>
        <p:spPr>
          <a:xfrm>
            <a:off x="457199" y="4800600"/>
            <a:ext cx="8229600" cy="0"/>
          </a:xfrm>
          <a:prstGeom prst="straightConnector1">
            <a:avLst/>
          </a:prstGeom>
          <a:noFill/>
          <a:ln w="12700" cap="flat" cmpd="sng">
            <a:solidFill>
              <a:schemeClr val="dk2"/>
            </a:solidFill>
            <a:prstDash val="solid"/>
            <a:round/>
            <a:headEnd type="none" w="sm" len="sm"/>
            <a:tailEnd type="none" w="sm" len="sm"/>
          </a:ln>
        </p:spPr>
      </p:cxnSp>
      <p:pic>
        <p:nvPicPr>
          <p:cNvPr id="60" name="Google Shape;60;p14"/>
          <p:cNvPicPr preferRelativeResize="0"/>
          <p:nvPr/>
        </p:nvPicPr>
        <p:blipFill rotWithShape="1">
          <a:blip r:embed="rId2">
            <a:alphaModFix/>
          </a:blip>
          <a:srcRect/>
          <a:stretch/>
        </p:blipFill>
        <p:spPr>
          <a:xfrm>
            <a:off x="457199" y="4836131"/>
            <a:ext cx="864111" cy="171132"/>
          </a:xfrm>
          <a:prstGeom prst="rect">
            <a:avLst/>
          </a:prstGeom>
          <a:noFill/>
          <a:ln>
            <a:noFill/>
          </a:ln>
        </p:spPr>
      </p:pic>
      <p:sp>
        <p:nvSpPr>
          <p:cNvPr id="61" name="Google Shape;61;p14"/>
          <p:cNvSpPr txBox="1"/>
          <p:nvPr/>
        </p:nvSpPr>
        <p:spPr>
          <a:xfrm>
            <a:off x="5927070" y="4846873"/>
            <a:ext cx="2880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800" b="0" i="0" u="none" strike="noStrike" cap="none">
                <a:solidFill>
                  <a:srgbClr val="3F3F3F"/>
                </a:solidFill>
                <a:latin typeface="Montserrat"/>
                <a:ea typeface="Montserrat"/>
                <a:cs typeface="Montserrat"/>
                <a:sym typeface="Montserrat"/>
              </a:rPr>
              <a:t>KINDNESS AND CARE FOR ANIMALS</a:t>
            </a:r>
            <a:endParaRPr/>
          </a:p>
        </p:txBody>
      </p:sp>
      <p:sp>
        <p:nvSpPr>
          <p:cNvPr id="62" name="Google Shape;62;p14"/>
          <p:cNvSpPr>
            <a:spLocks noGrp="1"/>
          </p:cNvSpPr>
          <p:nvPr>
            <p:ph type="pic" idx="2"/>
          </p:nvPr>
        </p:nvSpPr>
        <p:spPr>
          <a:xfrm>
            <a:off x="3875087" y="342901"/>
            <a:ext cx="4749900" cy="41205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3"/>
        <p:cNvGrpSpPr/>
        <p:nvPr/>
      </p:nvGrpSpPr>
      <p:grpSpPr>
        <a:xfrm>
          <a:off x="0" y="0"/>
          <a:ext cx="0" cy="0"/>
          <a:chOff x="0" y="0"/>
          <a:chExt cx="0" cy="0"/>
        </a:xfrm>
      </p:grpSpPr>
      <p:sp>
        <p:nvSpPr>
          <p:cNvPr id="64" name="Google Shape;64;p15"/>
          <p:cNvSpPr txBox="1">
            <a:spLocks noGrp="1"/>
          </p:cNvSpPr>
          <p:nvPr>
            <p:ph type="body" idx="1"/>
          </p:nvPr>
        </p:nvSpPr>
        <p:spPr>
          <a:xfrm>
            <a:off x="457199" y="1028700"/>
            <a:ext cx="3886200" cy="3429000"/>
          </a:xfrm>
          <a:prstGeom prst="rect">
            <a:avLst/>
          </a:prstGeom>
          <a:noFill/>
          <a:ln>
            <a:noFill/>
          </a:ln>
        </p:spPr>
        <p:txBody>
          <a:bodyPr spcFirstLastPara="1" wrap="square" lIns="0" tIns="0" rIns="0" bIns="91425" anchor="t" anchorCtr="0">
            <a:normAutofit/>
          </a:bodyPr>
          <a:lstStyle>
            <a:lvl1pPr marL="457200" marR="0" lvl="0" indent="-317500" algn="l" rtl="0">
              <a:lnSpc>
                <a:spcPct val="128571"/>
              </a:lnSpc>
              <a:spcBef>
                <a:spcPts val="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1pPr>
            <a:lvl2pPr marL="914400" marR="0" lvl="1"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2pPr>
            <a:lvl3pPr marL="1371600" marR="0" lvl="2"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3pPr>
            <a:lvl4pPr marL="1828800" marR="0" lvl="3"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4pPr>
            <a:lvl5pPr marL="2286000" marR="0" lvl="4"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65" name="Google Shape;65;p15"/>
          <p:cNvCxnSpPr/>
          <p:nvPr/>
        </p:nvCxnSpPr>
        <p:spPr>
          <a:xfrm>
            <a:off x="457199" y="4800600"/>
            <a:ext cx="8229600" cy="0"/>
          </a:xfrm>
          <a:prstGeom prst="straightConnector1">
            <a:avLst/>
          </a:prstGeom>
          <a:noFill/>
          <a:ln w="12700" cap="flat" cmpd="sng">
            <a:solidFill>
              <a:schemeClr val="dk2"/>
            </a:solidFill>
            <a:prstDash val="solid"/>
            <a:round/>
            <a:headEnd type="none" w="sm" len="sm"/>
            <a:tailEnd type="none" w="sm" len="sm"/>
          </a:ln>
        </p:spPr>
      </p:cxnSp>
      <p:pic>
        <p:nvPicPr>
          <p:cNvPr id="66" name="Google Shape;66;p15"/>
          <p:cNvPicPr preferRelativeResize="0"/>
          <p:nvPr/>
        </p:nvPicPr>
        <p:blipFill rotWithShape="1">
          <a:blip r:embed="rId2">
            <a:alphaModFix/>
          </a:blip>
          <a:srcRect/>
          <a:stretch/>
        </p:blipFill>
        <p:spPr>
          <a:xfrm>
            <a:off x="457199" y="4836131"/>
            <a:ext cx="864111" cy="171132"/>
          </a:xfrm>
          <a:prstGeom prst="rect">
            <a:avLst/>
          </a:prstGeom>
          <a:noFill/>
          <a:ln>
            <a:noFill/>
          </a:ln>
        </p:spPr>
      </p:pic>
      <p:sp>
        <p:nvSpPr>
          <p:cNvPr id="67" name="Google Shape;67;p15"/>
          <p:cNvSpPr txBox="1"/>
          <p:nvPr/>
        </p:nvSpPr>
        <p:spPr>
          <a:xfrm>
            <a:off x="5927070" y="4846873"/>
            <a:ext cx="2880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800" b="0" i="0" u="none" strike="noStrike" cap="none">
                <a:solidFill>
                  <a:srgbClr val="3F3F3F"/>
                </a:solidFill>
                <a:latin typeface="Montserrat"/>
                <a:ea typeface="Montserrat"/>
                <a:cs typeface="Montserrat"/>
                <a:sym typeface="Montserrat"/>
              </a:rPr>
              <a:t>KINDNESS AND CARE FOR ANIMALS</a:t>
            </a:r>
            <a:endParaRPr/>
          </a:p>
        </p:txBody>
      </p:sp>
      <p:sp>
        <p:nvSpPr>
          <p:cNvPr id="68" name="Google Shape;68;p15"/>
          <p:cNvSpPr txBox="1">
            <a:spLocks noGrp="1"/>
          </p:cNvSpPr>
          <p:nvPr>
            <p:ph type="body" idx="2"/>
          </p:nvPr>
        </p:nvSpPr>
        <p:spPr>
          <a:xfrm>
            <a:off x="4773476" y="1028700"/>
            <a:ext cx="3886200" cy="3429000"/>
          </a:xfrm>
          <a:prstGeom prst="rect">
            <a:avLst/>
          </a:prstGeom>
          <a:noFill/>
          <a:ln>
            <a:noFill/>
          </a:ln>
        </p:spPr>
        <p:txBody>
          <a:bodyPr spcFirstLastPara="1" wrap="square" lIns="0" tIns="0" rIns="0" bIns="0" anchor="t" anchorCtr="0">
            <a:normAutofit/>
          </a:bodyPr>
          <a:lstStyle>
            <a:lvl1pPr marL="457200" marR="0" lvl="0" indent="-317500" algn="l" rtl="0">
              <a:lnSpc>
                <a:spcPct val="128571"/>
              </a:lnSpc>
              <a:spcBef>
                <a:spcPts val="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1pPr>
            <a:lvl2pPr marL="914400" marR="0" lvl="1"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2pPr>
            <a:lvl3pPr marL="1371600" marR="0" lvl="2"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3pPr>
            <a:lvl4pPr marL="1828800" marR="0" lvl="3"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4pPr>
            <a:lvl5pPr marL="2286000" marR="0" lvl="4" indent="-317500" algn="l" rtl="0">
              <a:lnSpc>
                <a:spcPct val="128571"/>
              </a:lnSpc>
              <a:spcBef>
                <a:spcPts val="600"/>
              </a:spcBef>
              <a:spcAft>
                <a:spcPts val="0"/>
              </a:spcAft>
              <a:buClr>
                <a:srgbClr val="3F3F3F"/>
              </a:buClr>
              <a:buSzPts val="1400"/>
              <a:buFont typeface="Arial"/>
              <a:buChar char="»"/>
              <a:defRPr sz="1400" b="0" i="0" u="none" strike="noStrike" cap="none">
                <a:solidFill>
                  <a:srgbClr val="3F3F3F"/>
                </a:solidFill>
                <a:latin typeface="Montserrat"/>
                <a:ea typeface="Montserrat"/>
                <a:cs typeface="Montserrat"/>
                <a:sym typeface="Montserrat"/>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69" name="Google Shape;69;p15"/>
          <p:cNvCxnSpPr/>
          <p:nvPr/>
        </p:nvCxnSpPr>
        <p:spPr>
          <a:xfrm>
            <a:off x="4558438" y="1028700"/>
            <a:ext cx="0" cy="3429000"/>
          </a:xfrm>
          <a:prstGeom prst="straightConnector1">
            <a:avLst/>
          </a:prstGeom>
          <a:noFill/>
          <a:ln w="9525" cap="flat" cmpd="sng">
            <a:solidFill>
              <a:srgbClr val="F2F2F2"/>
            </a:solidFill>
            <a:prstDash val="solid"/>
            <a:round/>
            <a:headEnd type="none" w="sm" len="sm"/>
            <a:tailEnd type="none" w="sm" len="sm"/>
          </a:ln>
        </p:spPr>
      </p:cxnSp>
      <p:sp>
        <p:nvSpPr>
          <p:cNvPr id="70" name="Google Shape;70;p15"/>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lvl1pPr marR="0" lvl="0" algn="l" rtl="0">
              <a:lnSpc>
                <a:spcPct val="116666"/>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lvl1pPr marR="0" lvl="0" algn="l" rtl="0">
              <a:lnSpc>
                <a:spcPct val="116666"/>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cxnSp>
        <p:nvCxnSpPr>
          <p:cNvPr id="73" name="Google Shape;73;p16"/>
          <p:cNvCxnSpPr/>
          <p:nvPr/>
        </p:nvCxnSpPr>
        <p:spPr>
          <a:xfrm>
            <a:off x="457199" y="4800600"/>
            <a:ext cx="8229600" cy="0"/>
          </a:xfrm>
          <a:prstGeom prst="straightConnector1">
            <a:avLst/>
          </a:prstGeom>
          <a:noFill/>
          <a:ln w="12700" cap="flat" cmpd="sng">
            <a:solidFill>
              <a:schemeClr val="dk2"/>
            </a:solidFill>
            <a:prstDash val="solid"/>
            <a:round/>
            <a:headEnd type="none" w="sm" len="sm"/>
            <a:tailEnd type="none" w="sm" len="sm"/>
          </a:ln>
        </p:spPr>
      </p:cxnSp>
      <p:pic>
        <p:nvPicPr>
          <p:cNvPr id="74" name="Google Shape;74;p16"/>
          <p:cNvPicPr preferRelativeResize="0"/>
          <p:nvPr/>
        </p:nvPicPr>
        <p:blipFill rotWithShape="1">
          <a:blip r:embed="rId2">
            <a:alphaModFix/>
          </a:blip>
          <a:srcRect/>
          <a:stretch/>
        </p:blipFill>
        <p:spPr>
          <a:xfrm>
            <a:off x="457199" y="4836131"/>
            <a:ext cx="864111" cy="171132"/>
          </a:xfrm>
          <a:prstGeom prst="rect">
            <a:avLst/>
          </a:prstGeom>
          <a:noFill/>
          <a:ln>
            <a:noFill/>
          </a:ln>
        </p:spPr>
      </p:pic>
      <p:sp>
        <p:nvSpPr>
          <p:cNvPr id="75" name="Google Shape;75;p16"/>
          <p:cNvSpPr txBox="1"/>
          <p:nvPr/>
        </p:nvSpPr>
        <p:spPr>
          <a:xfrm>
            <a:off x="5927070" y="4846873"/>
            <a:ext cx="2880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800" b="0" i="0" u="none" strike="noStrike" cap="none">
                <a:solidFill>
                  <a:srgbClr val="3F3F3F"/>
                </a:solidFill>
                <a:latin typeface="Montserrat"/>
                <a:ea typeface="Montserrat"/>
                <a:cs typeface="Montserrat"/>
                <a:sym typeface="Montserrat"/>
              </a:rPr>
              <a:t>KINDNESS AND CARE FOR ANIMALS</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9" name="Google Shape;79;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80" name="Google Shape;80;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1" name="Google Shape;81;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2" name="Google Shape;82;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311700" y="247625"/>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What’s Up New England?</a:t>
            </a:r>
            <a:endParaRPr/>
          </a:p>
        </p:txBody>
      </p:sp>
      <p:sp>
        <p:nvSpPr>
          <p:cNvPr id="88" name="Google Shape;88;p18"/>
          <p:cNvSpPr txBox="1">
            <a:spLocks noGrp="1"/>
          </p:cNvSpPr>
          <p:nvPr>
            <p:ph type="subTitle" idx="1"/>
          </p:nvPr>
        </p:nvSpPr>
        <p:spPr>
          <a:xfrm>
            <a:off x="2365500" y="1040225"/>
            <a:ext cx="4283700" cy="599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With Brad and Mike</a:t>
            </a:r>
            <a:endParaRPr/>
          </a:p>
        </p:txBody>
      </p:sp>
      <p:pic>
        <p:nvPicPr>
          <p:cNvPr id="89" name="Google Shape;89;p18"/>
          <p:cNvPicPr preferRelativeResize="0"/>
          <p:nvPr/>
        </p:nvPicPr>
        <p:blipFill rotWithShape="1">
          <a:blip r:embed="rId3">
            <a:alphaModFix/>
          </a:blip>
          <a:srcRect r="7842" b="7407"/>
          <a:stretch/>
        </p:blipFill>
        <p:spPr>
          <a:xfrm>
            <a:off x="3205512" y="1639925"/>
            <a:ext cx="2732975" cy="3365851"/>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ctrTitle" idx="4294967295"/>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3300"/>
              <a:buFont typeface="Calibri"/>
              <a:buNone/>
            </a:pPr>
            <a:r>
              <a:rPr lang="en" sz="3300">
                <a:latin typeface="Calibri"/>
                <a:ea typeface="Calibri"/>
                <a:cs typeface="Calibri"/>
                <a:sym typeface="Calibri"/>
              </a:rPr>
              <a:t>MSPCA </a:t>
            </a:r>
            <a:r>
              <a:rPr lang="en" sz="3300" b="0" i="0" u="none" strike="noStrike" cap="none">
                <a:solidFill>
                  <a:schemeClr val="dk1"/>
                </a:solidFill>
                <a:latin typeface="Calibri"/>
                <a:ea typeface="Calibri"/>
                <a:cs typeface="Calibri"/>
                <a:sym typeface="Calibri"/>
              </a:rPr>
              <a:t>Intake – Without Relocation</a:t>
            </a:r>
            <a:br>
              <a:rPr lang="en" sz="33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146" name="Google Shape;146;p27"/>
          <p:cNvSpPr txBox="1"/>
          <p:nvPr/>
        </p:nvSpPr>
        <p:spPr>
          <a:xfrm>
            <a:off x="4843733" y="1194721"/>
            <a:ext cx="16239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Includes 440 mice intake</a:t>
            </a:r>
            <a:endParaRPr sz="1100">
              <a:solidFill>
                <a:schemeClr val="dk1"/>
              </a:solidFill>
              <a:latin typeface="Calibri"/>
              <a:ea typeface="Calibri"/>
              <a:cs typeface="Calibri"/>
              <a:sym typeface="Calibri"/>
            </a:endParaRPr>
          </a:p>
        </p:txBody>
      </p:sp>
      <p:pic>
        <p:nvPicPr>
          <p:cNvPr id="147" name="Google Shape;147;p27"/>
          <p:cNvPicPr preferRelativeResize="0"/>
          <p:nvPr/>
        </p:nvPicPr>
        <p:blipFill rotWithShape="1">
          <a:blip r:embed="rId3">
            <a:alphaModFix/>
          </a:blip>
          <a:srcRect/>
          <a:stretch/>
        </p:blipFill>
        <p:spPr>
          <a:xfrm>
            <a:off x="1832095" y="1127390"/>
            <a:ext cx="5479800" cy="36135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ctrTitle" idx="4294967295"/>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3300"/>
              <a:buFont typeface="Calibri"/>
              <a:buNone/>
            </a:pPr>
            <a:r>
              <a:rPr lang="en" sz="3300">
                <a:latin typeface="Calibri"/>
                <a:ea typeface="Calibri"/>
                <a:cs typeface="Calibri"/>
                <a:sym typeface="Calibri"/>
              </a:rPr>
              <a:t>MSPCA </a:t>
            </a:r>
            <a:r>
              <a:rPr lang="en" sz="3300" b="0" i="0" u="none" strike="noStrike" cap="none">
                <a:solidFill>
                  <a:schemeClr val="dk1"/>
                </a:solidFill>
                <a:latin typeface="Calibri"/>
                <a:ea typeface="Calibri"/>
                <a:cs typeface="Calibri"/>
                <a:sym typeface="Calibri"/>
              </a:rPr>
              <a:t>Intake – All Locations, 2011-2021</a:t>
            </a:r>
            <a:br>
              <a:rPr lang="en" sz="3300" b="0" i="0" u="none" strike="noStrike" cap="none">
                <a:solidFill>
                  <a:schemeClr val="dk1"/>
                </a:solidFill>
                <a:latin typeface="Calibri"/>
                <a:ea typeface="Calibri"/>
                <a:cs typeface="Calibri"/>
                <a:sym typeface="Calibri"/>
              </a:rPr>
            </a:br>
            <a:endParaRPr/>
          </a:p>
        </p:txBody>
      </p:sp>
      <p:pic>
        <p:nvPicPr>
          <p:cNvPr id="153" name="Google Shape;153;p28"/>
          <p:cNvPicPr preferRelativeResize="0"/>
          <p:nvPr/>
        </p:nvPicPr>
        <p:blipFill rotWithShape="1">
          <a:blip r:embed="rId3">
            <a:alphaModFix/>
          </a:blip>
          <a:srcRect/>
          <a:stretch/>
        </p:blipFill>
        <p:spPr>
          <a:xfrm>
            <a:off x="1242325" y="1185424"/>
            <a:ext cx="6320700" cy="36270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MSPCA strategic planning</a:t>
            </a:r>
            <a:endParaRPr/>
          </a:p>
        </p:txBody>
      </p:sp>
      <p:sp>
        <p:nvSpPr>
          <p:cNvPr id="159" name="Google Shape;159;p29"/>
          <p:cNvSpPr txBox="1">
            <a:spLocks noGrp="1"/>
          </p:cNvSpPr>
          <p:nvPr>
            <p:ph type="body" idx="1"/>
          </p:nvPr>
        </p:nvSpPr>
        <p:spPr>
          <a:xfrm>
            <a:off x="628650" y="1369219"/>
            <a:ext cx="3886200" cy="32634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b="1"/>
              <a:t>2017</a:t>
            </a:r>
            <a:endParaRPr b="1"/>
          </a:p>
          <a:p>
            <a:pPr marL="457200" lvl="0" indent="-317500" algn="l" rtl="0">
              <a:spcBef>
                <a:spcPts val="1200"/>
              </a:spcBef>
              <a:spcAft>
                <a:spcPts val="0"/>
              </a:spcAft>
              <a:buSzPts val="1400"/>
              <a:buChar char="●"/>
            </a:pPr>
            <a:r>
              <a:rPr lang="en"/>
              <a:t>Due to overpopulation no longer being a main issue to combat, we shifted from a reactive to a proactive state to address animal issues</a:t>
            </a:r>
            <a:endParaRPr/>
          </a:p>
          <a:p>
            <a:pPr marL="914400" lvl="1" indent="-317500" algn="l" rtl="0">
              <a:spcBef>
                <a:spcPts val="0"/>
              </a:spcBef>
              <a:spcAft>
                <a:spcPts val="0"/>
              </a:spcAft>
              <a:buSzPts val="1400"/>
              <a:buChar char="○"/>
            </a:pPr>
            <a:r>
              <a:rPr lang="en"/>
              <a:t>Formed Community Outreach</a:t>
            </a:r>
            <a:endParaRPr/>
          </a:p>
          <a:p>
            <a:pPr marL="914400" lvl="1" indent="-317500" algn="l" rtl="0">
              <a:spcBef>
                <a:spcPts val="0"/>
              </a:spcBef>
              <a:spcAft>
                <a:spcPts val="0"/>
              </a:spcAft>
              <a:buSzPts val="1400"/>
              <a:buChar char="○"/>
            </a:pPr>
            <a:r>
              <a:rPr lang="en"/>
              <a:t>Developed Community Clinics</a:t>
            </a:r>
            <a:endParaRPr/>
          </a:p>
          <a:p>
            <a:pPr marL="914400" lvl="1" indent="-317500" algn="l" rtl="0">
              <a:spcBef>
                <a:spcPts val="0"/>
              </a:spcBef>
              <a:spcAft>
                <a:spcPts val="0"/>
              </a:spcAft>
              <a:buSzPts val="1400"/>
              <a:buChar char="○"/>
            </a:pPr>
            <a:r>
              <a:rPr lang="en"/>
              <a:t>Affiliated with NEAS for relocation of animals</a:t>
            </a:r>
            <a:endParaRPr/>
          </a:p>
        </p:txBody>
      </p:sp>
      <p:sp>
        <p:nvSpPr>
          <p:cNvPr id="160" name="Google Shape;160;p29"/>
          <p:cNvSpPr txBox="1">
            <a:spLocks noGrp="1"/>
          </p:cNvSpPr>
          <p:nvPr>
            <p:ph type="body" idx="2"/>
          </p:nvPr>
        </p:nvSpPr>
        <p:spPr>
          <a:xfrm>
            <a:off x="4514850" y="1369219"/>
            <a:ext cx="3886200" cy="32634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b="1"/>
              <a:t>2022</a:t>
            </a:r>
            <a:endParaRPr b="1"/>
          </a:p>
          <a:p>
            <a:pPr marL="457200" lvl="0" indent="-317500" algn="l" rtl="0">
              <a:spcBef>
                <a:spcPts val="1200"/>
              </a:spcBef>
              <a:spcAft>
                <a:spcPts val="0"/>
              </a:spcAft>
              <a:buSzPts val="1400"/>
              <a:buChar char="●"/>
            </a:pPr>
            <a:r>
              <a:rPr lang="en"/>
              <a:t>Preserve families - expand community outreach and community clinics</a:t>
            </a:r>
            <a:endParaRPr/>
          </a:p>
          <a:p>
            <a:pPr marL="457200" lvl="0" indent="-317500" algn="l" rtl="0">
              <a:spcBef>
                <a:spcPts val="0"/>
              </a:spcBef>
              <a:spcAft>
                <a:spcPts val="0"/>
              </a:spcAft>
              <a:buSzPts val="1400"/>
              <a:buChar char="●"/>
            </a:pPr>
            <a:r>
              <a:rPr lang="en"/>
              <a:t>Continue relocation but expand to direct support in communities overwhelmed with overpopulation - ex. collaboration with Berkeley Animal Center in SC</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body" idx="1"/>
          </p:nvPr>
        </p:nvSpPr>
        <p:spPr>
          <a:xfrm>
            <a:off x="457200" y="844550"/>
            <a:ext cx="8602200" cy="3768600"/>
          </a:xfrm>
          <a:prstGeom prst="rect">
            <a:avLst/>
          </a:prstGeom>
          <a:noFill/>
          <a:ln>
            <a:noFill/>
          </a:ln>
        </p:spPr>
        <p:txBody>
          <a:bodyPr spcFirstLastPara="1" wrap="square" lIns="0" tIns="0" rIns="0" bIns="91425" anchor="t" anchorCtr="0">
            <a:normAutofit fontScale="85000" lnSpcReduction="20000"/>
          </a:bodyPr>
          <a:lstStyle/>
          <a:p>
            <a:pPr marL="342900" lvl="0" indent="-329565" algn="l" rtl="0">
              <a:lnSpc>
                <a:spcPct val="128571"/>
              </a:lnSpc>
              <a:spcBef>
                <a:spcPts val="0"/>
              </a:spcBef>
              <a:spcAft>
                <a:spcPts val="0"/>
              </a:spcAft>
              <a:buClr>
                <a:srgbClr val="0C0C0C"/>
              </a:buClr>
              <a:buSzPct val="116666"/>
              <a:buChar char="•"/>
            </a:pPr>
            <a:r>
              <a:rPr lang="en" b="1">
                <a:solidFill>
                  <a:srgbClr val="0C0C0C"/>
                </a:solidFill>
              </a:rPr>
              <a:t>28,015 animals served between our four adoption centers, community outreach and community clinics</a:t>
            </a:r>
            <a:endParaRPr sz="1200" b="1">
              <a:solidFill>
                <a:srgbClr val="0C0C0C"/>
              </a:solidFill>
            </a:endParaRPr>
          </a:p>
          <a:p>
            <a:pPr marL="342900" lvl="0" indent="-329565" algn="l" rtl="0">
              <a:lnSpc>
                <a:spcPct val="128571"/>
              </a:lnSpc>
              <a:spcBef>
                <a:spcPts val="600"/>
              </a:spcBef>
              <a:spcAft>
                <a:spcPts val="0"/>
              </a:spcAft>
              <a:buClr>
                <a:srgbClr val="3F3F3F"/>
              </a:buClr>
              <a:buSzPct val="100000"/>
              <a:buChar char="•"/>
            </a:pPr>
            <a:r>
              <a:rPr lang="en" b="1" i="1"/>
              <a:t>Adoption Center</a:t>
            </a:r>
            <a:endParaRPr/>
          </a:p>
          <a:p>
            <a:pPr marL="742950" lvl="1" indent="-272415" algn="l" rtl="0">
              <a:lnSpc>
                <a:spcPct val="128571"/>
              </a:lnSpc>
              <a:spcBef>
                <a:spcPts val="600"/>
              </a:spcBef>
              <a:spcAft>
                <a:spcPts val="0"/>
              </a:spcAft>
              <a:buClr>
                <a:srgbClr val="3F3F3F"/>
              </a:buClr>
              <a:buSzPct val="116666"/>
              <a:buChar char="–"/>
            </a:pPr>
            <a:r>
              <a:rPr lang="en" i="1"/>
              <a:t>10,354 new animals taken into care</a:t>
            </a:r>
            <a:endParaRPr sz="1200"/>
          </a:p>
          <a:p>
            <a:pPr marL="742950" lvl="1" indent="-272415" algn="l" rtl="0">
              <a:lnSpc>
                <a:spcPct val="128571"/>
              </a:lnSpc>
              <a:spcBef>
                <a:spcPts val="600"/>
              </a:spcBef>
              <a:spcAft>
                <a:spcPts val="0"/>
              </a:spcAft>
              <a:buClr>
                <a:srgbClr val="3F3F3F"/>
              </a:buClr>
              <a:buSzPct val="100000"/>
              <a:buChar char="–"/>
            </a:pPr>
            <a:r>
              <a:rPr lang="en" i="1"/>
              <a:t>8,546 animals adopted</a:t>
            </a:r>
            <a:endParaRPr/>
          </a:p>
          <a:p>
            <a:pPr marL="742950" lvl="1" indent="-272415" algn="l" rtl="0">
              <a:lnSpc>
                <a:spcPct val="128571"/>
              </a:lnSpc>
              <a:spcBef>
                <a:spcPts val="600"/>
              </a:spcBef>
              <a:spcAft>
                <a:spcPts val="0"/>
              </a:spcAft>
              <a:buClr>
                <a:srgbClr val="3F3F3F"/>
              </a:buClr>
              <a:buSzPct val="100000"/>
              <a:buChar char="–"/>
            </a:pPr>
            <a:r>
              <a:rPr lang="en" i="1"/>
              <a:t>3,715 dogs and cats relocated from outside of New England</a:t>
            </a:r>
            <a:endParaRPr i="1"/>
          </a:p>
          <a:p>
            <a:pPr marL="1143000" lvl="2" indent="-217169" algn="l" rtl="0">
              <a:lnSpc>
                <a:spcPct val="150000"/>
              </a:lnSpc>
              <a:spcBef>
                <a:spcPts val="600"/>
              </a:spcBef>
              <a:spcAft>
                <a:spcPts val="0"/>
              </a:spcAft>
              <a:buClr>
                <a:srgbClr val="3F3F3F"/>
              </a:buClr>
              <a:buSzPct val="100000"/>
              <a:buChar char="•"/>
            </a:pPr>
            <a:r>
              <a:rPr lang="en" sz="1200" i="1"/>
              <a:t>86% LRR for local dogs</a:t>
            </a:r>
            <a:endParaRPr/>
          </a:p>
          <a:p>
            <a:pPr marL="1143000" lvl="2" indent="-217169" algn="l" rtl="0">
              <a:lnSpc>
                <a:spcPct val="150000"/>
              </a:lnSpc>
              <a:spcBef>
                <a:spcPts val="600"/>
              </a:spcBef>
              <a:spcAft>
                <a:spcPts val="0"/>
              </a:spcAft>
              <a:buClr>
                <a:srgbClr val="3F3F3F"/>
              </a:buClr>
              <a:buSzPct val="100000"/>
              <a:buChar char="•"/>
            </a:pPr>
            <a:r>
              <a:rPr lang="en" sz="1200" i="1"/>
              <a:t>99% LRR for relocated dogs</a:t>
            </a:r>
            <a:endParaRPr sz="1200"/>
          </a:p>
          <a:p>
            <a:pPr marL="342900" lvl="0" indent="-329565" algn="l" rtl="0">
              <a:lnSpc>
                <a:spcPct val="128571"/>
              </a:lnSpc>
              <a:spcBef>
                <a:spcPts val="600"/>
              </a:spcBef>
              <a:spcAft>
                <a:spcPts val="0"/>
              </a:spcAft>
              <a:buClr>
                <a:srgbClr val="3F3F3F"/>
              </a:buClr>
              <a:buSzPct val="100000"/>
              <a:buChar char="•"/>
            </a:pPr>
            <a:r>
              <a:rPr lang="en" b="1" i="1"/>
              <a:t>MSPCA Angell Community Clinics (3 clinics)</a:t>
            </a:r>
            <a:endParaRPr/>
          </a:p>
          <a:p>
            <a:pPr marL="742950" lvl="1" indent="-272415" algn="l" rtl="0">
              <a:lnSpc>
                <a:spcPct val="128571"/>
              </a:lnSpc>
              <a:spcBef>
                <a:spcPts val="600"/>
              </a:spcBef>
              <a:spcAft>
                <a:spcPts val="0"/>
              </a:spcAft>
              <a:buClr>
                <a:srgbClr val="3F3F3F"/>
              </a:buClr>
              <a:buSzPct val="100000"/>
              <a:buChar char="–"/>
            </a:pPr>
            <a:r>
              <a:rPr lang="en"/>
              <a:t>10,033 subsidized medical care treatments provided for low income families</a:t>
            </a:r>
            <a:endParaRPr/>
          </a:p>
          <a:p>
            <a:pPr marL="342900" lvl="0" indent="-329565" algn="l" rtl="0">
              <a:lnSpc>
                <a:spcPct val="128571"/>
              </a:lnSpc>
              <a:spcBef>
                <a:spcPts val="600"/>
              </a:spcBef>
              <a:spcAft>
                <a:spcPts val="0"/>
              </a:spcAft>
              <a:buClr>
                <a:srgbClr val="3F3F3F"/>
              </a:buClr>
              <a:buSzPct val="100000"/>
              <a:buChar char="•"/>
            </a:pPr>
            <a:r>
              <a:rPr lang="en" b="1" i="1"/>
              <a:t>Community Outreach </a:t>
            </a:r>
            <a:endParaRPr/>
          </a:p>
          <a:p>
            <a:pPr marL="742950" lvl="1" indent="-272415" algn="l" rtl="0">
              <a:lnSpc>
                <a:spcPct val="128571"/>
              </a:lnSpc>
              <a:spcBef>
                <a:spcPts val="600"/>
              </a:spcBef>
              <a:spcAft>
                <a:spcPts val="0"/>
              </a:spcAft>
              <a:buClr>
                <a:srgbClr val="3F3F3F"/>
              </a:buClr>
              <a:buSzPct val="116666"/>
              <a:buChar char="–"/>
            </a:pPr>
            <a:r>
              <a:rPr lang="en"/>
              <a:t>7,567 new animals supported by our Community Outreach teams </a:t>
            </a:r>
            <a:endParaRPr sz="1200"/>
          </a:p>
          <a:p>
            <a:pPr marL="742950" lvl="1" indent="-272415" algn="l" rtl="0">
              <a:lnSpc>
                <a:spcPct val="128571"/>
              </a:lnSpc>
              <a:spcBef>
                <a:spcPts val="600"/>
              </a:spcBef>
              <a:spcAft>
                <a:spcPts val="0"/>
              </a:spcAft>
              <a:buClr>
                <a:srgbClr val="3F3F3F"/>
              </a:buClr>
              <a:buSzPct val="100000"/>
              <a:buChar char="–"/>
            </a:pPr>
            <a:r>
              <a:rPr lang="en"/>
              <a:t>2,705,080 pet meals and 113,648 pounds of litter given to families in need</a:t>
            </a:r>
            <a:endParaRPr/>
          </a:p>
          <a:p>
            <a:pPr marL="457200" lvl="1" indent="0" algn="l" rtl="0">
              <a:lnSpc>
                <a:spcPct val="128571"/>
              </a:lnSpc>
              <a:spcBef>
                <a:spcPts val="600"/>
              </a:spcBef>
              <a:spcAft>
                <a:spcPts val="0"/>
              </a:spcAft>
              <a:buClr>
                <a:srgbClr val="3F3F3F"/>
              </a:buClr>
              <a:buSzPct val="100000"/>
              <a:buNone/>
            </a:pPr>
            <a:endParaRPr/>
          </a:p>
        </p:txBody>
      </p:sp>
      <p:sp>
        <p:nvSpPr>
          <p:cNvPr id="166" name="Google Shape;166;p30"/>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p>
            <a:pPr marL="0" lvl="0" indent="0" algn="ctr" rtl="0">
              <a:lnSpc>
                <a:spcPct val="116666"/>
              </a:lnSpc>
              <a:spcBef>
                <a:spcPts val="0"/>
              </a:spcBef>
              <a:spcAft>
                <a:spcPts val="0"/>
              </a:spcAft>
              <a:buClr>
                <a:schemeClr val="dk2"/>
              </a:buClr>
              <a:buSzPts val="2400"/>
              <a:buFont typeface="Montserrat"/>
              <a:buNone/>
            </a:pPr>
            <a:r>
              <a:rPr lang="en"/>
              <a:t>MSPCA Core Stats 2021</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p>
            <a:pPr marL="0" lvl="0" indent="0" algn="ctr" rtl="0">
              <a:lnSpc>
                <a:spcPct val="116666"/>
              </a:lnSpc>
              <a:spcBef>
                <a:spcPts val="0"/>
              </a:spcBef>
              <a:spcAft>
                <a:spcPts val="0"/>
              </a:spcAft>
              <a:buClr>
                <a:schemeClr val="dk2"/>
              </a:buClr>
              <a:buSzPts val="2400"/>
              <a:buFont typeface="Montserrat"/>
              <a:buNone/>
            </a:pPr>
            <a:r>
              <a:rPr lang="en"/>
              <a:t>MSPCA/NEAS relocation map</a:t>
            </a:r>
            <a:endParaRPr/>
          </a:p>
        </p:txBody>
      </p:sp>
      <p:pic>
        <p:nvPicPr>
          <p:cNvPr id="172" name="Google Shape;172;p31"/>
          <p:cNvPicPr preferRelativeResize="0"/>
          <p:nvPr/>
        </p:nvPicPr>
        <p:blipFill rotWithShape="1">
          <a:blip r:embed="rId3">
            <a:alphaModFix/>
          </a:blip>
          <a:srcRect/>
          <a:stretch/>
        </p:blipFill>
        <p:spPr>
          <a:xfrm>
            <a:off x="1285875" y="783600"/>
            <a:ext cx="7273223" cy="399824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p:nvPr/>
        </p:nvSpPr>
        <p:spPr>
          <a:xfrm>
            <a:off x="628650" y="4521582"/>
            <a:ext cx="7032900" cy="177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Arial"/>
                <a:ea typeface="Arial"/>
                <a:cs typeface="Arial"/>
                <a:sym typeface="Arial"/>
              </a:rPr>
              <a:t>Data source: 1,233 organization locations with full 2019-2021 data in The National Database</a:t>
            </a:r>
            <a:endParaRPr sz="1100"/>
          </a:p>
        </p:txBody>
      </p:sp>
      <p:pic>
        <p:nvPicPr>
          <p:cNvPr id="178" name="Google Shape;178;p32" descr="Logo&#10;&#10;Description automatically generated"/>
          <p:cNvPicPr preferRelativeResize="0"/>
          <p:nvPr/>
        </p:nvPicPr>
        <p:blipFill rotWithShape="1">
          <a:blip r:embed="rId3">
            <a:alphaModFix/>
          </a:blip>
          <a:srcRect/>
          <a:stretch/>
        </p:blipFill>
        <p:spPr>
          <a:xfrm>
            <a:off x="7435937" y="4308727"/>
            <a:ext cx="981977" cy="621919"/>
          </a:xfrm>
          <a:prstGeom prst="rect">
            <a:avLst/>
          </a:prstGeom>
          <a:noFill/>
          <a:ln>
            <a:noFill/>
          </a:ln>
        </p:spPr>
      </p:pic>
      <p:pic>
        <p:nvPicPr>
          <p:cNvPr id="179" name="Google Shape;179;p32"/>
          <p:cNvPicPr preferRelativeResize="0"/>
          <p:nvPr/>
        </p:nvPicPr>
        <p:blipFill>
          <a:blip r:embed="rId4">
            <a:alphaModFix/>
          </a:blip>
          <a:stretch>
            <a:fillRect/>
          </a:stretch>
        </p:blipFill>
        <p:spPr>
          <a:xfrm>
            <a:off x="188981" y="206306"/>
            <a:ext cx="8766035" cy="431527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p:nvPr/>
        </p:nvSpPr>
        <p:spPr>
          <a:xfrm>
            <a:off x="628650" y="4521582"/>
            <a:ext cx="7032900" cy="177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Arial"/>
                <a:ea typeface="Arial"/>
                <a:cs typeface="Arial"/>
                <a:sym typeface="Arial"/>
              </a:rPr>
              <a:t>Data source: 59 organization locations in New England (CT,ME,MA,NH,RI,VT) with full 2019-2021 data in The National Database</a:t>
            </a:r>
            <a:endParaRPr sz="1100"/>
          </a:p>
        </p:txBody>
      </p:sp>
      <p:pic>
        <p:nvPicPr>
          <p:cNvPr id="185" name="Google Shape;185;p33" descr="Logo&#10;&#10;Description automatically generated"/>
          <p:cNvPicPr preferRelativeResize="0"/>
          <p:nvPr/>
        </p:nvPicPr>
        <p:blipFill rotWithShape="1">
          <a:blip r:embed="rId3">
            <a:alphaModFix/>
          </a:blip>
          <a:srcRect/>
          <a:stretch/>
        </p:blipFill>
        <p:spPr>
          <a:xfrm>
            <a:off x="7435936" y="4308727"/>
            <a:ext cx="981975" cy="621919"/>
          </a:xfrm>
          <a:prstGeom prst="rect">
            <a:avLst/>
          </a:prstGeom>
          <a:noFill/>
          <a:ln>
            <a:noFill/>
          </a:ln>
        </p:spPr>
      </p:pic>
      <p:pic>
        <p:nvPicPr>
          <p:cNvPr id="186" name="Google Shape;186;p33"/>
          <p:cNvPicPr preferRelativeResize="0"/>
          <p:nvPr/>
        </p:nvPicPr>
        <p:blipFill rotWithShape="1">
          <a:blip r:embed="rId4">
            <a:alphaModFix/>
          </a:blip>
          <a:srcRect/>
          <a:stretch/>
        </p:blipFill>
        <p:spPr>
          <a:xfrm>
            <a:off x="628649" y="339365"/>
            <a:ext cx="7789200" cy="4079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p:nvPr/>
        </p:nvSpPr>
        <p:spPr>
          <a:xfrm>
            <a:off x="628650" y="4521582"/>
            <a:ext cx="7032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0" i="0" u="none" strike="noStrike" cap="none">
                <a:solidFill>
                  <a:schemeClr val="dk1"/>
                </a:solidFill>
                <a:latin typeface="Arial"/>
                <a:ea typeface="Arial"/>
                <a:cs typeface="Arial"/>
                <a:sym typeface="Arial"/>
              </a:rPr>
              <a:t>Data source: 1,233 organization locations with full 2019-2021 data in The National Database</a:t>
            </a:r>
            <a:endParaRPr sz="1100"/>
          </a:p>
          <a:p>
            <a:pPr marL="0" marR="0" lvl="0" indent="0" algn="l" rtl="0">
              <a:spcBef>
                <a:spcPts val="0"/>
              </a:spcBef>
              <a:spcAft>
                <a:spcPts val="0"/>
              </a:spcAft>
              <a:buNone/>
            </a:pPr>
            <a:r>
              <a:rPr lang="en" sz="700">
                <a:solidFill>
                  <a:schemeClr val="dk1"/>
                </a:solidFill>
                <a:latin typeface="Arial"/>
                <a:ea typeface="Arial"/>
                <a:cs typeface="Arial"/>
                <a:sym typeface="Arial"/>
              </a:rPr>
              <a:t>Data source: 59 organization locations in New England (CT,ME,MA,NH,RI,VT) with full 2019-2021 data in The National Database</a:t>
            </a:r>
            <a:endParaRPr sz="1100"/>
          </a:p>
        </p:txBody>
      </p:sp>
      <p:pic>
        <p:nvPicPr>
          <p:cNvPr id="192" name="Google Shape;192;p34" descr="Logo&#10;&#10;Description automatically generated"/>
          <p:cNvPicPr preferRelativeResize="0"/>
          <p:nvPr/>
        </p:nvPicPr>
        <p:blipFill rotWithShape="1">
          <a:blip r:embed="rId3">
            <a:alphaModFix/>
          </a:blip>
          <a:srcRect/>
          <a:stretch/>
        </p:blipFill>
        <p:spPr>
          <a:xfrm>
            <a:off x="7435937" y="4308727"/>
            <a:ext cx="981977" cy="621919"/>
          </a:xfrm>
          <a:prstGeom prst="rect">
            <a:avLst/>
          </a:prstGeom>
          <a:noFill/>
          <a:ln>
            <a:noFill/>
          </a:ln>
        </p:spPr>
      </p:pic>
      <p:pic>
        <p:nvPicPr>
          <p:cNvPr id="193" name="Google Shape;193;p34"/>
          <p:cNvPicPr preferRelativeResize="0"/>
          <p:nvPr/>
        </p:nvPicPr>
        <p:blipFill>
          <a:blip r:embed="rId4">
            <a:alphaModFix/>
          </a:blip>
          <a:stretch>
            <a:fillRect/>
          </a:stretch>
        </p:blipFill>
        <p:spPr>
          <a:xfrm>
            <a:off x="490631" y="130650"/>
            <a:ext cx="8160918" cy="2329650"/>
          </a:xfrm>
          <a:prstGeom prst="rect">
            <a:avLst/>
          </a:prstGeom>
          <a:noFill/>
          <a:ln>
            <a:noFill/>
          </a:ln>
        </p:spPr>
      </p:pic>
      <p:pic>
        <p:nvPicPr>
          <p:cNvPr id="194" name="Google Shape;194;p34"/>
          <p:cNvPicPr preferRelativeResize="0"/>
          <p:nvPr/>
        </p:nvPicPr>
        <p:blipFill>
          <a:blip r:embed="rId5">
            <a:alphaModFix/>
          </a:blip>
          <a:stretch>
            <a:fillRect/>
          </a:stretch>
        </p:blipFill>
        <p:spPr>
          <a:xfrm>
            <a:off x="441675" y="2312157"/>
            <a:ext cx="8260667" cy="1991963"/>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pic>
        <p:nvPicPr>
          <p:cNvPr id="199" name="Google Shape;199;p35"/>
          <p:cNvPicPr preferRelativeResize="0"/>
          <p:nvPr/>
        </p:nvPicPr>
        <p:blipFill rotWithShape="1">
          <a:blip r:embed="rId3">
            <a:alphaModFix/>
          </a:blip>
          <a:srcRect/>
          <a:stretch/>
        </p:blipFill>
        <p:spPr>
          <a:xfrm>
            <a:off x="278970" y="825284"/>
            <a:ext cx="8415600" cy="4092000"/>
          </a:xfrm>
          <a:prstGeom prst="rect">
            <a:avLst/>
          </a:prstGeom>
          <a:noFill/>
          <a:ln>
            <a:noFill/>
          </a:ln>
        </p:spPr>
      </p:pic>
      <p:sp>
        <p:nvSpPr>
          <p:cNvPr id="200" name="Google Shape;200;p35"/>
          <p:cNvSpPr/>
          <p:nvPr/>
        </p:nvSpPr>
        <p:spPr>
          <a:xfrm>
            <a:off x="-116225" y="226300"/>
            <a:ext cx="6249300" cy="5061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1" name="Google Shape;201;p35"/>
          <p:cNvSpPr txBox="1"/>
          <p:nvPr/>
        </p:nvSpPr>
        <p:spPr>
          <a:xfrm>
            <a:off x="278982" y="317700"/>
            <a:ext cx="6648000" cy="3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700" b="1">
                <a:solidFill>
                  <a:schemeClr val="lt1"/>
                </a:solidFill>
                <a:latin typeface="Source Sans Pro"/>
                <a:ea typeface="Source Sans Pro"/>
                <a:cs typeface="Source Sans Pro"/>
                <a:sym typeface="Source Sans Pro"/>
              </a:rPr>
              <a:t>Public &amp; Industry Perception of Problems In New England</a:t>
            </a:r>
            <a:endParaRPr sz="1100"/>
          </a:p>
        </p:txBody>
      </p:sp>
      <p:pic>
        <p:nvPicPr>
          <p:cNvPr id="202" name="Google Shape;202;p35"/>
          <p:cNvPicPr preferRelativeResize="0"/>
          <p:nvPr/>
        </p:nvPicPr>
        <p:blipFill>
          <a:blip r:embed="rId4">
            <a:alphaModFix/>
          </a:blip>
          <a:stretch>
            <a:fillRect/>
          </a:stretch>
        </p:blipFill>
        <p:spPr>
          <a:xfrm>
            <a:off x="95719" y="825281"/>
            <a:ext cx="8598815" cy="3997105"/>
          </a:xfrm>
          <a:prstGeom prst="rect">
            <a:avLst/>
          </a:prstGeom>
          <a:noFill/>
          <a:ln>
            <a:noFill/>
          </a:ln>
        </p:spPr>
      </p:pic>
      <p:sp>
        <p:nvSpPr>
          <p:cNvPr id="203" name="Google Shape;203;p35"/>
          <p:cNvSpPr txBox="1"/>
          <p:nvPr/>
        </p:nvSpPr>
        <p:spPr>
          <a:xfrm>
            <a:off x="4833338" y="4822388"/>
            <a:ext cx="4256700" cy="2514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800" i="1">
                <a:solidFill>
                  <a:srgbClr val="999999"/>
                </a:solidFill>
                <a:latin typeface="Calibri"/>
                <a:ea typeface="Calibri"/>
                <a:cs typeface="Calibri"/>
                <a:sym typeface="Calibri"/>
              </a:rPr>
              <a:t>New England Future of Animal Welfare Coalition, 2020</a:t>
            </a:r>
            <a:endParaRPr sz="800" i="1">
              <a:solidFill>
                <a:srgbClr val="999999"/>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a:spLocks noGrp="1"/>
          </p:cNvSpPr>
          <p:nvPr>
            <p:ph type="body" idx="1"/>
          </p:nvPr>
        </p:nvSpPr>
        <p:spPr>
          <a:xfrm>
            <a:off x="311700" y="1152475"/>
            <a:ext cx="8520600" cy="38415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⅓ of animals are in homes with household income under $35,000/year</a:t>
            </a:r>
            <a:endParaRPr/>
          </a:p>
          <a:p>
            <a:pPr marL="457200" lvl="0" indent="-342900" algn="l" rtl="0">
              <a:spcBef>
                <a:spcPts val="0"/>
              </a:spcBef>
              <a:spcAft>
                <a:spcPts val="0"/>
              </a:spcAft>
              <a:buSzPts val="1800"/>
              <a:buChar char="●"/>
            </a:pPr>
            <a:r>
              <a:rPr lang="en"/>
              <a:t>½ of animals are in home with household income under $50,000/year</a:t>
            </a:r>
            <a:endParaRPr/>
          </a:p>
        </p:txBody>
      </p:sp>
      <p:pic>
        <p:nvPicPr>
          <p:cNvPr id="209" name="Google Shape;209;p36" title="Points scored"/>
          <p:cNvPicPr preferRelativeResize="0"/>
          <p:nvPr/>
        </p:nvPicPr>
        <p:blipFill>
          <a:blip r:embed="rId3">
            <a:alphaModFix/>
          </a:blip>
          <a:stretch>
            <a:fillRect/>
          </a:stretch>
        </p:blipFill>
        <p:spPr>
          <a:xfrm>
            <a:off x="1695887" y="310675"/>
            <a:ext cx="5936376" cy="367065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404125" y="174975"/>
            <a:ext cx="5990417" cy="3918325"/>
          </a:xfrm>
          <a:prstGeom prst="rect">
            <a:avLst/>
          </a:prstGeom>
          <a:noFill/>
          <a:ln>
            <a:noFill/>
          </a:ln>
        </p:spPr>
      </p:pic>
      <p:pic>
        <p:nvPicPr>
          <p:cNvPr id="95" name="Google Shape;95;p19"/>
          <p:cNvPicPr preferRelativeResize="0"/>
          <p:nvPr/>
        </p:nvPicPr>
        <p:blipFill>
          <a:blip r:embed="rId4">
            <a:alphaModFix/>
          </a:blip>
          <a:stretch>
            <a:fillRect/>
          </a:stretch>
        </p:blipFill>
        <p:spPr>
          <a:xfrm>
            <a:off x="5845400" y="4093300"/>
            <a:ext cx="3069825" cy="7822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p>
            <a:pPr marL="0" lvl="0" indent="0" algn="ctr" rtl="0">
              <a:lnSpc>
                <a:spcPct val="116666"/>
              </a:lnSpc>
              <a:spcBef>
                <a:spcPts val="0"/>
              </a:spcBef>
              <a:spcAft>
                <a:spcPts val="0"/>
              </a:spcAft>
              <a:buClr>
                <a:schemeClr val="dk2"/>
              </a:buClr>
              <a:buSzPts val="2400"/>
              <a:buFont typeface="Montserrat"/>
              <a:buNone/>
            </a:pPr>
            <a:r>
              <a:rPr lang="en"/>
              <a:t>Are New England Shelters planning to breed?</a:t>
            </a:r>
            <a:endParaRPr/>
          </a:p>
        </p:txBody>
      </p:sp>
      <p:pic>
        <p:nvPicPr>
          <p:cNvPr id="215" name="Google Shape;215;p37"/>
          <p:cNvPicPr preferRelativeResize="0"/>
          <p:nvPr/>
        </p:nvPicPr>
        <p:blipFill rotWithShape="1">
          <a:blip r:embed="rId3">
            <a:alphaModFix/>
          </a:blip>
          <a:srcRect/>
          <a:stretch/>
        </p:blipFill>
        <p:spPr>
          <a:xfrm>
            <a:off x="1219712" y="1253525"/>
            <a:ext cx="5144079" cy="28806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ctrTitle"/>
          </p:nvPr>
        </p:nvSpPr>
        <p:spPr>
          <a:xfrm>
            <a:off x="457200" y="342900"/>
            <a:ext cx="8229600" cy="514500"/>
          </a:xfrm>
          <a:prstGeom prst="rect">
            <a:avLst/>
          </a:prstGeom>
          <a:noFill/>
          <a:ln>
            <a:noFill/>
          </a:ln>
        </p:spPr>
        <p:txBody>
          <a:bodyPr spcFirstLastPara="1" wrap="square" lIns="0" tIns="0" rIns="0" bIns="0" anchor="t" anchorCtr="0">
            <a:normAutofit/>
          </a:bodyPr>
          <a:lstStyle/>
          <a:p>
            <a:pPr marL="0" lvl="0" indent="0" algn="ctr" rtl="0">
              <a:lnSpc>
                <a:spcPct val="116666"/>
              </a:lnSpc>
              <a:spcBef>
                <a:spcPts val="0"/>
              </a:spcBef>
              <a:spcAft>
                <a:spcPts val="0"/>
              </a:spcAft>
              <a:buClr>
                <a:schemeClr val="dk2"/>
              </a:buClr>
              <a:buSzPts val="2400"/>
              <a:buFont typeface="Montserrat"/>
              <a:buNone/>
            </a:pPr>
            <a:r>
              <a:rPr lang="en"/>
              <a:t>Are we concerned about pet acquisition?</a:t>
            </a:r>
            <a:endParaRPr/>
          </a:p>
        </p:txBody>
      </p:sp>
      <p:pic>
        <p:nvPicPr>
          <p:cNvPr id="221" name="Google Shape;221;p38"/>
          <p:cNvPicPr preferRelativeResize="0"/>
          <p:nvPr/>
        </p:nvPicPr>
        <p:blipFill rotWithShape="1">
          <a:blip r:embed="rId3">
            <a:alphaModFix/>
          </a:blip>
          <a:srcRect/>
          <a:stretch/>
        </p:blipFill>
        <p:spPr>
          <a:xfrm>
            <a:off x="1371601" y="1243816"/>
            <a:ext cx="5104680" cy="33969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9"/>
          <p:cNvPicPr preferRelativeResize="0"/>
          <p:nvPr/>
        </p:nvPicPr>
        <p:blipFill>
          <a:blip r:embed="rId3">
            <a:alphaModFix/>
          </a:blip>
          <a:stretch>
            <a:fillRect/>
          </a:stretch>
        </p:blipFill>
        <p:spPr>
          <a:xfrm>
            <a:off x="270925" y="152400"/>
            <a:ext cx="8602138" cy="4838702"/>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body" idx="4294967295"/>
          </p:nvPr>
        </p:nvSpPr>
        <p:spPr>
          <a:xfrm>
            <a:off x="457200" y="1316375"/>
            <a:ext cx="8375100" cy="3429000"/>
          </a:xfrm>
          <a:prstGeom prst="rect">
            <a:avLst/>
          </a:prstGeom>
          <a:noFill/>
          <a:ln>
            <a:noFill/>
          </a:ln>
        </p:spPr>
        <p:txBody>
          <a:bodyPr spcFirstLastPara="1" wrap="square" lIns="0" tIns="0" rIns="0" bIns="91425" anchor="t" anchorCtr="0">
            <a:normAutofit/>
          </a:bodyPr>
          <a:lstStyle/>
          <a:p>
            <a:pPr marL="342900" lvl="0" indent="-342900" algn="l" rtl="0">
              <a:lnSpc>
                <a:spcPct val="128571"/>
              </a:lnSpc>
              <a:spcBef>
                <a:spcPts val="0"/>
              </a:spcBef>
              <a:spcAft>
                <a:spcPts val="0"/>
              </a:spcAft>
              <a:buClr>
                <a:srgbClr val="3F3F3F"/>
              </a:buClr>
              <a:buSzPts val="1400"/>
              <a:buChar char="●"/>
            </a:pPr>
            <a:r>
              <a:rPr lang="en"/>
              <a:t>Do we need to rethink our spay/neuter policies?  </a:t>
            </a:r>
            <a:endParaRPr/>
          </a:p>
          <a:p>
            <a:pPr marL="342900" lvl="0" indent="-342900" algn="l" rtl="0">
              <a:lnSpc>
                <a:spcPct val="128571"/>
              </a:lnSpc>
              <a:spcBef>
                <a:spcPts val="600"/>
              </a:spcBef>
              <a:spcAft>
                <a:spcPts val="0"/>
              </a:spcAft>
              <a:buClr>
                <a:srgbClr val="3F3F3F"/>
              </a:buClr>
              <a:buSzPts val="1400"/>
              <a:buChar char="●"/>
            </a:pPr>
            <a:r>
              <a:rPr lang="en"/>
              <a:t>Where will people get pets from humane sources if they can’t adopt them from shelters?</a:t>
            </a:r>
            <a:endParaRPr/>
          </a:p>
          <a:p>
            <a:pPr marL="342900" lvl="0" indent="-342900" algn="l" rtl="0">
              <a:lnSpc>
                <a:spcPct val="128571"/>
              </a:lnSpc>
              <a:spcBef>
                <a:spcPts val="600"/>
              </a:spcBef>
              <a:spcAft>
                <a:spcPts val="0"/>
              </a:spcAft>
              <a:buClr>
                <a:srgbClr val="3F3F3F"/>
              </a:buClr>
              <a:buSzPts val="1400"/>
              <a:buChar char="●"/>
            </a:pPr>
            <a:r>
              <a:rPr lang="en"/>
              <a:t>Is there something in between adoption and puppy mills that is humane?</a:t>
            </a:r>
            <a:endParaRPr/>
          </a:p>
          <a:p>
            <a:pPr marL="342900" lvl="0" indent="-342900" algn="l" rtl="0">
              <a:lnSpc>
                <a:spcPct val="128571"/>
              </a:lnSpc>
              <a:spcBef>
                <a:spcPts val="600"/>
              </a:spcBef>
              <a:spcAft>
                <a:spcPts val="0"/>
              </a:spcAft>
              <a:buClr>
                <a:srgbClr val="3F3F3F"/>
              </a:buClr>
              <a:buSzPts val="1400"/>
              <a:buChar char="●"/>
            </a:pPr>
            <a:r>
              <a:rPr lang="en"/>
              <a:t>Do we need to rethink our relationship with breeders in some way?</a:t>
            </a:r>
            <a:endParaRPr/>
          </a:p>
          <a:p>
            <a:pPr marL="342900" lvl="0" indent="-342900" algn="l" rtl="0">
              <a:lnSpc>
                <a:spcPct val="128571"/>
              </a:lnSpc>
              <a:spcBef>
                <a:spcPts val="600"/>
              </a:spcBef>
              <a:spcAft>
                <a:spcPts val="0"/>
              </a:spcAft>
              <a:buClr>
                <a:srgbClr val="3F3F3F"/>
              </a:buClr>
              <a:buSzPts val="1400"/>
              <a:buChar char="●"/>
            </a:pPr>
            <a:r>
              <a:rPr lang="en"/>
              <a:t>Where will families in subsidized housing get dogs they are allowed to have?</a:t>
            </a:r>
            <a:endParaRPr/>
          </a:p>
          <a:p>
            <a:pPr marL="342900" lvl="0" indent="-368300" algn="l" rtl="0">
              <a:lnSpc>
                <a:spcPct val="128571"/>
              </a:lnSpc>
              <a:spcBef>
                <a:spcPts val="600"/>
              </a:spcBef>
              <a:spcAft>
                <a:spcPts val="0"/>
              </a:spcAft>
              <a:buSzPts val="1800"/>
              <a:buChar char="●"/>
            </a:pPr>
            <a:endParaRPr/>
          </a:p>
        </p:txBody>
      </p:sp>
      <p:sp>
        <p:nvSpPr>
          <p:cNvPr id="232" name="Google Shape;232;p40"/>
          <p:cNvSpPr txBox="1">
            <a:spLocks noGrp="1"/>
          </p:cNvSpPr>
          <p:nvPr>
            <p:ph type="title"/>
          </p:nvPr>
        </p:nvSpPr>
        <p:spPr>
          <a:xfrm>
            <a:off x="311700" y="456000"/>
            <a:ext cx="8520600" cy="572700"/>
          </a:xfrm>
          <a:prstGeom prst="rect">
            <a:avLst/>
          </a:prstGeom>
          <a:noFill/>
          <a:ln>
            <a:noFill/>
          </a:ln>
        </p:spPr>
        <p:txBody>
          <a:bodyPr spcFirstLastPara="1" wrap="square" lIns="0" tIns="0" rIns="0" bIns="0" anchor="t" anchorCtr="0">
            <a:normAutofit/>
          </a:bodyPr>
          <a:lstStyle/>
          <a:p>
            <a:pPr marL="0" lvl="0" indent="0" algn="ctr" rtl="0">
              <a:lnSpc>
                <a:spcPct val="116666"/>
              </a:lnSpc>
              <a:spcBef>
                <a:spcPts val="0"/>
              </a:spcBef>
              <a:spcAft>
                <a:spcPts val="0"/>
              </a:spcAft>
              <a:buClr>
                <a:schemeClr val="dk2"/>
              </a:buClr>
              <a:buSzPts val="2400"/>
              <a:buFont typeface="Montserrat"/>
              <a:buNone/>
            </a:pPr>
            <a:r>
              <a:rPr lang="en"/>
              <a:t>Discussion we are having or have had</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1379300" y="152400"/>
            <a:ext cx="6385389" cy="4838698"/>
          </a:xfrm>
          <a:prstGeom prst="rect">
            <a:avLst/>
          </a:prstGeom>
          <a:noFill/>
          <a:ln>
            <a:noFill/>
          </a:ln>
        </p:spPr>
      </p:pic>
      <p:pic>
        <p:nvPicPr>
          <p:cNvPr id="101" name="Google Shape;101;p20"/>
          <p:cNvPicPr preferRelativeResize="0"/>
          <p:nvPr/>
        </p:nvPicPr>
        <p:blipFill>
          <a:blip r:embed="rId4">
            <a:alphaModFix/>
          </a:blip>
          <a:stretch>
            <a:fillRect/>
          </a:stretch>
        </p:blipFill>
        <p:spPr>
          <a:xfrm>
            <a:off x="6672050" y="3945825"/>
            <a:ext cx="918950" cy="9189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1"/>
          <p:cNvPicPr preferRelativeResize="0"/>
          <p:nvPr/>
        </p:nvPicPr>
        <p:blipFill>
          <a:blip r:embed="rId3">
            <a:alphaModFix/>
          </a:blip>
          <a:stretch>
            <a:fillRect/>
          </a:stretch>
        </p:blipFill>
        <p:spPr>
          <a:xfrm>
            <a:off x="215150" y="416952"/>
            <a:ext cx="5193255" cy="4436100"/>
          </a:xfrm>
          <a:prstGeom prst="rect">
            <a:avLst/>
          </a:prstGeom>
          <a:noFill/>
          <a:ln>
            <a:noFill/>
          </a:ln>
        </p:spPr>
      </p:pic>
      <p:pic>
        <p:nvPicPr>
          <p:cNvPr id="107" name="Google Shape;107;p21"/>
          <p:cNvPicPr preferRelativeResize="0"/>
          <p:nvPr/>
        </p:nvPicPr>
        <p:blipFill>
          <a:blip r:embed="rId4">
            <a:alphaModFix/>
          </a:blip>
          <a:stretch>
            <a:fillRect/>
          </a:stretch>
        </p:blipFill>
        <p:spPr>
          <a:xfrm>
            <a:off x="5575850" y="393802"/>
            <a:ext cx="2956675" cy="4436101"/>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1447603" y="93600"/>
            <a:ext cx="5678750" cy="48508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152400" y="152400"/>
            <a:ext cx="7484631" cy="483869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body" idx="1"/>
          </p:nvPr>
        </p:nvSpPr>
        <p:spPr>
          <a:xfrm>
            <a:off x="311700" y="1152475"/>
            <a:ext cx="8520600" cy="4194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Founded in 1929</a:t>
            </a:r>
            <a:endParaRPr/>
          </a:p>
          <a:p>
            <a:pPr marL="457200" lvl="0" indent="-342900" algn="l" rtl="0">
              <a:spcBef>
                <a:spcPts val="0"/>
              </a:spcBef>
              <a:spcAft>
                <a:spcPts val="0"/>
              </a:spcAft>
              <a:buSzPts val="1800"/>
              <a:buChar char="●"/>
            </a:pPr>
            <a:r>
              <a:rPr lang="en"/>
              <a:t>Started transport in 1995 ‘Fetching Friends’</a:t>
            </a:r>
            <a:endParaRPr/>
          </a:p>
          <a:p>
            <a:pPr marL="914400" lvl="1" indent="-317500" algn="l" rtl="0">
              <a:spcBef>
                <a:spcPts val="0"/>
              </a:spcBef>
              <a:spcAft>
                <a:spcPts val="0"/>
              </a:spcAft>
              <a:buSzPts val="1400"/>
              <a:buChar char="○"/>
            </a:pPr>
            <a:r>
              <a:rPr lang="en"/>
              <a:t>Behavior Help Line</a:t>
            </a:r>
            <a:endParaRPr/>
          </a:p>
          <a:p>
            <a:pPr marL="914400" lvl="1" indent="-317500" algn="l" rtl="0">
              <a:spcBef>
                <a:spcPts val="0"/>
              </a:spcBef>
              <a:spcAft>
                <a:spcPts val="0"/>
              </a:spcAft>
              <a:buSzPts val="1400"/>
              <a:buChar char="○"/>
            </a:pPr>
            <a:r>
              <a:rPr lang="en"/>
              <a:t>Pet Safe boarding</a:t>
            </a:r>
            <a:endParaRPr/>
          </a:p>
          <a:p>
            <a:pPr marL="914400" lvl="1" indent="-317500" algn="l" rtl="0">
              <a:spcBef>
                <a:spcPts val="0"/>
              </a:spcBef>
              <a:spcAft>
                <a:spcPts val="0"/>
              </a:spcAft>
              <a:buSzPts val="1400"/>
              <a:buChar char="○"/>
            </a:pPr>
            <a:r>
              <a:rPr lang="en"/>
              <a:t>CARE Program</a:t>
            </a:r>
            <a:endParaRPr/>
          </a:p>
          <a:p>
            <a:pPr marL="457200" lvl="0" indent="-342900" algn="l" rtl="0">
              <a:spcBef>
                <a:spcPts val="0"/>
              </a:spcBef>
              <a:spcAft>
                <a:spcPts val="0"/>
              </a:spcAft>
              <a:buSzPts val="1800"/>
              <a:buChar char="●"/>
            </a:pPr>
            <a:r>
              <a:rPr lang="en"/>
              <a:t>1st Full-time Veterinarian 2017</a:t>
            </a:r>
            <a:endParaRPr/>
          </a:p>
          <a:p>
            <a:pPr marL="914400" lvl="1" indent="-317500" algn="l" rtl="0">
              <a:spcBef>
                <a:spcPts val="0"/>
              </a:spcBef>
              <a:spcAft>
                <a:spcPts val="0"/>
              </a:spcAft>
              <a:buSzPts val="1400"/>
              <a:buChar char="○"/>
            </a:pPr>
            <a:r>
              <a:rPr lang="en"/>
              <a:t>Public Wellness</a:t>
            </a:r>
            <a:endParaRPr/>
          </a:p>
          <a:p>
            <a:pPr marL="914400" lvl="1" indent="-317500" algn="l" rtl="0">
              <a:spcBef>
                <a:spcPts val="0"/>
              </a:spcBef>
              <a:spcAft>
                <a:spcPts val="0"/>
              </a:spcAft>
              <a:buSzPts val="1400"/>
              <a:buChar char="○"/>
            </a:pPr>
            <a:r>
              <a:rPr lang="en"/>
              <a:t>Food Pantry</a:t>
            </a:r>
            <a:endParaRPr/>
          </a:p>
          <a:p>
            <a:pPr marL="914400" lvl="1" indent="-317500" algn="l" rtl="0">
              <a:spcBef>
                <a:spcPts val="0"/>
              </a:spcBef>
              <a:spcAft>
                <a:spcPts val="0"/>
              </a:spcAft>
              <a:buSzPts val="1400"/>
              <a:buChar char="○"/>
            </a:pPr>
            <a:r>
              <a:rPr lang="en"/>
              <a:t>Length of stay drops, transport increases by 30%</a:t>
            </a:r>
            <a:endParaRPr/>
          </a:p>
          <a:p>
            <a:pPr marL="457200" lvl="0" indent="-342900" algn="l" rtl="0">
              <a:spcBef>
                <a:spcPts val="0"/>
              </a:spcBef>
              <a:spcAft>
                <a:spcPts val="0"/>
              </a:spcAft>
              <a:buSzPts val="1800"/>
              <a:buChar char="●"/>
            </a:pPr>
            <a:r>
              <a:rPr lang="en"/>
              <a:t>2019 Potter League Spay/Neuter Clinic</a:t>
            </a:r>
            <a:endParaRPr/>
          </a:p>
          <a:p>
            <a:pPr marL="457200" lvl="0" indent="-342900" algn="l" rtl="0">
              <a:spcBef>
                <a:spcPts val="0"/>
              </a:spcBef>
              <a:spcAft>
                <a:spcPts val="0"/>
              </a:spcAft>
              <a:buSzPts val="1800"/>
              <a:buChar char="●"/>
            </a:pPr>
            <a:r>
              <a:rPr lang="en"/>
              <a:t>2020 Pets In Need Clinic</a:t>
            </a:r>
            <a:endParaRPr/>
          </a:p>
          <a:p>
            <a:pPr marL="457200" lvl="0" indent="-342900" algn="l" rtl="0">
              <a:spcBef>
                <a:spcPts val="0"/>
              </a:spcBef>
              <a:spcAft>
                <a:spcPts val="0"/>
              </a:spcAft>
              <a:buSzPts val="1800"/>
              <a:buChar char="●"/>
            </a:pPr>
            <a:r>
              <a:rPr lang="en"/>
              <a:t>2022 Community Navigator</a:t>
            </a:r>
            <a:endParaRPr/>
          </a:p>
          <a:p>
            <a:pPr marL="457200" lvl="0" indent="0" algn="l" rtl="0">
              <a:spcBef>
                <a:spcPts val="1200"/>
              </a:spcBef>
              <a:spcAft>
                <a:spcPts val="1200"/>
              </a:spcAft>
              <a:buNone/>
            </a:pPr>
            <a:endParaRPr/>
          </a:p>
        </p:txBody>
      </p:sp>
      <p:pic>
        <p:nvPicPr>
          <p:cNvPr id="123" name="Google Shape;123;p24"/>
          <p:cNvPicPr preferRelativeResize="0"/>
          <p:nvPr/>
        </p:nvPicPr>
        <p:blipFill>
          <a:blip r:embed="rId3">
            <a:alphaModFix/>
          </a:blip>
          <a:stretch>
            <a:fillRect/>
          </a:stretch>
        </p:blipFill>
        <p:spPr>
          <a:xfrm>
            <a:off x="571150" y="168950"/>
            <a:ext cx="1337175" cy="874650"/>
          </a:xfrm>
          <a:prstGeom prst="rect">
            <a:avLst/>
          </a:prstGeom>
          <a:noFill/>
          <a:ln>
            <a:noFill/>
          </a:ln>
        </p:spPr>
      </p:pic>
      <p:pic>
        <p:nvPicPr>
          <p:cNvPr id="124" name="Google Shape;124;p24"/>
          <p:cNvPicPr preferRelativeResize="0"/>
          <p:nvPr/>
        </p:nvPicPr>
        <p:blipFill rotWithShape="1">
          <a:blip r:embed="rId4">
            <a:alphaModFix/>
          </a:blip>
          <a:srcRect l="46294" t="10204" r="18465" b="7632"/>
          <a:stretch/>
        </p:blipFill>
        <p:spPr>
          <a:xfrm>
            <a:off x="5456575" y="308100"/>
            <a:ext cx="3504950" cy="45965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1162900" y="70850"/>
            <a:ext cx="6599552" cy="494964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p:cNvPicPr preferRelativeResize="0"/>
          <p:nvPr/>
        </p:nvPicPr>
        <p:blipFill rotWithShape="1">
          <a:blip r:embed="rId3">
            <a:alphaModFix/>
          </a:blip>
          <a:srcRect/>
          <a:stretch/>
        </p:blipFill>
        <p:spPr>
          <a:xfrm rot="5400000">
            <a:off x="6886845" y="3209599"/>
            <a:ext cx="1585103" cy="1188827"/>
          </a:xfrm>
          <a:prstGeom prst="rect">
            <a:avLst/>
          </a:prstGeom>
          <a:noFill/>
          <a:ln>
            <a:noFill/>
          </a:ln>
        </p:spPr>
      </p:pic>
      <p:pic>
        <p:nvPicPr>
          <p:cNvPr id="135" name="Google Shape;135;p26"/>
          <p:cNvPicPr preferRelativeResize="0"/>
          <p:nvPr/>
        </p:nvPicPr>
        <p:blipFill rotWithShape="1">
          <a:blip r:embed="rId4">
            <a:alphaModFix/>
          </a:blip>
          <a:srcRect/>
          <a:stretch/>
        </p:blipFill>
        <p:spPr>
          <a:xfrm>
            <a:off x="4059806" y="1513293"/>
            <a:ext cx="1971675" cy="1307306"/>
          </a:xfrm>
          <a:prstGeom prst="rect">
            <a:avLst/>
          </a:prstGeom>
          <a:noFill/>
          <a:ln>
            <a:noFill/>
          </a:ln>
        </p:spPr>
      </p:pic>
      <p:pic>
        <p:nvPicPr>
          <p:cNvPr id="136" name="Google Shape;136;p26"/>
          <p:cNvPicPr preferRelativeResize="0"/>
          <p:nvPr/>
        </p:nvPicPr>
        <p:blipFill rotWithShape="1">
          <a:blip r:embed="rId5">
            <a:alphaModFix/>
          </a:blip>
          <a:srcRect/>
          <a:stretch/>
        </p:blipFill>
        <p:spPr>
          <a:xfrm>
            <a:off x="6196911" y="1957320"/>
            <a:ext cx="2157413" cy="1193006"/>
          </a:xfrm>
          <a:prstGeom prst="rect">
            <a:avLst/>
          </a:prstGeom>
          <a:noFill/>
          <a:ln>
            <a:noFill/>
          </a:ln>
        </p:spPr>
      </p:pic>
      <p:pic>
        <p:nvPicPr>
          <p:cNvPr id="137" name="Google Shape;137;p26"/>
          <p:cNvPicPr preferRelativeResize="0"/>
          <p:nvPr/>
        </p:nvPicPr>
        <p:blipFill rotWithShape="1">
          <a:blip r:embed="rId6">
            <a:alphaModFix/>
          </a:blip>
          <a:srcRect/>
          <a:stretch/>
        </p:blipFill>
        <p:spPr>
          <a:xfrm>
            <a:off x="6454086" y="653653"/>
            <a:ext cx="1964531" cy="1307306"/>
          </a:xfrm>
          <a:prstGeom prst="rect">
            <a:avLst/>
          </a:prstGeom>
          <a:noFill/>
          <a:ln>
            <a:noFill/>
          </a:ln>
        </p:spPr>
      </p:pic>
      <p:sp>
        <p:nvSpPr>
          <p:cNvPr id="138" name="Google Shape;138;p26"/>
          <p:cNvSpPr txBox="1">
            <a:spLocks noGrp="1"/>
          </p:cNvSpPr>
          <p:nvPr>
            <p:ph type="ctrTitle"/>
          </p:nvPr>
        </p:nvSpPr>
        <p:spPr>
          <a:xfrm>
            <a:off x="457199" y="342900"/>
            <a:ext cx="3200400" cy="514500"/>
          </a:xfrm>
          <a:prstGeom prst="rect">
            <a:avLst/>
          </a:prstGeom>
          <a:noFill/>
          <a:ln>
            <a:noFill/>
          </a:ln>
        </p:spPr>
        <p:txBody>
          <a:bodyPr spcFirstLastPara="1" wrap="square" lIns="0" tIns="0" rIns="0" bIns="0" anchor="t" anchorCtr="0">
            <a:normAutofit/>
          </a:bodyPr>
          <a:lstStyle/>
          <a:p>
            <a:pPr marL="0" lvl="0" indent="0" algn="l" rtl="0">
              <a:lnSpc>
                <a:spcPct val="116666"/>
              </a:lnSpc>
              <a:spcBef>
                <a:spcPts val="0"/>
              </a:spcBef>
              <a:spcAft>
                <a:spcPts val="0"/>
              </a:spcAft>
              <a:buClr>
                <a:schemeClr val="dk2"/>
              </a:buClr>
              <a:buSzPts val="2400"/>
              <a:buFont typeface="Montserrat"/>
              <a:buNone/>
            </a:pPr>
            <a:r>
              <a:rPr lang="en"/>
              <a:t>MSPCA-Angell</a:t>
            </a:r>
            <a:endParaRPr/>
          </a:p>
        </p:txBody>
      </p:sp>
      <p:sp>
        <p:nvSpPr>
          <p:cNvPr id="139" name="Google Shape;139;p26"/>
          <p:cNvSpPr txBox="1">
            <a:spLocks noGrp="1"/>
          </p:cNvSpPr>
          <p:nvPr>
            <p:ph type="body" idx="1"/>
          </p:nvPr>
        </p:nvSpPr>
        <p:spPr>
          <a:xfrm>
            <a:off x="457199" y="1028701"/>
            <a:ext cx="3200400" cy="3429000"/>
          </a:xfrm>
          <a:prstGeom prst="rect">
            <a:avLst/>
          </a:prstGeom>
          <a:noFill/>
          <a:ln>
            <a:noFill/>
          </a:ln>
        </p:spPr>
        <p:txBody>
          <a:bodyPr spcFirstLastPara="1" wrap="square" lIns="0" tIns="0" rIns="0" bIns="0" anchor="t" anchorCtr="0">
            <a:normAutofit fontScale="70000" lnSpcReduction="20000"/>
          </a:bodyPr>
          <a:lstStyle/>
          <a:p>
            <a:pPr marL="285750" lvl="0" indent="-259080" algn="l" rtl="0">
              <a:lnSpc>
                <a:spcPct val="128571"/>
              </a:lnSpc>
              <a:spcBef>
                <a:spcPts val="0"/>
              </a:spcBef>
              <a:spcAft>
                <a:spcPts val="0"/>
              </a:spcAft>
              <a:buClr>
                <a:srgbClr val="3F3F3F"/>
              </a:buClr>
              <a:buSzPct val="100000"/>
              <a:buFont typeface="Arial"/>
              <a:buChar char="•"/>
            </a:pPr>
            <a:r>
              <a:rPr lang="en"/>
              <a:t>Founded in 1868</a:t>
            </a:r>
            <a:endParaRPr/>
          </a:p>
          <a:p>
            <a:pPr marL="285750" lvl="0" indent="-259080" algn="l" rtl="0">
              <a:lnSpc>
                <a:spcPct val="128571"/>
              </a:lnSpc>
              <a:spcBef>
                <a:spcPts val="600"/>
              </a:spcBef>
              <a:spcAft>
                <a:spcPts val="0"/>
              </a:spcAft>
              <a:buClr>
                <a:srgbClr val="3F3F3F"/>
              </a:buClr>
              <a:buSzPct val="100000"/>
              <a:buFont typeface="Arial"/>
              <a:buChar char="•"/>
            </a:pPr>
            <a:r>
              <a:rPr lang="en"/>
              <a:t>Hospital division</a:t>
            </a:r>
            <a:endParaRPr/>
          </a:p>
          <a:p>
            <a:pPr marL="742950" lvl="1" indent="-259080" algn="l" rtl="0">
              <a:lnSpc>
                <a:spcPct val="128571"/>
              </a:lnSpc>
              <a:spcBef>
                <a:spcPts val="600"/>
              </a:spcBef>
              <a:spcAft>
                <a:spcPts val="0"/>
              </a:spcAft>
              <a:buClr>
                <a:srgbClr val="3F3F3F"/>
              </a:buClr>
              <a:buSzPct val="100000"/>
              <a:buFont typeface="Arial"/>
              <a:buChar char="•"/>
            </a:pPr>
            <a:r>
              <a:rPr lang="en"/>
              <a:t>Angell AMC – Boston</a:t>
            </a:r>
            <a:endParaRPr/>
          </a:p>
          <a:p>
            <a:pPr marL="742950" lvl="1" indent="-259080" algn="l" rtl="0">
              <a:lnSpc>
                <a:spcPct val="128571"/>
              </a:lnSpc>
              <a:spcBef>
                <a:spcPts val="600"/>
              </a:spcBef>
              <a:spcAft>
                <a:spcPts val="0"/>
              </a:spcAft>
              <a:buClr>
                <a:srgbClr val="3F3F3F"/>
              </a:buClr>
              <a:buSzPct val="100000"/>
              <a:buFont typeface="Arial"/>
              <a:buChar char="•"/>
            </a:pPr>
            <a:r>
              <a:rPr lang="en"/>
              <a:t>Angell West</a:t>
            </a:r>
            <a:endParaRPr/>
          </a:p>
          <a:p>
            <a:pPr marL="742950" lvl="1" indent="-259080" algn="l" rtl="0">
              <a:lnSpc>
                <a:spcPct val="128571"/>
              </a:lnSpc>
              <a:spcBef>
                <a:spcPts val="600"/>
              </a:spcBef>
              <a:spcAft>
                <a:spcPts val="0"/>
              </a:spcAft>
              <a:buClr>
                <a:srgbClr val="3F3F3F"/>
              </a:buClr>
              <a:buSzPct val="100000"/>
              <a:buFont typeface="Arial"/>
              <a:buChar char="•"/>
            </a:pPr>
            <a:r>
              <a:rPr lang="en"/>
              <a:t>2 clinics connected to high school technical schools</a:t>
            </a:r>
            <a:endParaRPr/>
          </a:p>
          <a:p>
            <a:pPr marL="285750" lvl="0" indent="-259080" algn="l" rtl="0">
              <a:lnSpc>
                <a:spcPct val="128571"/>
              </a:lnSpc>
              <a:spcBef>
                <a:spcPts val="600"/>
              </a:spcBef>
              <a:spcAft>
                <a:spcPts val="0"/>
              </a:spcAft>
              <a:buClr>
                <a:srgbClr val="3F3F3F"/>
              </a:buClr>
              <a:buSzPct val="100000"/>
              <a:buFont typeface="Arial"/>
              <a:buChar char="•"/>
            </a:pPr>
            <a:r>
              <a:rPr lang="en"/>
              <a:t>Animal Protection Division</a:t>
            </a:r>
            <a:endParaRPr/>
          </a:p>
          <a:p>
            <a:pPr marL="742950" lvl="1" indent="-259080" algn="l" rtl="0">
              <a:lnSpc>
                <a:spcPct val="128571"/>
              </a:lnSpc>
              <a:spcBef>
                <a:spcPts val="600"/>
              </a:spcBef>
              <a:spcAft>
                <a:spcPts val="0"/>
              </a:spcAft>
              <a:buClr>
                <a:srgbClr val="3F3F3F"/>
              </a:buClr>
              <a:buSzPct val="100000"/>
              <a:buFont typeface="Arial"/>
              <a:buChar char="•"/>
            </a:pPr>
            <a:r>
              <a:rPr lang="en"/>
              <a:t>Advocacy</a:t>
            </a:r>
            <a:endParaRPr/>
          </a:p>
          <a:p>
            <a:pPr marL="742950" lvl="1" indent="-259080" algn="l" rtl="0">
              <a:lnSpc>
                <a:spcPct val="128571"/>
              </a:lnSpc>
              <a:spcBef>
                <a:spcPts val="600"/>
              </a:spcBef>
              <a:spcAft>
                <a:spcPts val="0"/>
              </a:spcAft>
              <a:buClr>
                <a:srgbClr val="3F3F3F"/>
              </a:buClr>
              <a:buSzPct val="100000"/>
              <a:buFont typeface="Arial"/>
              <a:buChar char="•"/>
            </a:pPr>
            <a:r>
              <a:rPr lang="en"/>
              <a:t>Humane Law Enforcement</a:t>
            </a:r>
            <a:endParaRPr/>
          </a:p>
          <a:p>
            <a:pPr marL="742950" lvl="1" indent="-259080" algn="l" rtl="0">
              <a:lnSpc>
                <a:spcPct val="128571"/>
              </a:lnSpc>
              <a:spcBef>
                <a:spcPts val="600"/>
              </a:spcBef>
              <a:spcAft>
                <a:spcPts val="0"/>
              </a:spcAft>
              <a:buClr>
                <a:srgbClr val="3F3F3F"/>
              </a:buClr>
              <a:buSzPct val="100000"/>
              <a:buFont typeface="Arial"/>
              <a:buChar char="•"/>
            </a:pPr>
            <a:r>
              <a:rPr lang="en"/>
              <a:t>3 Adoption Centers –including equine and farm animal center</a:t>
            </a:r>
            <a:endParaRPr/>
          </a:p>
          <a:p>
            <a:pPr marL="742950" lvl="1" indent="-259080" algn="l" rtl="0">
              <a:lnSpc>
                <a:spcPct val="128571"/>
              </a:lnSpc>
              <a:spcBef>
                <a:spcPts val="600"/>
              </a:spcBef>
              <a:spcAft>
                <a:spcPts val="0"/>
              </a:spcAft>
              <a:buClr>
                <a:srgbClr val="3F3F3F"/>
              </a:buClr>
              <a:buSzPct val="100000"/>
              <a:buFont typeface="Arial"/>
              <a:buChar char="•"/>
            </a:pPr>
            <a:r>
              <a:rPr lang="en"/>
              <a:t>Affiliated shelter Northeast Animal Shelter</a:t>
            </a:r>
            <a:endParaRPr/>
          </a:p>
          <a:p>
            <a:pPr marL="742950" lvl="1" indent="-259080" algn="l" rtl="0">
              <a:lnSpc>
                <a:spcPct val="128571"/>
              </a:lnSpc>
              <a:spcBef>
                <a:spcPts val="600"/>
              </a:spcBef>
              <a:spcAft>
                <a:spcPts val="0"/>
              </a:spcAft>
              <a:buClr>
                <a:srgbClr val="3F3F3F"/>
              </a:buClr>
              <a:buSzPct val="100000"/>
              <a:buFont typeface="Arial"/>
              <a:buChar char="•"/>
            </a:pPr>
            <a:r>
              <a:rPr lang="en"/>
              <a:t>Community Outreach(4 communities)</a:t>
            </a:r>
            <a:endParaRPr/>
          </a:p>
          <a:p>
            <a:pPr marL="742950" lvl="1" indent="-259080" algn="l" rtl="0">
              <a:lnSpc>
                <a:spcPct val="128571"/>
              </a:lnSpc>
              <a:spcBef>
                <a:spcPts val="600"/>
              </a:spcBef>
              <a:spcAft>
                <a:spcPts val="0"/>
              </a:spcAft>
              <a:buClr>
                <a:srgbClr val="3F3F3F"/>
              </a:buClr>
              <a:buSzPct val="100000"/>
              <a:buFont typeface="Arial"/>
              <a:buChar char="•"/>
            </a:pPr>
            <a:r>
              <a:rPr lang="en"/>
              <a:t>3 Community Clinics</a:t>
            </a:r>
            <a:endParaRPr/>
          </a:p>
        </p:txBody>
      </p:sp>
      <p:pic>
        <p:nvPicPr>
          <p:cNvPr id="140" name="Google Shape;140;p26"/>
          <p:cNvPicPr preferRelativeResize="0">
            <a:picLocks noGrp="1"/>
          </p:cNvPicPr>
          <p:nvPr>
            <p:ph type="pic" idx="2"/>
          </p:nvPr>
        </p:nvPicPr>
        <p:blipFill rotWithShape="1">
          <a:blip r:embed="rId7">
            <a:alphaModFix/>
          </a:blip>
          <a:srcRect l="25708" r="25703"/>
          <a:stretch/>
        </p:blipFill>
        <p:spPr>
          <a:xfrm>
            <a:off x="4609830" y="2820667"/>
            <a:ext cx="1887477" cy="1637033"/>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628</Words>
  <Application>Microsoft Office PowerPoint</Application>
  <PresentationFormat>On-screen Show (16:9)</PresentationFormat>
  <Paragraphs>82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Montserrat</vt:lpstr>
      <vt:lpstr>Source Sans Pro</vt:lpstr>
      <vt:lpstr>Calibri</vt:lpstr>
      <vt:lpstr>Simple Light</vt:lpstr>
      <vt:lpstr>What’s Up New England?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MSPCA-Angell</vt:lpstr>
      <vt:lpstr>MSPCA Intake – Without Relocation </vt:lpstr>
      <vt:lpstr>MSPCA Intake – All Locations, 2011-2021 </vt:lpstr>
      <vt:lpstr>MSPCA strategic planning</vt:lpstr>
      <vt:lpstr>MSPCA Core Stats 2021</vt:lpstr>
      <vt:lpstr>MSPCA/NEAS relocation map</vt:lpstr>
      <vt:lpstr>PowerPoint Presentation</vt:lpstr>
      <vt:lpstr>PowerPoint Presentation</vt:lpstr>
      <vt:lpstr>PowerPoint Presentation</vt:lpstr>
      <vt:lpstr>PowerPoint Presentation</vt:lpstr>
      <vt:lpstr>PowerPoint Presentation</vt:lpstr>
      <vt:lpstr>Are New England Shelters planning to breed?</vt:lpstr>
      <vt:lpstr>Are we concerned about pet acquisition?</vt:lpstr>
      <vt:lpstr>PowerPoint Presentation</vt:lpstr>
      <vt:lpstr>Discussion we are having or have had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Up New England?</dc:title>
  <dc:creator>Brad Shear</dc:creator>
  <cp:lastModifiedBy>Brad Shear</cp:lastModifiedBy>
  <cp:revision>1</cp:revision>
  <dcterms:modified xsi:type="dcterms:W3CDTF">2022-02-26T02:01:57Z</dcterms:modified>
</cp:coreProperties>
</file>