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77" r:id="rId4"/>
    <p:sldId id="268" r:id="rId5"/>
    <p:sldId id="278" r:id="rId6"/>
    <p:sldId id="264" r:id="rId7"/>
    <p:sldId id="271" r:id="rId8"/>
    <p:sldId id="262" r:id="rId9"/>
    <p:sldId id="274" r:id="rId10"/>
    <p:sldId id="270" r:id="rId11"/>
    <p:sldId id="272" r:id="rId12"/>
    <p:sldId id="273" r:id="rId13"/>
    <p:sldId id="263" r:id="rId14"/>
    <p:sldId id="275" r:id="rId15"/>
    <p:sldId id="276" r:id="rId16"/>
    <p:sldId id="266" r:id="rId17"/>
    <p:sldId id="265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C6C8-09F9-4B08-ACFE-9A897CCBE0F4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EEE76-5E54-4508-9320-5B5FEE349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0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EEE76-5E54-4508-9320-5B5FEE3499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851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6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77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5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3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9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4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7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5BA3-4F1B-4136-AEEC-871264BDBA6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FA588D-85F0-4E23-B436-519271234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FD734B-E40F-48E6-8917-EDC9F7D9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9" y="358814"/>
            <a:ext cx="4598285" cy="61310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EC1301-C018-4790-9FC1-EFE6E544AA7E}"/>
              </a:ext>
            </a:extLst>
          </p:cNvPr>
          <p:cNvSpPr/>
          <p:nvPr/>
        </p:nvSpPr>
        <p:spPr>
          <a:xfrm>
            <a:off x="5127584" y="2547174"/>
            <a:ext cx="5069577" cy="175432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Cat Volunteer 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68699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B579DA-3DC9-4426-A818-555EAF58286B}"/>
              </a:ext>
            </a:extLst>
          </p:cNvPr>
          <p:cNvSpPr txBox="1"/>
          <p:nvPr/>
        </p:nvSpPr>
        <p:spPr>
          <a:xfrm>
            <a:off x="4771463" y="1415476"/>
            <a:ext cx="49795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ockwell" panose="02060603020205020403" pitchFamily="18" charset="0"/>
              </a:rPr>
              <a:t>Ways you can help the MAS kitties</a:t>
            </a:r>
          </a:p>
          <a:p>
            <a:endParaRPr lang="en-US" sz="2400" dirty="0">
              <a:latin typeface="Rockwell" panose="02060603020205020403" pitchFamily="18" charset="0"/>
            </a:endParaRPr>
          </a:p>
          <a:p>
            <a:endParaRPr lang="en-US" sz="2400" dirty="0">
              <a:latin typeface="Rockwell" panose="02060603020205020403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Rockwell" panose="02060603020205020403" pitchFamily="18" charset="0"/>
              </a:rPr>
              <a:t>Cat enrichment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Rockwell" panose="02060603020205020403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Rockwell" panose="02060603020205020403" pitchFamily="18" charset="0"/>
              </a:rPr>
              <a:t>Photography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Rockwell" panose="02060603020205020403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Rockwell" panose="02060603020205020403" pitchFamily="18" charset="0"/>
              </a:rPr>
              <a:t>Foster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Rockwell" panose="02060603020205020403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Rockwell" panose="02060603020205020403" pitchFamily="18" charset="0"/>
              </a:rPr>
              <a:t>Kitten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A331AB-EC79-4A80-9DB7-3375663A8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6" y="733783"/>
            <a:ext cx="4141537" cy="5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3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A87EC-6662-4CCA-9FF6-5BDB0A905CDA}"/>
              </a:ext>
            </a:extLst>
          </p:cNvPr>
          <p:cNvSpPr txBox="1"/>
          <p:nvPr/>
        </p:nvSpPr>
        <p:spPr>
          <a:xfrm>
            <a:off x="1605107" y="339449"/>
            <a:ext cx="9048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Rockwell" panose="02060603020205020403" pitchFamily="18" charset="0"/>
              </a:rPr>
              <a:t>What is Enrichment?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2BFDC-B969-46CF-BAA2-7C47B686F24F}"/>
              </a:ext>
            </a:extLst>
          </p:cNvPr>
          <p:cNvSpPr/>
          <p:nvPr/>
        </p:nvSpPr>
        <p:spPr>
          <a:xfrm>
            <a:off x="2890283" y="13452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3F3F3F"/>
                </a:solidFill>
                <a:latin typeface="Rockwell" panose="02060603020205020403" pitchFamily="18" charset="0"/>
              </a:rPr>
              <a:t>Enrichment, at its most basic level, is a means for meeting the emotional and mental health needs of animals in your care.</a:t>
            </a:r>
            <a:endParaRPr lang="en-US" sz="1600" dirty="0">
              <a:latin typeface="Rockwell" panose="02060603020205020403" pitchFamily="18" charset="0"/>
            </a:endParaRPr>
          </a:p>
        </p:txBody>
      </p:sp>
      <p:pic>
        <p:nvPicPr>
          <p:cNvPr id="7170" name="Picture 2" descr="Image result for cat bed photo">
            <a:extLst>
              <a:ext uri="{FF2B5EF4-FFF2-40B4-BE49-F238E27FC236}">
                <a16:creationId xmlns:a16="http://schemas.microsoft.com/office/drawing/2014/main" id="{097B6999-8AF9-419E-B2EC-6DCDFB7C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981">
            <a:off x="304403" y="1595270"/>
            <a:ext cx="2170253" cy="21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at treats">
            <a:extLst>
              <a:ext uri="{FF2B5EF4-FFF2-40B4-BE49-F238E27FC236}">
                <a16:creationId xmlns:a16="http://schemas.microsoft.com/office/drawing/2014/main" id="{FF0DD774-F502-431E-A9E5-5DBDD908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10">
            <a:off x="417585" y="3671036"/>
            <a:ext cx="1672542" cy="167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t toy">
            <a:extLst>
              <a:ext uri="{FF2B5EF4-FFF2-40B4-BE49-F238E27FC236}">
                <a16:creationId xmlns:a16="http://schemas.microsoft.com/office/drawing/2014/main" id="{199BBF62-6D7B-42A3-8972-8B63297A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920">
            <a:off x="2779288" y="2379966"/>
            <a:ext cx="2744080" cy="14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C5235-2567-47AE-9821-9D1124502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392" y="4859686"/>
            <a:ext cx="2578607" cy="1885496"/>
          </a:xfrm>
          <a:prstGeom prst="rect">
            <a:avLst/>
          </a:prstGeom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6D7A3E3A-A6C7-4AC5-A3B7-392AD38CDB00}"/>
              </a:ext>
            </a:extLst>
          </p:cNvPr>
          <p:cNvSpPr/>
          <p:nvPr/>
        </p:nvSpPr>
        <p:spPr>
          <a:xfrm>
            <a:off x="2615878" y="4109013"/>
            <a:ext cx="740780" cy="70605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3923C7C8-BC64-4D83-BE02-F8D6968E71CB}"/>
              </a:ext>
            </a:extLst>
          </p:cNvPr>
          <p:cNvSpPr/>
          <p:nvPr/>
        </p:nvSpPr>
        <p:spPr>
          <a:xfrm>
            <a:off x="5847907" y="4109013"/>
            <a:ext cx="1382233" cy="7965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E496A-9DD7-48C2-8E49-CA19CB3AC310}"/>
              </a:ext>
            </a:extLst>
          </p:cNvPr>
          <p:cNvSpPr txBox="1"/>
          <p:nvPr/>
        </p:nvSpPr>
        <p:spPr>
          <a:xfrm>
            <a:off x="7643167" y="2268602"/>
            <a:ext cx="37213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Rockwell" panose="02060603020205020403" pitchFamily="18" charset="0"/>
              </a:rPr>
              <a:t>HAPPIER</a:t>
            </a:r>
          </a:p>
          <a:p>
            <a:pPr algn="ctr"/>
            <a:r>
              <a:rPr lang="en-US" sz="4000" b="1" dirty="0">
                <a:latin typeface="Rockwell" panose="02060603020205020403" pitchFamily="18" charset="0"/>
              </a:rPr>
              <a:t>HEALTHIER</a:t>
            </a:r>
          </a:p>
          <a:p>
            <a:pPr algn="ctr"/>
            <a:r>
              <a:rPr lang="en-US" sz="4000" b="1" dirty="0">
                <a:latin typeface="Rockwell" panose="02060603020205020403" pitchFamily="18" charset="0"/>
              </a:rPr>
              <a:t>MORE ADOPTABLE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C28968-9600-4E7E-9E87-7EA2E5C98FE2}"/>
              </a:ext>
            </a:extLst>
          </p:cNvPr>
          <p:cNvSpPr/>
          <p:nvPr/>
        </p:nvSpPr>
        <p:spPr>
          <a:xfrm>
            <a:off x="7324454" y="4887149"/>
            <a:ext cx="4358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Rockwell" panose="02060603020205020403" pitchFamily="18" charset="0"/>
              </a:rPr>
              <a:t>CATS!!!</a:t>
            </a:r>
          </a:p>
        </p:txBody>
      </p:sp>
      <p:pic>
        <p:nvPicPr>
          <p:cNvPr id="7178" name="Picture 10" descr="Image result for VOLUNTEER CLIPART">
            <a:extLst>
              <a:ext uri="{FF2B5EF4-FFF2-40B4-BE49-F238E27FC236}">
                <a16:creationId xmlns:a16="http://schemas.microsoft.com/office/drawing/2014/main" id="{3F05CCDA-7B3E-4C3D-A210-0D27976C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123">
            <a:off x="3628982" y="3442188"/>
            <a:ext cx="2130236" cy="21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17EFDE-EA51-4B8F-8849-9E92C2B3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3" y="1384078"/>
            <a:ext cx="11462795" cy="1722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1D81B2-7275-4E82-96FC-51CCF0DCE72B}"/>
              </a:ext>
            </a:extLst>
          </p:cNvPr>
          <p:cNvSpPr txBox="1"/>
          <p:nvPr/>
        </p:nvSpPr>
        <p:spPr>
          <a:xfrm>
            <a:off x="405112" y="606579"/>
            <a:ext cx="9523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Can you commit to a BI-WEEKLY shift to help our cats?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96B07-5B2E-4A42-A133-632571168644}"/>
              </a:ext>
            </a:extLst>
          </p:cNvPr>
          <p:cNvSpPr txBox="1"/>
          <p:nvPr/>
        </p:nvSpPr>
        <p:spPr>
          <a:xfrm>
            <a:off x="405112" y="3615070"/>
            <a:ext cx="114627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ockwell" panose="02060603020205020403" pitchFamily="18" charset="0"/>
              </a:rPr>
              <a:t>What does a shift look like? 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1.) Sign In!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2.) Complete your Daily Enrichment Task (for 2-4pm shift)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3.) Socialize Cats/Assist Adopters/Take Photos or Bios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4.) Closing Shift Task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	- sweep a floor, clear a counter, put up a load of laundry, or refill water bowls</a:t>
            </a:r>
          </a:p>
          <a:p>
            <a:r>
              <a:rPr lang="en-US" sz="2000" dirty="0">
                <a:latin typeface="Rockwell" panose="02060603020205020403" pitchFamily="18" charset="0"/>
              </a:rPr>
              <a:t>5.) Sign out! </a:t>
            </a:r>
          </a:p>
        </p:txBody>
      </p:sp>
    </p:spTree>
    <p:extLst>
      <p:ext uri="{BB962C8B-B14F-4D97-AF65-F5344CB8AC3E}">
        <p14:creationId xmlns:p14="http://schemas.microsoft.com/office/powerpoint/2010/main" val="192431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91042-A6DB-435D-8558-A90C0063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1" y="552374"/>
            <a:ext cx="9478845" cy="27569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CF8A7F-2135-499F-9AF7-198DAD175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5" y="3309317"/>
            <a:ext cx="10614148" cy="2964921"/>
          </a:xfrm>
          <a:prstGeom prst="rect">
            <a:avLst/>
          </a:prstGeom>
        </p:spPr>
      </p:pic>
      <p:pic>
        <p:nvPicPr>
          <p:cNvPr id="3074" name="Picture 2" descr="Image result for SAD FACE CAT CLIPART">
            <a:extLst>
              <a:ext uri="{FF2B5EF4-FFF2-40B4-BE49-F238E27FC236}">
                <a16:creationId xmlns:a16="http://schemas.microsoft.com/office/drawing/2014/main" id="{80ED2291-9BEF-4330-9F11-DDC533E17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758">
            <a:off x="7785939" y="461985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PPY FACE CAT CLIPART">
            <a:extLst>
              <a:ext uri="{FF2B5EF4-FFF2-40B4-BE49-F238E27FC236}">
                <a16:creationId xmlns:a16="http://schemas.microsoft.com/office/drawing/2014/main" id="{51EDB632-AB02-4F68-AA3A-A3125C80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122">
            <a:off x="9041158" y="3150433"/>
            <a:ext cx="2325726" cy="20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2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26912-1EBB-4EDC-B8C4-3107F586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"/>
            <a:ext cx="12192000" cy="35502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CB7AD-DFF2-4C27-A168-97504B43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75" y="4682138"/>
            <a:ext cx="2091293" cy="1569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F852A9-6307-4E08-9BD7-6C714001E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84" y="4555079"/>
            <a:ext cx="2093173" cy="1569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170BE7-3937-41DA-B2D1-3842834725BE}"/>
              </a:ext>
            </a:extLst>
          </p:cNvPr>
          <p:cNvSpPr txBox="1"/>
          <p:nvPr/>
        </p:nvSpPr>
        <p:spPr>
          <a:xfrm>
            <a:off x="7515794" y="6251267"/>
            <a:ext cx="25777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 u="sng" dirty="0">
                <a:solidFill>
                  <a:schemeClr val="tx2"/>
                </a:solidFill>
              </a:rPr>
              <a:t>http://bit.ly/MASCATPIX</a:t>
            </a:r>
            <a:endParaRPr lang="en-US" sz="1906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321B1-4280-4E43-9E95-BD6D2C85BCA1}"/>
              </a:ext>
            </a:extLst>
          </p:cNvPr>
          <p:cNvSpPr txBox="1"/>
          <p:nvPr/>
        </p:nvSpPr>
        <p:spPr>
          <a:xfrm>
            <a:off x="-393286" y="69691"/>
            <a:ext cx="6919327" cy="145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15" dirty="0">
                <a:solidFill>
                  <a:schemeClr val="bg1"/>
                </a:solidFill>
                <a:latin typeface="+mj-lt"/>
              </a:rPr>
              <a:t>Digital Volunteer Feedback for Cats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F95CA-9ECE-46BB-8EE6-55E0D7A36516}"/>
              </a:ext>
            </a:extLst>
          </p:cNvPr>
          <p:cNvSpPr txBox="1"/>
          <p:nvPr/>
        </p:nvSpPr>
        <p:spPr>
          <a:xfrm>
            <a:off x="1430168" y="6250572"/>
            <a:ext cx="3512706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333" b="1" u="sng" dirty="0">
                <a:solidFill>
                  <a:schemeClr val="tx2"/>
                </a:solidFill>
              </a:rPr>
              <a:t>http://bit.ly/MASCATFB</a:t>
            </a:r>
            <a:endParaRPr lang="en-US" sz="1333" dirty="0">
              <a:solidFill>
                <a:schemeClr val="tx2"/>
              </a:solidFill>
            </a:endParaRPr>
          </a:p>
          <a:p>
            <a:endParaRPr lang="en-US" sz="133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49767-EE52-43B8-8FF5-C32406674DB1}"/>
              </a:ext>
            </a:extLst>
          </p:cNvPr>
          <p:cNvSpPr txBox="1"/>
          <p:nvPr/>
        </p:nvSpPr>
        <p:spPr>
          <a:xfrm>
            <a:off x="1721179" y="4002791"/>
            <a:ext cx="2930687" cy="97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4" dirty="0"/>
              <a:t>Cat Feedback QR Code</a:t>
            </a:r>
          </a:p>
          <a:p>
            <a:endParaRPr lang="en-US" sz="1333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7DE09-8AEB-48BF-A412-7160C4039DA4}"/>
              </a:ext>
            </a:extLst>
          </p:cNvPr>
          <p:cNvSpPr txBox="1"/>
          <p:nvPr/>
        </p:nvSpPr>
        <p:spPr>
          <a:xfrm>
            <a:off x="7389873" y="4005573"/>
            <a:ext cx="2829597" cy="63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4" dirty="0"/>
              <a:t>Cat Picture QR Code</a:t>
            </a:r>
          </a:p>
          <a:p>
            <a:endParaRPr lang="en-US" sz="133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D34822-EE42-431F-87D1-6D451FC99BB8}"/>
              </a:ext>
            </a:extLst>
          </p:cNvPr>
          <p:cNvSpPr txBox="1"/>
          <p:nvPr/>
        </p:nvSpPr>
        <p:spPr>
          <a:xfrm>
            <a:off x="5" y="1511166"/>
            <a:ext cx="564214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/>
              <a:t>Digital Feedback forms can be accessed through the QR code or by the link.</a:t>
            </a:r>
          </a:p>
        </p:txBody>
      </p:sp>
    </p:spTree>
    <p:extLst>
      <p:ext uri="{BB962C8B-B14F-4D97-AF65-F5344CB8AC3E}">
        <p14:creationId xmlns:p14="http://schemas.microsoft.com/office/powerpoint/2010/main" val="2428984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EF1CF0-0EA8-49D0-BCAD-EA4CC97B6072}"/>
              </a:ext>
            </a:extLst>
          </p:cNvPr>
          <p:cNvSpPr txBox="1"/>
          <p:nvPr/>
        </p:nvSpPr>
        <p:spPr>
          <a:xfrm>
            <a:off x="5315306" y="794016"/>
            <a:ext cx="432489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Rockwell" panose="02060603020205020403" pitchFamily="18" charset="0"/>
                <a:ea typeface="+mj-ea"/>
                <a:cs typeface="+mj-cs"/>
              </a:rPr>
              <a:t>Help our most vulnerable cat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42AC1-1096-4893-AAE2-6D910E3A2CA0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 kittens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 medical kitties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 long stay cats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Kitten Care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Help with the foster program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Onboarding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Placement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C2F9B-13EE-463F-872A-6740BACF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1" name="Isosceles Triangle 2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965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EF3963-9510-4CC6-A27D-3C8D705AAA28}"/>
              </a:ext>
            </a:extLst>
          </p:cNvPr>
          <p:cNvSpPr txBox="1"/>
          <p:nvPr/>
        </p:nvSpPr>
        <p:spPr>
          <a:xfrm>
            <a:off x="4474235" y="812404"/>
            <a:ext cx="5408853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Join our Facebook Group – Search Memphis Animal Services Volunteers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Sign Up for a shift!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HELP CATS!! &lt;3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E4972-3BB2-4DFA-8A66-5C03E8CCE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8" y="629179"/>
            <a:ext cx="3727449" cy="2795587"/>
          </a:xfrm>
          <a:prstGeom prst="rect">
            <a:avLst/>
          </a:prstGeom>
        </p:spPr>
      </p:pic>
      <p:pic>
        <p:nvPicPr>
          <p:cNvPr id="5126" name="Picture 6" descr="Image result for FACEBOOK SYMBOL">
            <a:extLst>
              <a:ext uri="{FF2B5EF4-FFF2-40B4-BE49-F238E27FC236}">
                <a16:creationId xmlns:a16="http://schemas.microsoft.com/office/drawing/2014/main" id="{048424F3-DF25-4A25-BDD1-0784BC6A8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 bwMode="auto">
          <a:xfrm>
            <a:off x="771592" y="3424766"/>
            <a:ext cx="3086100" cy="24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BFEF5A-1B4F-4A94-AC96-1AD86A82B454}"/>
              </a:ext>
            </a:extLst>
          </p:cNvPr>
          <p:cNvSpPr txBox="1"/>
          <p:nvPr/>
        </p:nvSpPr>
        <p:spPr>
          <a:xfrm rot="21023982">
            <a:off x="5353203" y="1268502"/>
            <a:ext cx="3539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194875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DE776-93FD-47A8-A702-7444476E8816}"/>
              </a:ext>
            </a:extLst>
          </p:cNvPr>
          <p:cNvSpPr txBox="1"/>
          <p:nvPr/>
        </p:nvSpPr>
        <p:spPr>
          <a:xfrm rot="554428">
            <a:off x="5204870" y="2143669"/>
            <a:ext cx="5346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Questions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? </a:t>
            </a:r>
          </a:p>
        </p:txBody>
      </p:sp>
      <p:pic>
        <p:nvPicPr>
          <p:cNvPr id="4098" name="Picture 2" descr="https://scontent-atl3-1.xx.fbcdn.net/v/t1.15752-9/69614673_658579401218187_8629459762980847616_n.jpg?_nc_cat=100&amp;_nc_oc=AQkVE-Ze08qxKwcTrW1JOCD6iQ4Nft4cAdeyWsLvWvXQsw88bPdDDmOUc8e3D2rf_NI&amp;_nc_ht=scontent-atl3-1.xx&amp;oh=e8da03942cf2be65fb388b0e0d308b78&amp;oe=5E15510E">
            <a:extLst>
              <a:ext uri="{FF2B5EF4-FFF2-40B4-BE49-F238E27FC236}">
                <a16:creationId xmlns:a16="http://schemas.microsoft.com/office/drawing/2014/main" id="{F5110D69-068C-4041-B6ED-14818582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2" y="590309"/>
            <a:ext cx="4231994" cy="5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DD2D4-85A5-4EFA-926B-3E2099AE3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73" y="1898247"/>
            <a:ext cx="5019224" cy="3086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FCBAF2-A67E-415E-BB40-7F9DF9B43EF1}"/>
              </a:ext>
            </a:extLst>
          </p:cNvPr>
          <p:cNvSpPr/>
          <p:nvPr/>
        </p:nvSpPr>
        <p:spPr>
          <a:xfrm rot="21332726">
            <a:off x="549348" y="17012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ockwell" panose="02060603020205020403" pitchFamily="18" charset="0"/>
              </a:rPr>
              <a:t>It is important to remember that animals in a shelter will not act like the pets in your home. Shelter animals come in to a brand new environment with no familiar smells, people, or noises. It takes time for cats to adjust to new faces, new smells and the new sounds of a shelter with other cats.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29015-CBF2-43A2-BABD-F7AA8836211E}"/>
              </a:ext>
            </a:extLst>
          </p:cNvPr>
          <p:cNvSpPr txBox="1"/>
          <p:nvPr/>
        </p:nvSpPr>
        <p:spPr>
          <a:xfrm>
            <a:off x="-249261" y="392957"/>
            <a:ext cx="10211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Rockwell" panose="02060603020205020403" pitchFamily="18" charset="0"/>
              </a:rPr>
              <a:t>INTRO TO SHELTER CAT HANDLING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8A389-CCA8-422F-A575-116BCC07A244}"/>
              </a:ext>
            </a:extLst>
          </p:cNvPr>
          <p:cNvSpPr txBox="1"/>
          <p:nvPr/>
        </p:nvSpPr>
        <p:spPr>
          <a:xfrm>
            <a:off x="977462" y="3882613"/>
            <a:ext cx="5521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ockwell" panose="02060603020205020403" pitchFamily="18" charset="0"/>
              </a:rPr>
              <a:t>Keep these things in mind when handling shelter cats…</a:t>
            </a:r>
          </a:p>
        </p:txBody>
      </p:sp>
    </p:spTree>
    <p:extLst>
      <p:ext uri="{BB962C8B-B14F-4D97-AF65-F5344CB8AC3E}">
        <p14:creationId xmlns:p14="http://schemas.microsoft.com/office/powerpoint/2010/main" val="291545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1" name="Rectangle 5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DBB1E73F-9437-4CE8-9E43-64D654154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57" y="780030"/>
            <a:ext cx="6836052" cy="52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2807AC2-7A7A-4E2C-A14C-361296DA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34" y="736834"/>
            <a:ext cx="3652325" cy="243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2A3741-A28A-4226-902F-25B9A1950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4" y="736834"/>
            <a:ext cx="3239769" cy="24379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97F21F-4452-426A-A380-BA0D86EE6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336"/>
          <a:stretch/>
        </p:blipFill>
        <p:spPr>
          <a:xfrm>
            <a:off x="39161" y="3683766"/>
            <a:ext cx="3882598" cy="243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CC567E-F214-42C1-B256-E9A601A7E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667" y="3688846"/>
            <a:ext cx="3251866" cy="2455158"/>
          </a:xfrm>
          <a:prstGeom prst="rect">
            <a:avLst/>
          </a:prstGeom>
        </p:spPr>
      </p:pic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82B88F1-3B4F-4F0D-98CE-AC8EF6149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96" y="736834"/>
            <a:ext cx="4373167" cy="540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5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30D7C-FA10-4F9D-B599-38CA6E4DD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9" y="1240110"/>
            <a:ext cx="9941259" cy="43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4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4C795-F0CD-412D-8F17-161DA09C6811}"/>
              </a:ext>
            </a:extLst>
          </p:cNvPr>
          <p:cNvSpPr/>
          <p:nvPr/>
        </p:nvSpPr>
        <p:spPr>
          <a:xfrm>
            <a:off x="7062906" y="1339840"/>
            <a:ext cx="3402257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How to Read a Kennel Card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971E34A-D3B2-434A-8356-9772CF2AE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5" y="603159"/>
            <a:ext cx="5868219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6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5B29E-30BF-4436-A853-1DE62B239281}"/>
              </a:ext>
            </a:extLst>
          </p:cNvPr>
          <p:cNvSpPr txBox="1"/>
          <p:nvPr/>
        </p:nvSpPr>
        <p:spPr>
          <a:xfrm>
            <a:off x="578736" y="694482"/>
            <a:ext cx="63776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0"/>
              </a:rPr>
              <a:t>WITHIN KENNELS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Cats in a cage need additional consideration and attention because they can not walk away when they’ve had enough.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Your ability to accurately read the cat’s behavior is crucial to keep them comfortable and you both safe. 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b="1" dirty="0">
                <a:latin typeface="Rockwell" panose="02060603020205020403" pitchFamily="18" charset="0"/>
              </a:rPr>
              <a:t>1.) OBSERVE</a:t>
            </a:r>
            <a:r>
              <a:rPr lang="en-US" sz="1600" dirty="0">
                <a:latin typeface="Rockwell" panose="02060603020205020403" pitchFamily="18" charset="0"/>
              </a:rPr>
              <a:t> the cat in its cage – if it is defensive or frightened, do not attempt to handle the cat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2.) Let the cat adjust to your voice, smell, presence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3.) Open the door to the cage 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4.) Extend your knuckles for a cat to smell you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5.) Take a moment to scratch the cat’s head, and ears. 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6.) Observe the reaction to continue, or leave while the cat shows the early stages of asking for space. </a:t>
            </a:r>
          </a:p>
          <a:p>
            <a:endParaRPr lang="en-US" sz="1600" dirty="0">
              <a:latin typeface="Rockwell" panose="02060603020205020403" pitchFamily="18" charset="0"/>
            </a:endParaRPr>
          </a:p>
          <a:p>
            <a:r>
              <a:rPr lang="en-US" sz="1600" dirty="0">
                <a:latin typeface="Rockwell" panose="02060603020205020403" pitchFamily="18" charset="0"/>
              </a:rPr>
              <a:t>If the cat is against the back of the cage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- Do not go into the cat’s safe zone, instead allow the cat the option to approach you in the front of the cage</a:t>
            </a:r>
          </a:p>
          <a:p>
            <a:r>
              <a:rPr lang="en-US" sz="1600" dirty="0">
                <a:latin typeface="Rockwell" panose="02060603020205020403" pitchFamily="18" charset="0"/>
              </a:rPr>
              <a:t>- Do not pick up or try to corner a cat who chooses to remain in the back of their cage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5C1C4-713E-4F66-B223-9ECCF400C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4" y="1559251"/>
            <a:ext cx="4844731" cy="39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85FF65-7FDB-4EA7-9D74-4DB9E77293AA}"/>
              </a:ext>
            </a:extLst>
          </p:cNvPr>
          <p:cNvSpPr/>
          <p:nvPr/>
        </p:nvSpPr>
        <p:spPr>
          <a:xfrm>
            <a:off x="468773" y="872344"/>
            <a:ext cx="6096000" cy="50834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Rockwell" panose="02060603020205020403" pitchFamily="18" charset="0"/>
              </a:rPr>
              <a:t>Things to Remember!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dirty="0"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Make sure the door to the cat room you are in is closed before opening any cat kennel doors.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Cats will hide under kennels – if you get a cat out of its kennel, it will probably go under the kennels.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Don’t panic!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Calmly inform adopters that a cat is out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Instruct them not to grab the cat themselves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Use treats/toys to try and entice them out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Notify staff if you are unsuccessful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No hugging/kissing  - Do not put a cat’s face in your face.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Use sanitizer or wash hands between pets you handle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Only take out one cat at a time unless they are kenneled together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Do NOT handle blue dot cats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F7D2C-6C3D-4448-BABC-1A86B8009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26" y="559223"/>
            <a:ext cx="4284390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20535BC-FE67-4E40-B518-1D7384D68943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1FA5D-C165-4C30-804C-4C280DC99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5" y="2159331"/>
            <a:ext cx="4606046" cy="303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BE257-0F55-40FF-A09A-369729A4D328}"/>
              </a:ext>
            </a:extLst>
          </p:cNvPr>
          <p:cNvSpPr txBox="1"/>
          <p:nvPr/>
        </p:nvSpPr>
        <p:spPr>
          <a:xfrm>
            <a:off x="5928636" y="2414513"/>
            <a:ext cx="292718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Stay calm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Do not attempt to re-kennel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Have all others exit the room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Let others know not to enter the room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Rockwell" panose="02060603020205020403" pitchFamily="18" charset="0"/>
              </a:rPr>
              <a:t>Contact a supervisor and the volunteer and outreach specialist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Rockwell" panose="02060603020205020403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73C06-2199-4B9A-90C5-67002A27345D}"/>
              </a:ext>
            </a:extLst>
          </p:cNvPr>
          <p:cNvSpPr txBox="1"/>
          <p:nvPr/>
        </p:nvSpPr>
        <p:spPr>
          <a:xfrm>
            <a:off x="817475" y="1127051"/>
            <a:ext cx="773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anose="02060603020205020403" pitchFamily="18" charset="0"/>
              </a:rPr>
              <a:t>What to do if a bite occurs</a:t>
            </a:r>
          </a:p>
        </p:txBody>
      </p:sp>
    </p:spTree>
    <p:extLst>
      <p:ext uri="{BB962C8B-B14F-4D97-AF65-F5344CB8AC3E}">
        <p14:creationId xmlns:p14="http://schemas.microsoft.com/office/powerpoint/2010/main" val="1026921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635</Words>
  <Application>Microsoft Office PowerPoint</Application>
  <PresentationFormat>Widescreen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Rockwell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Curtis, Katharyn</dc:creator>
  <cp:lastModifiedBy>Hardin, Jennyfer</cp:lastModifiedBy>
  <cp:revision>7</cp:revision>
  <dcterms:created xsi:type="dcterms:W3CDTF">2022-03-06T19:12:48Z</dcterms:created>
  <dcterms:modified xsi:type="dcterms:W3CDTF">2022-05-19T13:47:22Z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376f5-a622-4e53-a591-0432f32c2e47_Enabled">
    <vt:lpwstr>true</vt:lpwstr>
  </property>
  <property fmtid="{D5CDD505-2E9C-101B-9397-08002B2CF9AE}" pid="3" name="MSIP_Label_b34376f5-a622-4e53-a591-0432f32c2e47_SetDate">
    <vt:lpwstr>2022-03-06T20:01:00Z</vt:lpwstr>
  </property>
  <property fmtid="{D5CDD505-2E9C-101B-9397-08002B2CF9AE}" pid="4" name="MSIP_Label_b34376f5-a622-4e53-a591-0432f32c2e47_Method">
    <vt:lpwstr>Standard</vt:lpwstr>
  </property>
  <property fmtid="{D5CDD505-2E9C-101B-9397-08002B2CF9AE}" pid="5" name="MSIP_Label_b34376f5-a622-4e53-a591-0432f32c2e47_Name">
    <vt:lpwstr>b34376f5-a622-4e53-a591-0432f32c2e47</vt:lpwstr>
  </property>
  <property fmtid="{D5CDD505-2E9C-101B-9397-08002B2CF9AE}" pid="6" name="MSIP_Label_b34376f5-a622-4e53-a591-0432f32c2e47_SiteId">
    <vt:lpwstr>41647561-6537-4423-96a9-859e89f8919f</vt:lpwstr>
  </property>
  <property fmtid="{D5CDD505-2E9C-101B-9397-08002B2CF9AE}" pid="7" name="MSIP_Label_b34376f5-a622-4e53-a591-0432f32c2e47_ActionId">
    <vt:lpwstr>5e73ed36-5d9f-4687-a674-534b2c629e3a</vt:lpwstr>
  </property>
  <property fmtid="{D5CDD505-2E9C-101B-9397-08002B2CF9AE}" pid="8" name="MSIP_Label_b34376f5-a622-4e53-a591-0432f32c2e47_ContentBits">
    <vt:lpwstr>0</vt:lpwstr>
  </property>
</Properties>
</file>