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8" roundtripDataSignature="AMtx7mjTwJ9rvr3mcq1OnWQNjgnmKkn1N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customschemas.google.com/relationships/presentationmetadata" Target="metadata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" name="Google Shape;6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Lauren Introduction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" name="Google Shape;12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2" name="Google Shape;13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9" name="Google Shape;13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6" name="Google Shape;146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3" name="Google Shape;153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9" name="Google Shape;159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5" name="Google Shape;165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1" name="Google Shape;171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7" name="Google Shape;177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3" name="Google Shape;183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9" name="Google Shape;189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5" name="Google Shape;195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1" name="Google Shape;201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" name="Google Shape;7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" name="Google Shape;8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" name="Google Shape;9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" name="Google Shape;9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" name="Google Shape;10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2" name="Google Shape;11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9" name="Google Shape;11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4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4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2" name="Google Shape;12;p24"/>
          <p:cNvGrpSpPr/>
          <p:nvPr/>
        </p:nvGrpSpPr>
        <p:grpSpPr>
          <a:xfrm>
            <a:off x="1004144" y="1022025"/>
            <a:ext cx="7136669" cy="152400"/>
            <a:chOff x="1346429" y="1011300"/>
            <a:chExt cx="6452100" cy="152400"/>
          </a:xfrm>
        </p:grpSpPr>
        <p:cxnSp>
          <p:nvCxnSpPr>
            <p:cNvPr id="13" name="Google Shape;13;p24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" name="Google Shape;14;p24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5" name="Google Shape;15;p24"/>
          <p:cNvGrpSpPr/>
          <p:nvPr/>
        </p:nvGrpSpPr>
        <p:grpSpPr>
          <a:xfrm>
            <a:off x="1004151" y="3969100"/>
            <a:ext cx="7136669" cy="152400"/>
            <a:chOff x="1346435" y="3969088"/>
            <a:chExt cx="6452100" cy="152400"/>
          </a:xfrm>
        </p:grpSpPr>
        <p:cxnSp>
          <p:nvCxnSpPr>
            <p:cNvPr id="16" name="Google Shape;16;p24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" name="Google Shape;17;p24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8" name="Google Shape;18;p24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9" name="Google Shape;19;p24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0" name="Google Shape;20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3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33"/>
          <p:cNvSpPr txBox="1"/>
          <p:nvPr>
            <p:ph hasCustomPrompt="1"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33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9" name="Google Shape;59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5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" name="Google Shape;23;p25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4" name="Google Shape;24;p25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25" name="Google Shape;25;p25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6" name="Google Shape;26;p25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" name="Google Shape;27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2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1" name="Google Shape;31;p26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2" name="Google Shape;32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7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27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6" name="Google Shape;36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9" name="Google Shape;39;p28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0" name="Google Shape;40;p28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9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44" name="Google Shape;44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0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7" name="Google Shape;47;p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8" name="Google Shape;48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6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1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1" name="Google Shape;51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2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2400">
                <a:latin typeface="Arial"/>
                <a:ea typeface="Arial"/>
                <a:cs typeface="Arial"/>
                <a:sym typeface="Arial"/>
              </a:defRPr>
            </a:lvl1pPr>
          </a:lstStyle>
          <a:p/>
        </p:txBody>
      </p:sp>
      <p:sp>
        <p:nvSpPr>
          <p:cNvPr id="54" name="Google Shape;54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trop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3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3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4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s://gsm.ucdavis.edu/executive-education/leadership-online-program" TargetMode="External"/><Relationship Id="rId4" Type="http://schemas.openxmlformats.org/officeDocument/2006/relationships/hyperlink" Target="https://learning.theaawa.org/products/mindedge-certificate-in-leadership" TargetMode="External"/><Relationship Id="rId9" Type="http://schemas.openxmlformats.org/officeDocument/2006/relationships/hyperlink" Target="https://www.skillsyouneed.com/present/presentation-tips.html" TargetMode="External"/><Relationship Id="rId5" Type="http://schemas.openxmlformats.org/officeDocument/2006/relationships/hyperlink" Target="https://ocs.fas.harvard.edu/files/ocs/files/undergrad_resumes_and_cover_letters.pdf?m=1598037165" TargetMode="External"/><Relationship Id="rId6" Type="http://schemas.openxmlformats.org/officeDocument/2006/relationships/hyperlink" Target="https://www.linkedin.com/pulse/why-presentation-skills-important-george-torok%20%20%20%20" TargetMode="External"/><Relationship Id="rId7" Type="http://schemas.openxmlformats.org/officeDocument/2006/relationships/hyperlink" Target="https://www.linkedin.com/pulse/why-presentation-skills-important-george-torok%20%20%20%20" TargetMode="External"/><Relationship Id="rId8" Type="http://schemas.openxmlformats.org/officeDocument/2006/relationships/hyperlink" Target="https://www.mayoclinic.org/diseases-conditions/specific-phobias/expert-answers/fear-of-public-speaking/faq-20058416" TargetMode="Externa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hyperlink" Target="mailto:cstone@annenbergpetspace.org" TargetMode="External"/><Relationship Id="rId4" Type="http://schemas.openxmlformats.org/officeDocument/2006/relationships/hyperlink" Target="mailto:lhamlett07@gmail.com" TargetMode="External"/><Relationship Id="rId5" Type="http://schemas.openxmlformats.org/officeDocument/2006/relationships/hyperlink" Target="mailto:rrodriguez@animalcare.lacounty.gov" TargetMode="External"/><Relationship Id="rId6" Type="http://schemas.openxmlformats.org/officeDocument/2006/relationships/hyperlink" Target="mailto:thiggs@sdhumane.org" TargetMode="External"/><Relationship Id="rId7" Type="http://schemas.openxmlformats.org/officeDocument/2006/relationships/image" Target="../media/image1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"/>
              <a:t>Vision for the Future</a:t>
            </a:r>
            <a:endParaRPr/>
          </a:p>
        </p:txBody>
      </p:sp>
      <p:sp>
        <p:nvSpPr>
          <p:cNvPr id="67" name="Google Shape;67;p1"/>
          <p:cNvSpPr txBox="1"/>
          <p:nvPr>
            <p:ph idx="1" type="subTitle"/>
          </p:nvPr>
        </p:nvSpPr>
        <p:spPr>
          <a:xfrm>
            <a:off x="311700" y="2782275"/>
            <a:ext cx="8520600" cy="12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70000" lnSpcReduction="2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2857"/>
              <a:buNone/>
            </a:pPr>
            <a:r>
              <a:rPr lang="en"/>
              <a:t>Pod 6 - Soaring Penguins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2857"/>
              <a:buNone/>
            </a:pPr>
            <a:r>
              <a:rPr lang="en"/>
              <a:t>Lauren Hamlett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2857"/>
              <a:buNone/>
            </a:pPr>
            <a:r>
              <a:rPr lang="en"/>
              <a:t>Courtney Stone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2857"/>
              <a:buNone/>
            </a:pPr>
            <a:r>
              <a:rPr lang="en"/>
              <a:t>Tanessa Higgs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2857"/>
              <a:buNone/>
            </a:pPr>
            <a:r>
              <a:rPr lang="en"/>
              <a:t>Raul Rodriguez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0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Practice, Practice, Practice</a:t>
            </a:r>
            <a:endParaRPr/>
          </a:p>
        </p:txBody>
      </p:sp>
      <p:pic>
        <p:nvPicPr>
          <p:cNvPr id="129" name="Google Shape;129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17775" y="1236375"/>
            <a:ext cx="4168500" cy="326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Perform</a:t>
            </a:r>
            <a:endParaRPr/>
          </a:p>
        </p:txBody>
      </p:sp>
      <p:sp>
        <p:nvSpPr>
          <p:cNvPr id="135" name="Google Shape;135;p1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Show your passion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"/>
              <a:t>Make eye contact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"/>
              <a:t>Smile (subject appropriate)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"/>
              <a:t>Be honest, genuine, be yourself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"/>
              <a:t>Tell stories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"/>
              <a:t>Tone of voice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rPr lang="en"/>
              <a:t>Body language </a:t>
            </a:r>
            <a:endParaRPr/>
          </a:p>
        </p:txBody>
      </p:sp>
      <p:pic>
        <p:nvPicPr>
          <p:cNvPr id="136" name="Google Shape;136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0" y="1361889"/>
            <a:ext cx="4118700" cy="2419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2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Glossophobia </a:t>
            </a:r>
            <a:endParaRPr/>
          </a:p>
        </p:txBody>
      </p:sp>
      <p:sp>
        <p:nvSpPr>
          <p:cNvPr id="142" name="Google Shape;142;p12"/>
          <p:cNvSpPr txBox="1"/>
          <p:nvPr>
            <p:ph idx="1" type="body"/>
          </p:nvPr>
        </p:nvSpPr>
        <p:spPr>
          <a:xfrm>
            <a:off x="274700" y="1130275"/>
            <a:ext cx="48003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i="1" lang="en" sz="1700"/>
              <a:t>75% of people have a fear of public speaking</a:t>
            </a:r>
            <a:endParaRPr b="1" i="1" sz="17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t/>
            </a:r>
            <a:endParaRPr b="1" sz="8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b="1" lang="en" sz="1700"/>
              <a:t>Helpful tips when presenting</a:t>
            </a:r>
            <a:endParaRPr b="1" sz="1700"/>
          </a:p>
          <a:p>
            <a:pPr indent="-33655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Know Your Subject</a:t>
            </a:r>
            <a:endParaRPr sz="1700"/>
          </a:p>
          <a:p>
            <a:pPr indent="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00"/>
          </a:p>
          <a:p>
            <a:pPr indent="-33655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Be Organized</a:t>
            </a:r>
            <a:endParaRPr sz="1700"/>
          </a:p>
          <a:p>
            <a:pPr indent="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00"/>
          </a:p>
          <a:p>
            <a:pPr indent="-33655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Practice </a:t>
            </a:r>
            <a:endParaRPr sz="1700"/>
          </a:p>
          <a:p>
            <a:pPr indent="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00"/>
          </a:p>
          <a:p>
            <a:pPr indent="-33655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Think Positive</a:t>
            </a:r>
            <a:endParaRPr sz="17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en" sz="1700"/>
              <a:t> </a:t>
            </a:r>
            <a:endParaRPr sz="17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t/>
            </a:r>
            <a:endParaRPr sz="17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ts val="275"/>
              <a:buNone/>
            </a:pPr>
            <a:r>
              <a:t/>
            </a:r>
            <a:endParaRPr sz="1700"/>
          </a:p>
        </p:txBody>
      </p:sp>
      <p:pic>
        <p:nvPicPr>
          <p:cNvPr id="143" name="Google Shape;143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05400" y="1092450"/>
            <a:ext cx="3789900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3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Glossophobia ctd.</a:t>
            </a:r>
            <a:endParaRPr/>
          </a:p>
        </p:txBody>
      </p:sp>
      <p:sp>
        <p:nvSpPr>
          <p:cNvPr id="149" name="Google Shape;149;p13"/>
          <p:cNvSpPr txBox="1"/>
          <p:nvPr>
            <p:ph idx="1" type="body"/>
          </p:nvPr>
        </p:nvSpPr>
        <p:spPr>
          <a:xfrm>
            <a:off x="311700" y="1256550"/>
            <a:ext cx="52815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65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Take Deep Breaths </a:t>
            </a:r>
            <a:endParaRPr sz="1700"/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00"/>
          </a:p>
          <a:p>
            <a:pPr indent="-3365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Focus on the Material, Not the Audience</a:t>
            </a:r>
            <a:endParaRPr sz="1700"/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00"/>
          </a:p>
          <a:p>
            <a:pPr indent="-3365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A Moment of Silence </a:t>
            </a:r>
            <a:endParaRPr sz="1700"/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00"/>
          </a:p>
          <a:p>
            <a:pPr indent="-3365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Recognize Your Success </a:t>
            </a:r>
            <a:endParaRPr sz="17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 sz="1700"/>
          </a:p>
        </p:txBody>
      </p:sp>
      <p:pic>
        <p:nvPicPr>
          <p:cNvPr id="150" name="Google Shape;150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30100" y="920399"/>
            <a:ext cx="2957427" cy="330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4"/>
          <p:cNvSpPr txBox="1"/>
          <p:nvPr>
            <p:ph type="title"/>
          </p:nvPr>
        </p:nvSpPr>
        <p:spPr>
          <a:xfrm>
            <a:off x="0" y="0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0554"/>
              <a:buFont typeface="Arial"/>
              <a:buNone/>
            </a:pPr>
            <a:r>
              <a:rPr lang="en"/>
              <a:t>The 5 Levels of Leadership</a:t>
            </a:r>
            <a:endParaRPr/>
          </a:p>
        </p:txBody>
      </p:sp>
      <p:pic>
        <p:nvPicPr>
          <p:cNvPr id="156" name="Google Shape;156;p14"/>
          <p:cNvPicPr preferRelativeResize="0"/>
          <p:nvPr/>
        </p:nvPicPr>
        <p:blipFill rotWithShape="1">
          <a:blip r:embed="rId3">
            <a:alphaModFix/>
          </a:blip>
          <a:srcRect b="3631" l="0" r="0" t="11303"/>
          <a:stretch/>
        </p:blipFill>
        <p:spPr>
          <a:xfrm>
            <a:off x="1462450" y="707400"/>
            <a:ext cx="6431451" cy="4274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The 5 Levels of Leadership</a:t>
            </a:r>
            <a:endParaRPr/>
          </a:p>
        </p:txBody>
      </p:sp>
      <p:sp>
        <p:nvSpPr>
          <p:cNvPr id="162" name="Google Shape;162;p15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70"/>
              <a:buFont typeface="Arial"/>
              <a:buNone/>
            </a:pPr>
            <a:r>
              <a:rPr lang="en" sz="2000"/>
              <a:t>Level 1 - </a:t>
            </a:r>
            <a:r>
              <a:rPr b="1" lang="en" sz="2000"/>
              <a:t>Position (Rights)</a:t>
            </a:r>
            <a:endParaRPr b="1" sz="2000"/>
          </a:p>
          <a:p>
            <a:pPr indent="0" lvl="0" marL="0" rtl="0" algn="ctr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770"/>
              <a:buFont typeface="Arial"/>
              <a:buNone/>
            </a:pPr>
            <a:r>
              <a:t/>
            </a:r>
            <a:endParaRPr b="1" sz="600"/>
          </a:p>
          <a:p>
            <a:pPr indent="-34925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People follow because they have to</a:t>
            </a:r>
            <a:endParaRPr sz="1900"/>
          </a:p>
          <a:p>
            <a:pPr indent="0" lvl="0" marL="9144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00"/>
          </a:p>
          <a:p>
            <a:pPr indent="-34925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900"/>
              <a:buChar char="●"/>
            </a:pPr>
            <a:r>
              <a:rPr b="1" lang="en" sz="1900"/>
              <a:t>Upside:</a:t>
            </a:r>
            <a:r>
              <a:rPr lang="en" sz="1900"/>
              <a:t> It gives you an opportunity to lead</a:t>
            </a:r>
            <a:endParaRPr sz="1900"/>
          </a:p>
          <a:p>
            <a:pPr indent="0" lvl="0" marL="9144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00"/>
          </a:p>
          <a:p>
            <a:pPr indent="-34925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900"/>
              <a:buChar char="●"/>
            </a:pPr>
            <a:r>
              <a:rPr b="1" lang="en" sz="1900"/>
              <a:t>Downside</a:t>
            </a:r>
            <a:r>
              <a:rPr lang="en" sz="1900"/>
              <a:t>: People will give you little effort and low energy</a:t>
            </a:r>
            <a:endParaRPr sz="190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770"/>
              <a:buNone/>
            </a:pPr>
            <a:r>
              <a:t/>
            </a:r>
            <a:endParaRPr sz="1900"/>
          </a:p>
          <a:p>
            <a:pPr indent="0" lvl="0" marL="0" rtl="0" algn="ctr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770"/>
              <a:buNone/>
            </a:pPr>
            <a:r>
              <a:t/>
            </a:r>
            <a:endParaRPr sz="190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770"/>
              <a:buNone/>
            </a:pPr>
            <a:r>
              <a:t/>
            </a:r>
            <a:endParaRPr sz="19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0554"/>
              <a:buFont typeface="Arial"/>
              <a:buNone/>
            </a:pPr>
            <a:r>
              <a:rPr lang="en"/>
              <a:t>The 5 Levels of Leadership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168" name="Google Shape;168;p16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97297"/>
              <a:buNone/>
            </a:pPr>
            <a:r>
              <a:rPr lang="en" sz="2000"/>
              <a:t>Level 2 - </a:t>
            </a:r>
            <a:r>
              <a:rPr b="1" lang="en" sz="2000"/>
              <a:t>Permission (Relationships)</a:t>
            </a:r>
            <a:endParaRPr b="1" sz="2000"/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324324"/>
              <a:buNone/>
            </a:pPr>
            <a:r>
              <a:t/>
            </a:r>
            <a:endParaRPr b="1" sz="600"/>
          </a:p>
          <a:p>
            <a:pPr indent="-3492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8108"/>
              <a:buChar char="●"/>
            </a:pPr>
            <a:r>
              <a:rPr lang="en" sz="1900"/>
              <a:t>People follow because they want to</a:t>
            </a:r>
            <a:endParaRPr sz="1900"/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00"/>
          </a:p>
          <a:p>
            <a:pPr indent="-3492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8108"/>
              <a:buChar char="●"/>
            </a:pPr>
            <a:r>
              <a:rPr lang="en" sz="1900"/>
              <a:t>People give you their energy - their time - their heart</a:t>
            </a:r>
            <a:endParaRPr sz="1900"/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00"/>
          </a:p>
          <a:p>
            <a:pPr indent="-3492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8108"/>
              <a:buChar char="●"/>
            </a:pPr>
            <a:r>
              <a:rPr lang="en" sz="1900"/>
              <a:t>People don’t care how much you know - ‘till they know how much you care</a:t>
            </a:r>
            <a:endParaRPr sz="1900"/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00"/>
          </a:p>
          <a:p>
            <a:pPr indent="-3492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8108"/>
              <a:buChar char="●"/>
            </a:pPr>
            <a:r>
              <a:rPr lang="en" sz="1900"/>
              <a:t>To be effective: Listen / Learn / Lead - Observe - Serve</a:t>
            </a:r>
            <a:endParaRPr sz="19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2221"/>
              <a:buFont typeface="Arial"/>
              <a:buNone/>
            </a:pPr>
            <a:r>
              <a:rPr lang="en"/>
              <a:t>The 5 Levels of Leadership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30554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74" name="Google Shape;174;p17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2000"/>
              <a:t>Level 3 - </a:t>
            </a:r>
            <a:r>
              <a:rPr b="1" lang="en" sz="2000"/>
              <a:t>Production (Results)</a:t>
            </a:r>
            <a:endParaRPr b="1" sz="2000"/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600"/>
          </a:p>
          <a:p>
            <a:pPr indent="-3492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People follow because of what you have done for the organization</a:t>
            </a:r>
            <a:endParaRPr sz="1900"/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00"/>
          </a:p>
          <a:p>
            <a:pPr indent="-3492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The leader creates credibility by bringing results</a:t>
            </a:r>
            <a:endParaRPr sz="1900"/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00"/>
          </a:p>
          <a:p>
            <a:pPr indent="-3492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Credibility comes from Success</a:t>
            </a:r>
            <a:endParaRPr sz="1900"/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00"/>
          </a:p>
          <a:p>
            <a:pPr indent="-3492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Lead by example - Creates Momentum - Attracts better people</a:t>
            </a:r>
            <a:endParaRPr sz="19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0554"/>
              <a:buFont typeface="Arial"/>
              <a:buNone/>
            </a:pPr>
            <a:r>
              <a:rPr lang="en"/>
              <a:t>The 5 Levels of Leadership</a:t>
            </a:r>
            <a:endParaRPr/>
          </a:p>
        </p:txBody>
      </p:sp>
      <p:sp>
        <p:nvSpPr>
          <p:cNvPr id="180" name="Google Shape;180;p18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89352"/>
              <a:buNone/>
            </a:pPr>
            <a:r>
              <a:rPr lang="en" sz="2370"/>
              <a:t>Level 4 - </a:t>
            </a:r>
            <a:r>
              <a:rPr b="1" lang="en" sz="2370"/>
              <a:t>People Development (Reproduction)</a:t>
            </a:r>
            <a:endParaRPr b="1" sz="2370"/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302521"/>
              <a:buNone/>
            </a:pPr>
            <a:r>
              <a:t/>
            </a:r>
            <a:endParaRPr b="1" sz="700"/>
          </a:p>
          <a:p>
            <a:pPr indent="-331152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 sz="1900"/>
              <a:t>People follow because of what you have done for them</a:t>
            </a:r>
            <a:endParaRPr sz="1900"/>
          </a:p>
          <a:p>
            <a:pPr indent="-331152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900"/>
              <a:t>When you start developing people - you make the people better</a:t>
            </a:r>
            <a:endParaRPr sz="1900"/>
          </a:p>
          <a:p>
            <a:pPr indent="-331152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900"/>
              <a:t>Recruitment - Position people well - Equip people well </a:t>
            </a:r>
            <a:endParaRPr sz="1900"/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300"/>
          </a:p>
          <a:p>
            <a:pPr indent="-331152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 sz="1900"/>
              <a:t>5 steps to equip people well: </a:t>
            </a:r>
            <a:endParaRPr sz="1900"/>
          </a:p>
          <a:p>
            <a:pPr indent="-309562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500"/>
              <a:t>I do it </a:t>
            </a:r>
            <a:endParaRPr sz="1500"/>
          </a:p>
          <a:p>
            <a:pPr indent="-309562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500"/>
              <a:t>I do it &amp; you are with me</a:t>
            </a:r>
            <a:endParaRPr sz="1500"/>
          </a:p>
          <a:p>
            <a:pPr indent="-309562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500"/>
              <a:t>You do it and I’m with you </a:t>
            </a:r>
            <a:endParaRPr sz="1500"/>
          </a:p>
          <a:p>
            <a:pPr indent="-309562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500"/>
              <a:t>You do it</a:t>
            </a:r>
            <a:endParaRPr sz="1500"/>
          </a:p>
          <a:p>
            <a:pPr indent="-309562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500"/>
              <a:t>You do it and someone is with you</a:t>
            </a:r>
            <a:endParaRPr sz="15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9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0554"/>
              <a:buFont typeface="Arial"/>
              <a:buNone/>
            </a:pPr>
            <a:r>
              <a:rPr lang="en"/>
              <a:t>The 5 Levels of Leadership</a:t>
            </a:r>
            <a:endParaRPr/>
          </a:p>
        </p:txBody>
      </p:sp>
      <p:sp>
        <p:nvSpPr>
          <p:cNvPr id="186" name="Google Shape;186;p19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500"/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" sz="2000"/>
              <a:t>Level 5 - </a:t>
            </a:r>
            <a:r>
              <a:rPr b="1" lang="en" sz="2000"/>
              <a:t>Pinnacle (Respect)</a:t>
            </a:r>
            <a:endParaRPr b="1" sz="20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600"/>
          </a:p>
          <a:p>
            <a:pPr indent="-3492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People follow because of who you are and what you represent</a:t>
            </a:r>
            <a:endParaRPr sz="19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 sz="19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"/>
          <p:cNvSpPr txBox="1"/>
          <p:nvPr>
            <p:ph type="title"/>
          </p:nvPr>
        </p:nvSpPr>
        <p:spPr>
          <a:xfrm>
            <a:off x="289354" y="379717"/>
            <a:ext cx="4045200" cy="1675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 sz="6000"/>
              <a:t>Topics</a:t>
            </a:r>
            <a:endParaRPr/>
          </a:p>
        </p:txBody>
      </p:sp>
      <p:sp>
        <p:nvSpPr>
          <p:cNvPr id="73" name="Google Shape;73;p2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AutoNum type="arabicPeriod"/>
            </a:pPr>
            <a:r>
              <a:rPr lang="en"/>
              <a:t>Resume Building</a:t>
            </a:r>
            <a:endParaRPr/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/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AutoNum type="arabicPeriod"/>
            </a:pPr>
            <a:r>
              <a:rPr lang="en"/>
              <a:t>Presentation Skills</a:t>
            </a:r>
            <a:endParaRPr/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/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AutoNum type="arabicPeriod"/>
            </a:pPr>
            <a:r>
              <a:rPr lang="en"/>
              <a:t>5 Levels of Leadership </a:t>
            </a:r>
            <a:endParaRPr/>
          </a:p>
        </p:txBody>
      </p:sp>
      <p:pic>
        <p:nvPicPr>
          <p:cNvPr descr="Icon&#10;&#10;Description automatically generated" id="74" name="Google Shape;74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41933" y="2571750"/>
            <a:ext cx="2303132" cy="24927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0"/>
          <p:cNvSpPr txBox="1"/>
          <p:nvPr>
            <p:ph type="title"/>
          </p:nvPr>
        </p:nvSpPr>
        <p:spPr>
          <a:xfrm>
            <a:off x="0" y="0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0554"/>
              <a:buFont typeface="Arial"/>
              <a:buNone/>
            </a:pPr>
            <a:r>
              <a:rPr lang="en"/>
              <a:t>The 5 Levels of Leadership</a:t>
            </a:r>
            <a:endParaRPr/>
          </a:p>
        </p:txBody>
      </p:sp>
      <p:pic>
        <p:nvPicPr>
          <p:cNvPr id="192" name="Google Shape;192;p20"/>
          <p:cNvPicPr preferRelativeResize="0"/>
          <p:nvPr/>
        </p:nvPicPr>
        <p:blipFill rotWithShape="1">
          <a:blip r:embed="rId3">
            <a:alphaModFix/>
          </a:blip>
          <a:srcRect b="3043" l="0" r="0" t="0"/>
          <a:stretch/>
        </p:blipFill>
        <p:spPr>
          <a:xfrm>
            <a:off x="1104588" y="607025"/>
            <a:ext cx="6934825" cy="443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Resources </a:t>
            </a:r>
            <a:endParaRPr/>
          </a:p>
        </p:txBody>
      </p:sp>
      <p:sp>
        <p:nvSpPr>
          <p:cNvPr id="198" name="Google Shape;198;p21"/>
          <p:cNvSpPr txBox="1"/>
          <p:nvPr>
            <p:ph idx="1" type="body"/>
          </p:nvPr>
        </p:nvSpPr>
        <p:spPr>
          <a:xfrm>
            <a:off x="311700" y="11450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-304165" lvl="0" marL="457200" marR="3048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700"/>
              <a:t>Leadership </a:t>
            </a:r>
            <a:endParaRPr sz="1700"/>
          </a:p>
          <a:p>
            <a:pPr indent="-290830" lvl="1" marL="914400" marR="3048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u="sng">
                <a:solidFill>
                  <a:schemeClr val="hlink"/>
                </a:solidFill>
                <a:hlinkClick r:id="rId3"/>
              </a:rPr>
              <a:t>Leadership Program - UC Davis Graduate School of Management</a:t>
            </a:r>
            <a:r>
              <a:rPr lang="en"/>
              <a:t> </a:t>
            </a:r>
            <a:endParaRPr/>
          </a:p>
          <a:p>
            <a:pPr indent="-290830" lvl="1" marL="914400" marR="3048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u="sng">
                <a:solidFill>
                  <a:schemeClr val="hlink"/>
                </a:solidFill>
                <a:hlinkClick r:id="rId4"/>
              </a:rPr>
              <a:t>Associate of Animal Welfare Advancement - MindEdge; Certificate in Leadership</a:t>
            </a:r>
            <a:endParaRPr/>
          </a:p>
          <a:p>
            <a:pPr indent="-212407" lvl="0" marL="457200" marR="3048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sz="1700"/>
          </a:p>
          <a:p>
            <a:pPr indent="-304165" lvl="0" marL="457200" marR="3048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700"/>
              <a:t>Resumes </a:t>
            </a:r>
            <a:endParaRPr sz="1700"/>
          </a:p>
          <a:p>
            <a:pPr indent="-29083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u="sng">
                <a:solidFill>
                  <a:schemeClr val="accent5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Resumes &amp; Cover Letters - Harvard Office of Career Services 2020</a:t>
            </a:r>
            <a:endParaRPr/>
          </a:p>
          <a:p>
            <a:pPr indent="-212407" lvl="0" marL="457200" marR="3048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sz="1700"/>
          </a:p>
          <a:p>
            <a:pPr indent="-304165" lvl="0" marL="457200" marR="3048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700"/>
              <a:t>Presentation Skills </a:t>
            </a:r>
            <a:endParaRPr sz="1700"/>
          </a:p>
          <a:p>
            <a:pPr indent="-29083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Why Are Presentation Skills Important? George Torok executive speech coach. May 27, 2015</a:t>
            </a:r>
            <a:r>
              <a:rPr lang="en">
                <a:solidFill>
                  <a:srgbClr val="000000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" u="sng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https://www.linkedin.com/pulse/why-presentation-skills-important-george-torok    </a:t>
            </a:r>
            <a:endParaRPr u="sng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083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Fear of public speaking: How I overcome it.  Craig N Sawchuk, PH.D.,L.P. May 17, 2017</a:t>
            </a:r>
            <a:endParaRPr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083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u="sng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https://www.mayoclinic.org/diseases-conditions/specific-phobias/expert-answers/fear-of-public-speaking/faq-20058416</a:t>
            </a:r>
            <a:r>
              <a:rPr lang="en"/>
              <a:t> </a:t>
            </a:r>
            <a:endParaRPr/>
          </a:p>
          <a:p>
            <a:pPr indent="-29083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>
                <a:solidFill>
                  <a:srgbClr val="434343"/>
                </a:solidFill>
              </a:rPr>
              <a:t>Top tips for Effective Presentations</a:t>
            </a:r>
            <a:r>
              <a:rPr lang="en"/>
              <a:t> </a:t>
            </a:r>
            <a:r>
              <a:rPr lang="en" u="sng">
                <a:solidFill>
                  <a:schemeClr val="accent5"/>
                </a:solidFill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https://www.skillsyouneed.com/present/presentation-tips.html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17647"/>
              <a:buNone/>
            </a:pPr>
            <a:r>
              <a:rPr lang="en"/>
              <a:t> </a:t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17647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ct val="117647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2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240"/>
              <a:t>Questions?</a:t>
            </a:r>
            <a:endParaRPr sz="3240"/>
          </a:p>
        </p:txBody>
      </p:sp>
      <p:sp>
        <p:nvSpPr>
          <p:cNvPr id="204" name="Google Shape;204;p22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Courtney Stone - Wallis Annenberg PetSpace</a:t>
            </a:r>
            <a:endParaRPr/>
          </a:p>
          <a:p>
            <a:pPr indent="-3238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100" u="sng">
                <a:solidFill>
                  <a:schemeClr val="hlink"/>
                </a:solidFill>
                <a:hlinkClick r:id="rId3"/>
              </a:rPr>
              <a:t>cstone@annenbergpetspace.org</a:t>
            </a:r>
            <a:endParaRPr sz="1100"/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00"/>
          </a:p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Lauren Hamlett - Pasadena Humane </a:t>
            </a:r>
            <a:endParaRPr/>
          </a:p>
          <a:p>
            <a:pPr indent="-3111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 u="sng">
                <a:solidFill>
                  <a:schemeClr val="hlink"/>
                </a:solidFill>
                <a:hlinkClick r:id="rId4"/>
              </a:rPr>
              <a:t>lhamlett07@gmail.com</a:t>
            </a:r>
            <a:endParaRPr sz="1300"/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00"/>
          </a:p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Raul Rodriguez - Los Angeles Department of Animal Care and Control </a:t>
            </a:r>
            <a:endParaRPr/>
          </a:p>
          <a:p>
            <a:pPr indent="-3111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 u="sng">
                <a:solidFill>
                  <a:schemeClr val="hlink"/>
                </a:solidFill>
                <a:hlinkClick r:id="rId5"/>
              </a:rPr>
              <a:t>rrodriguez@animalcare.lacounty.gov</a:t>
            </a:r>
            <a:endParaRPr sz="1300"/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00"/>
          </a:p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Tanessa Higgs - San Diego Humane Society </a:t>
            </a:r>
            <a:endParaRPr/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 u="sng">
                <a:solidFill>
                  <a:schemeClr val="hlink"/>
                </a:solidFill>
                <a:hlinkClick r:id="rId6"/>
              </a:rPr>
              <a:t>thiggs@sdhumane.org</a:t>
            </a:r>
            <a:endParaRPr sz="1200"/>
          </a:p>
        </p:txBody>
      </p:sp>
      <p:pic>
        <p:nvPicPr>
          <p:cNvPr id="205" name="Google Shape;205;p22"/>
          <p:cNvPicPr preferRelativeResize="0"/>
          <p:nvPr/>
        </p:nvPicPr>
        <p:blipFill rotWithShape="1">
          <a:blip r:embed="rId7">
            <a:alphaModFix/>
          </a:blip>
          <a:srcRect b="12648" l="0" r="0" t="0"/>
          <a:stretch/>
        </p:blipFill>
        <p:spPr>
          <a:xfrm>
            <a:off x="7698750" y="97775"/>
            <a:ext cx="1270475" cy="2161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Resume Building  </a:t>
            </a:r>
            <a:endParaRPr/>
          </a:p>
        </p:txBody>
      </p:sp>
      <p:sp>
        <p:nvSpPr>
          <p:cNvPr id="80" name="Google Shape;80;p3"/>
          <p:cNvSpPr txBox="1"/>
          <p:nvPr>
            <p:ph idx="1" type="body"/>
          </p:nvPr>
        </p:nvSpPr>
        <p:spPr>
          <a:xfrm>
            <a:off x="132375" y="1152475"/>
            <a:ext cx="45720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34327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Why is creating a strong resume important? </a:t>
            </a:r>
            <a:endParaRPr/>
          </a:p>
          <a:p>
            <a:pPr indent="-334326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800"/>
              <a:t>Employers first impression of you </a:t>
            </a:r>
            <a:endParaRPr sz="1800"/>
          </a:p>
          <a:p>
            <a:pPr indent="-334326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800"/>
              <a:t>Highlights your strongest skills and assets </a:t>
            </a:r>
            <a:endParaRPr sz="1800"/>
          </a:p>
          <a:p>
            <a:pPr indent="-334326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800"/>
              <a:t>Important element in obtaining an interview </a:t>
            </a:r>
            <a:endParaRPr sz="1800"/>
          </a:p>
          <a:p>
            <a:pPr indent="0" lvl="0" marL="914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00"/>
          </a:p>
          <a:p>
            <a:pPr indent="-334327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Types of resumes</a:t>
            </a:r>
            <a:endParaRPr/>
          </a:p>
          <a:p>
            <a:pPr indent="-334326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800"/>
              <a:t>Chronological </a:t>
            </a:r>
            <a:endParaRPr sz="1800"/>
          </a:p>
          <a:p>
            <a:pPr indent="-334326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800"/>
              <a:t>Functional</a:t>
            </a:r>
            <a:endParaRPr sz="1800"/>
          </a:p>
          <a:p>
            <a:pPr indent="-334326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800"/>
              <a:t>Combination</a:t>
            </a:r>
            <a:endParaRPr sz="1800"/>
          </a:p>
        </p:txBody>
      </p:sp>
      <p:pic>
        <p:nvPicPr>
          <p:cNvPr id="81" name="Google Shape;8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25500" y="747900"/>
            <a:ext cx="4107547" cy="3820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0554"/>
              <a:buFont typeface="Arial"/>
              <a:buNone/>
            </a:pPr>
            <a:r>
              <a:rPr lang="en"/>
              <a:t>Resume Building </a:t>
            </a:r>
            <a:endParaRPr/>
          </a:p>
        </p:txBody>
      </p:sp>
      <p:sp>
        <p:nvSpPr>
          <p:cNvPr id="87" name="Google Shape;87;p4"/>
          <p:cNvSpPr txBox="1"/>
          <p:nvPr>
            <p:ph idx="1" type="body"/>
          </p:nvPr>
        </p:nvSpPr>
        <p:spPr>
          <a:xfrm>
            <a:off x="311700" y="1152475"/>
            <a:ext cx="43404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What should a resume consist of?</a:t>
            </a:r>
            <a:endParaRPr sz="1600"/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Name and contact information </a:t>
            </a:r>
            <a:endParaRPr sz="1600"/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Professional history</a:t>
            </a:r>
            <a:endParaRPr sz="1600"/>
          </a:p>
          <a:p>
            <a:pPr indent="-3302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" sz="1600"/>
              <a:t>Company name</a:t>
            </a:r>
            <a:endParaRPr sz="1600"/>
          </a:p>
          <a:p>
            <a:pPr indent="-3302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" sz="1600"/>
              <a:t>Date of tenure</a:t>
            </a:r>
            <a:endParaRPr sz="1600"/>
          </a:p>
          <a:p>
            <a:pPr indent="-3302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" sz="1600"/>
              <a:t>Description of role and achievements</a:t>
            </a:r>
            <a:endParaRPr sz="1600"/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Education</a:t>
            </a:r>
            <a:endParaRPr sz="1600"/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Experiences &amp; Activities</a:t>
            </a:r>
            <a:endParaRPr sz="1600"/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Skills</a:t>
            </a:r>
            <a:endParaRPr sz="1600"/>
          </a:p>
          <a:p>
            <a:pPr indent="0" lvl="0" marL="9144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 sz="1600"/>
          </a:p>
        </p:txBody>
      </p:sp>
      <p:pic>
        <p:nvPicPr>
          <p:cNvPr id="88" name="Google Shape;88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77850" y="175025"/>
            <a:ext cx="3705099" cy="4793452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5"/>
          <p:cNvSpPr txBox="1"/>
          <p:nvPr>
            <p:ph type="title"/>
          </p:nvPr>
        </p:nvSpPr>
        <p:spPr>
          <a:xfrm>
            <a:off x="311700" y="32757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0554"/>
              <a:buFont typeface="Arial"/>
              <a:buNone/>
            </a:pPr>
            <a:r>
              <a:rPr lang="en"/>
              <a:t>Resume Do’s &amp; Don'ts</a:t>
            </a:r>
            <a:endParaRPr/>
          </a:p>
        </p:txBody>
      </p:sp>
      <p:sp>
        <p:nvSpPr>
          <p:cNvPr id="94" name="Google Shape;94;p5"/>
          <p:cNvSpPr txBox="1"/>
          <p:nvPr>
            <p:ph idx="1" type="body"/>
          </p:nvPr>
        </p:nvSpPr>
        <p:spPr>
          <a:xfrm>
            <a:off x="311700" y="993150"/>
            <a:ext cx="3358200" cy="37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b="1" lang="en" sz="1600">
                <a:solidFill>
                  <a:schemeClr val="dk1"/>
                </a:solidFill>
              </a:rPr>
              <a:t>Do:</a:t>
            </a:r>
            <a:endParaRPr b="1" sz="1600">
              <a:solidFill>
                <a:schemeClr val="dk1"/>
              </a:solidFill>
            </a:endParaRPr>
          </a:p>
          <a:p>
            <a:pPr indent="-31115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300"/>
              <a:buChar char="-"/>
            </a:pPr>
            <a:r>
              <a:rPr lang="en" sz="1300"/>
              <a:t>Be only 1-2 pages</a:t>
            </a:r>
            <a:endParaRPr sz="1300"/>
          </a:p>
          <a:p>
            <a:pPr indent="-31115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 sz="1300"/>
              <a:t>List information in reverse chronological order</a:t>
            </a:r>
            <a:endParaRPr sz="1300"/>
          </a:p>
          <a:p>
            <a:pPr indent="-31115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 sz="1300"/>
              <a:t>Make it easy to read and follow</a:t>
            </a:r>
            <a:endParaRPr sz="1300"/>
          </a:p>
          <a:p>
            <a:pPr indent="-31115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 sz="1300"/>
              <a:t>Use active language and be specific</a:t>
            </a:r>
            <a:endParaRPr sz="1300"/>
          </a:p>
          <a:p>
            <a:pPr indent="-31115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 sz="1300"/>
              <a:t>Use professional font</a:t>
            </a:r>
            <a:endParaRPr sz="1300"/>
          </a:p>
          <a:p>
            <a:pPr indent="-31115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 sz="1300"/>
              <a:t>Be consistent in format</a:t>
            </a:r>
            <a:endParaRPr sz="1300"/>
          </a:p>
          <a:p>
            <a:pPr indent="-31115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 sz="1300"/>
              <a:t>Spell check</a:t>
            </a:r>
            <a:endParaRPr sz="130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852"/>
              <a:buNone/>
            </a:pPr>
            <a:r>
              <a:rPr b="1" lang="en" sz="1600">
                <a:solidFill>
                  <a:schemeClr val="dk1"/>
                </a:solidFill>
              </a:rPr>
              <a:t>Don’t:</a:t>
            </a:r>
            <a:endParaRPr b="1" sz="1600">
              <a:solidFill>
                <a:schemeClr val="dk1"/>
              </a:solidFill>
            </a:endParaRPr>
          </a:p>
          <a:p>
            <a:pPr indent="-31115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300"/>
              <a:buChar char="-"/>
            </a:pPr>
            <a:r>
              <a:rPr lang="en" sz="1300"/>
              <a:t>Use personal pronouns</a:t>
            </a:r>
            <a:endParaRPr sz="1300"/>
          </a:p>
          <a:p>
            <a:pPr indent="-31115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 sz="1300"/>
              <a:t>Be general in descriptions or use passive language</a:t>
            </a:r>
            <a:endParaRPr sz="1300"/>
          </a:p>
          <a:p>
            <a:pPr indent="-31115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 sz="1300"/>
              <a:t>Use slang or a narrative style </a:t>
            </a:r>
            <a:endParaRPr sz="1300"/>
          </a:p>
          <a:p>
            <a:pPr indent="-31115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 sz="1300"/>
              <a:t>Be too lengthy </a:t>
            </a:r>
            <a:endParaRPr sz="1300"/>
          </a:p>
          <a:p>
            <a:pPr indent="-31115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 sz="1300"/>
              <a:t>List references (provide references upon request instead)</a:t>
            </a:r>
            <a:endParaRPr sz="1300"/>
          </a:p>
        </p:txBody>
      </p:sp>
      <p:pic>
        <p:nvPicPr>
          <p:cNvPr id="95" name="Google Shape;95;p5"/>
          <p:cNvPicPr preferRelativeResize="0"/>
          <p:nvPr/>
        </p:nvPicPr>
        <p:blipFill rotWithShape="1">
          <a:blip r:embed="rId3">
            <a:alphaModFix/>
          </a:blip>
          <a:srcRect b="1439" l="983" r="2603" t="2618"/>
          <a:stretch/>
        </p:blipFill>
        <p:spPr>
          <a:xfrm>
            <a:off x="4279406" y="993150"/>
            <a:ext cx="4606720" cy="370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Presentation Skills</a:t>
            </a:r>
            <a:endParaRPr/>
          </a:p>
        </p:txBody>
      </p:sp>
      <p:sp>
        <p:nvSpPr>
          <p:cNvPr id="101" name="Google Shape;101;p6"/>
          <p:cNvSpPr txBox="1"/>
          <p:nvPr>
            <p:ph idx="1" type="body"/>
          </p:nvPr>
        </p:nvSpPr>
        <p:spPr>
          <a:xfrm>
            <a:off x="311700" y="1152475"/>
            <a:ext cx="8520600" cy="37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600">
              <a:solidFill>
                <a:srgbClr val="CACACA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Why are they important?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"/>
              <a:t>The 4 P’s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Plan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Prepare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Practice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Present/perform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"/>
              <a:t>Glossophobia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102" name="Google Shape;102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59000" y="1081025"/>
            <a:ext cx="5173300" cy="3506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Why are they important?</a:t>
            </a:r>
            <a:endParaRPr/>
          </a:p>
        </p:txBody>
      </p:sp>
      <p:sp>
        <p:nvSpPr>
          <p:cNvPr id="108" name="Google Shape;108;p7"/>
          <p:cNvSpPr txBox="1"/>
          <p:nvPr>
            <p:ph idx="1" type="body"/>
          </p:nvPr>
        </p:nvSpPr>
        <p:spPr>
          <a:xfrm>
            <a:off x="311700" y="1152425"/>
            <a:ext cx="4910100" cy="32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00"/>
          </a:p>
          <a:p>
            <a:pPr indent="-3619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100"/>
              <a:buAutoNum type="arabicPeriod"/>
            </a:pPr>
            <a:r>
              <a:rPr lang="en" sz="2100"/>
              <a:t>Individual success</a:t>
            </a:r>
            <a:endParaRPr sz="100"/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AutoNum type="arabicPeriod"/>
            </a:pPr>
            <a:r>
              <a:rPr lang="en" sz="2100"/>
              <a:t>Business/organization success</a:t>
            </a:r>
            <a:endParaRPr sz="2100"/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AutoNum type="arabicPeriod"/>
            </a:pPr>
            <a:r>
              <a:rPr lang="en" sz="2100"/>
              <a:t>Stress reducer</a:t>
            </a:r>
            <a:endParaRPr sz="2100"/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AutoNum type="arabicPeriod"/>
            </a:pPr>
            <a:r>
              <a:rPr lang="en" sz="2100"/>
              <a:t>Better communicator</a:t>
            </a:r>
            <a:endParaRPr sz="2100"/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AutoNum type="arabicPeriod"/>
            </a:pPr>
            <a:r>
              <a:rPr lang="en" sz="2100"/>
              <a:t>Time Management</a:t>
            </a:r>
            <a:endParaRPr sz="2100"/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AutoNum type="arabicPeriod"/>
            </a:pPr>
            <a:r>
              <a:rPr lang="en" sz="2100"/>
              <a:t>Leadership</a:t>
            </a:r>
            <a:endParaRPr sz="2100"/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109" name="Google Shape;109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86275" y="979550"/>
            <a:ext cx="3113475" cy="282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Plan</a:t>
            </a:r>
            <a:endParaRPr/>
          </a:p>
        </p:txBody>
      </p:sp>
      <p:sp>
        <p:nvSpPr>
          <p:cNvPr id="115" name="Google Shape;115;p8"/>
          <p:cNvSpPr txBox="1"/>
          <p:nvPr>
            <p:ph idx="1" type="body"/>
          </p:nvPr>
        </p:nvSpPr>
        <p:spPr>
          <a:xfrm>
            <a:off x="311700" y="1266325"/>
            <a:ext cx="43527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Brainstorm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Who</a:t>
            </a:r>
            <a:r>
              <a:rPr lang="en"/>
              <a:t> is your audience?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What</a:t>
            </a:r>
            <a:r>
              <a:rPr lang="en"/>
              <a:t> is the purpose of the presentation?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What</a:t>
            </a:r>
            <a:r>
              <a:rPr lang="en"/>
              <a:t> do you want do you want the audience to take away?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How long </a:t>
            </a:r>
            <a:r>
              <a:rPr lang="en"/>
              <a:t>will the presentation be?</a:t>
            </a:r>
            <a:endParaRPr/>
          </a:p>
        </p:txBody>
      </p:sp>
      <p:pic>
        <p:nvPicPr>
          <p:cNvPr id="116" name="Google Shape;116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81700" y="1057350"/>
            <a:ext cx="4205625" cy="35116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9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Prepare</a:t>
            </a:r>
            <a:endParaRPr/>
          </a:p>
        </p:txBody>
      </p:sp>
      <p:sp>
        <p:nvSpPr>
          <p:cNvPr id="122" name="Google Shape;122;p9"/>
          <p:cNvSpPr txBox="1"/>
          <p:nvPr>
            <p:ph idx="1" type="body"/>
          </p:nvPr>
        </p:nvSpPr>
        <p:spPr>
          <a:xfrm>
            <a:off x="311700" y="1115475"/>
            <a:ext cx="4323900" cy="24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500"/>
              <a:t>Structure</a:t>
            </a:r>
            <a:endParaRPr sz="1500"/>
          </a:p>
          <a:p>
            <a:pPr indent="-317500" lvl="0" marL="91440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Introduction →Grabs the audience attention</a:t>
            </a:r>
            <a:endParaRPr sz="1400"/>
          </a:p>
          <a:p>
            <a:pPr indent="0" lvl="0" marL="91440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00"/>
          </a:p>
          <a:p>
            <a:pPr indent="-317500" lvl="0" marL="91440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Content → information relevant to the topic</a:t>
            </a:r>
            <a:endParaRPr sz="1400"/>
          </a:p>
          <a:p>
            <a:pPr indent="0" lvl="0" marL="91440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00"/>
          </a:p>
          <a:p>
            <a:pPr indent="-317500" lvl="0" marL="91440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Conclusion → Key message, takeaways</a:t>
            </a:r>
            <a:endParaRPr sz="1400"/>
          </a:p>
          <a:p>
            <a:pPr indent="0" lvl="0" marL="91440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00"/>
          </a:p>
          <a:p>
            <a:pPr indent="-317500" lvl="0" marL="91440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Questions → Leave time to answer questions</a:t>
            </a:r>
            <a:endParaRPr sz="1400"/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 sz="1500"/>
          </a:p>
        </p:txBody>
      </p:sp>
      <p:sp>
        <p:nvSpPr>
          <p:cNvPr id="123" name="Google Shape;123;p9"/>
          <p:cNvSpPr txBox="1"/>
          <p:nvPr/>
        </p:nvSpPr>
        <p:spPr>
          <a:xfrm>
            <a:off x="4838700" y="1201050"/>
            <a:ext cx="3936900" cy="28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Prompt</a:t>
            </a:r>
            <a:endParaRPr b="0" i="0" sz="15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●"/>
            </a:pPr>
            <a:r>
              <a:rPr b="0" i="0" lang="en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Bullet points, Keys words, talking points</a:t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</a:pPr>
            <a:r>
              <a:rPr b="0" i="0" lang="en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Help guide you through the presentation</a:t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Visual Aids</a:t>
            </a:r>
            <a:endParaRPr b="0" i="0" sz="15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</a:pPr>
            <a:r>
              <a:rPr b="0" i="0" lang="en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Use colors, graphs, pictures, clip art</a:t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</a:pPr>
            <a:r>
              <a:rPr b="0" i="0" lang="en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Limit the bullet points per slide 3-7</a:t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</a:pPr>
            <a:r>
              <a:rPr b="0" i="0" lang="en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Don’t over crowd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CE93D8"/>
      </a:accent2>
      <a:accent3>
        <a:srgbClr val="4DB6AC"/>
      </a:accent3>
      <a:accent4>
        <a:srgbClr val="FF9800"/>
      </a:accent4>
      <a:accent5>
        <a:srgbClr val="009668"/>
      </a:accent5>
      <a:accent6>
        <a:srgbClr val="EEFF41"/>
      </a:accent6>
      <a:hlink>
        <a:srgbClr val="009668"/>
      </a:hlink>
      <a:folHlink>
        <a:srgbClr val="0096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