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handoutMasterIdLst>
    <p:handoutMasterId r:id="rId10"/>
  </p:handoutMasterIdLst>
  <p:sldIdLst>
    <p:sldId id="897" r:id="rId2"/>
    <p:sldId id="898" r:id="rId3"/>
    <p:sldId id="919" r:id="rId4"/>
    <p:sldId id="917" r:id="rId5"/>
    <p:sldId id="906" r:id="rId6"/>
    <p:sldId id="904" r:id="rId7"/>
    <p:sldId id="920" r:id="rId8"/>
  </p:sldIdLst>
  <p:sldSz cx="9144000" cy="6858000" type="screen4x3"/>
  <p:notesSz cx="6858000" cy="93138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6">
          <p15:clr>
            <a:srgbClr val="A4A3A4"/>
          </p15:clr>
        </p15:guide>
        <p15:guide id="2" orient="horz" pos="777">
          <p15:clr>
            <a:srgbClr val="A4A3A4"/>
          </p15:clr>
        </p15:guide>
        <p15:guide id="3" orient="horz" pos="489">
          <p15:clr>
            <a:srgbClr val="A4A3A4"/>
          </p15:clr>
        </p15:guide>
        <p15:guide id="4" orient="horz" pos="895">
          <p15:clr>
            <a:srgbClr val="A4A3A4"/>
          </p15:clr>
        </p15:guide>
        <p15:guide id="5" orient="horz" pos="3881">
          <p15:clr>
            <a:srgbClr val="A4A3A4"/>
          </p15:clr>
        </p15:guide>
        <p15:guide id="6" pos="2795">
          <p15:clr>
            <a:srgbClr val="A4A3A4"/>
          </p15:clr>
        </p15:guide>
        <p15:guide id="7" pos="5529">
          <p15:clr>
            <a:srgbClr val="A4A3A4"/>
          </p15:clr>
        </p15:guide>
        <p15:guide id="8" pos="228">
          <p15:clr>
            <a:srgbClr val="A4A3A4"/>
          </p15:clr>
        </p15:guide>
        <p15:guide id="9" pos="29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5"/>
    <p:restoredTop sz="94661"/>
  </p:normalViewPr>
  <p:slideViewPr>
    <p:cSldViewPr snapToGrid="0" snapToObjects="1">
      <p:cViewPr varScale="1">
        <p:scale>
          <a:sx n="127" d="100"/>
          <a:sy n="127" d="100"/>
        </p:scale>
        <p:origin x="1000" y="176"/>
      </p:cViewPr>
      <p:guideLst>
        <p:guide orient="horz" pos="3656"/>
        <p:guide orient="horz" pos="777"/>
        <p:guide orient="horz" pos="489"/>
        <p:guide orient="horz" pos="895"/>
        <p:guide orient="horz" pos="3881"/>
        <p:guide pos="2795"/>
        <p:guide pos="5529"/>
        <p:guide pos="228"/>
        <p:guide pos="29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A98858-C2F5-6740-8F46-9822573CDF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4D994B-5F09-5346-9EC5-DC7B18205E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9005BDF-4F41-EC4B-8208-3952EA9F0D27}" type="datetimeFigureOut">
              <a:rPr lang="en-US" altLang="en-US"/>
              <a:pPr>
                <a:defRPr/>
              </a:pPr>
              <a:t>11/9/21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497335-2802-9445-AC75-9C4D442C79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MaddiesFund.org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A1FEF-06C6-E74E-88F3-6270BE3684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EFE7E8D-1D4F-F34F-9FBC-DD3FAF12A8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5D8598-C410-2247-A989-C6725EC823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809715-178D-C448-94CE-40892524A04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8C93BE9-EA92-C44B-A342-37592AC25FC6}" type="datetimeFigureOut">
              <a:rPr lang="en-US" altLang="en-US"/>
              <a:pPr>
                <a:defRPr/>
              </a:pPr>
              <a:t>11/9/21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5A4B7CD-E2D0-C34D-867C-C1A52B7692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125005C-0F5F-9F46-B211-94FCAB164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179CD-3230-2B47-AD11-75E3AE1F361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2BCE93-86E9-DD48-9FCA-61BC55A76C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2940A57-B158-9647-B6ED-0E969C159E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>
            <a:extLst>
              <a:ext uri="{FF2B5EF4-FFF2-40B4-BE49-F238E27FC236}">
                <a16:creationId xmlns:a16="http://schemas.microsoft.com/office/drawing/2014/main" id="{C61413B6-7495-7A44-B814-4393BF1968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es Placeholder 2">
            <a:extLst>
              <a:ext uri="{FF2B5EF4-FFF2-40B4-BE49-F238E27FC236}">
                <a16:creationId xmlns:a16="http://schemas.microsoft.com/office/drawing/2014/main" id="{4B21D88D-8688-7842-8577-47D651F506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99173A2E-BC21-DE4B-B378-AED6C1B56B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0EEF312A-976B-3F4D-802A-19DC3EFD0554}" type="slidenum">
              <a:rPr lang="en-US" altLang="en-US">
                <a:latin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>
            <a:extLst>
              <a:ext uri="{FF2B5EF4-FFF2-40B4-BE49-F238E27FC236}">
                <a16:creationId xmlns:a16="http://schemas.microsoft.com/office/drawing/2014/main" id="{6D567767-062C-284A-BA56-DAA2E34FE0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4" name="Notes Placeholder 2">
            <a:extLst>
              <a:ext uri="{FF2B5EF4-FFF2-40B4-BE49-F238E27FC236}">
                <a16:creationId xmlns:a16="http://schemas.microsoft.com/office/drawing/2014/main" id="{F1186CED-2BDA-AD4E-BEDE-901E1E715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315" name="Slide Number Placeholder 3">
            <a:extLst>
              <a:ext uri="{FF2B5EF4-FFF2-40B4-BE49-F238E27FC236}">
                <a16:creationId xmlns:a16="http://schemas.microsoft.com/office/drawing/2014/main" id="{D5FCAFE7-2771-A14B-AB81-33E587B9E7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38FD86CB-54DC-B346-808B-6FA93F334DAF}" type="slidenum">
              <a:rPr lang="en-US" altLang="en-US">
                <a:latin typeface="Arial" panose="020B0604020202020204" pitchFamily="34" charset="0"/>
              </a:rPr>
              <a:pPr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>
            <a:extLst>
              <a:ext uri="{FF2B5EF4-FFF2-40B4-BE49-F238E27FC236}">
                <a16:creationId xmlns:a16="http://schemas.microsoft.com/office/drawing/2014/main" id="{6D567767-062C-284A-BA56-DAA2E34FE0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4" name="Notes Placeholder 2">
            <a:extLst>
              <a:ext uri="{FF2B5EF4-FFF2-40B4-BE49-F238E27FC236}">
                <a16:creationId xmlns:a16="http://schemas.microsoft.com/office/drawing/2014/main" id="{F1186CED-2BDA-AD4E-BEDE-901E1E715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315" name="Slide Number Placeholder 3">
            <a:extLst>
              <a:ext uri="{FF2B5EF4-FFF2-40B4-BE49-F238E27FC236}">
                <a16:creationId xmlns:a16="http://schemas.microsoft.com/office/drawing/2014/main" id="{D5FCAFE7-2771-A14B-AB81-33E587B9E7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38FD86CB-54DC-B346-808B-6FA93F334DAF}" type="slidenum">
              <a:rPr lang="en-US" altLang="en-US">
                <a:latin typeface="Arial" panose="020B0604020202020204" pitchFamily="34" charset="0"/>
              </a:rPr>
              <a:pPr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587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>
            <a:extLst>
              <a:ext uri="{FF2B5EF4-FFF2-40B4-BE49-F238E27FC236}">
                <a16:creationId xmlns:a16="http://schemas.microsoft.com/office/drawing/2014/main" id="{7E5AB8F9-C2DB-5740-BAB6-52EFC7BA87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>
            <a:extLst>
              <a:ext uri="{FF2B5EF4-FFF2-40B4-BE49-F238E27FC236}">
                <a16:creationId xmlns:a16="http://schemas.microsoft.com/office/drawing/2014/main" id="{A1E13235-8E7F-4945-9D20-E71644FD3E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Data from APA!’s Dog Foster Program</a:t>
            </a:r>
          </a:p>
        </p:txBody>
      </p:sp>
      <p:sp>
        <p:nvSpPr>
          <p:cNvPr id="17411" name="Slide Number Placeholder 3">
            <a:extLst>
              <a:ext uri="{FF2B5EF4-FFF2-40B4-BE49-F238E27FC236}">
                <a16:creationId xmlns:a16="http://schemas.microsoft.com/office/drawing/2014/main" id="{AB8CFB23-A4C5-7544-84FC-D44BD8AF3C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92DCC888-5747-844B-87CC-0CE7333D8330}" type="slidenum">
              <a:rPr lang="en-US" altLang="en-US">
                <a:latin typeface="Arial" panose="020B0604020202020204" pitchFamily="34" charset="0"/>
              </a:rPr>
              <a:pPr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940A57-B158-9647-B6ED-0E969C159E3D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052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940A57-B158-9647-B6ED-0E969C159E3D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496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9144000" cy="602139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9CA7"/>
                </a:solidFill>
                <a:latin typeface="+mn-lt"/>
                <a:cs typeface="Sofia Pro Soft Regular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878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6714" y="1420813"/>
            <a:ext cx="4068762" cy="4383087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9CA7"/>
                </a:solidFill>
                <a:latin typeface="+mn-lt"/>
                <a:cs typeface="Sofia Pro Soft Regular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10113" y="1420813"/>
            <a:ext cx="4067177" cy="43830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Clr>
                <a:schemeClr val="accent1"/>
              </a:buClr>
              <a:buNone/>
              <a:defRPr sz="2000" b="0" i="0">
                <a:solidFill>
                  <a:srgbClr val="009CA7"/>
                </a:solidFill>
                <a:latin typeface="+mn-lt"/>
                <a:cs typeface="Sofia Pro Soft Regular"/>
              </a:defRPr>
            </a:lvl1pPr>
            <a:lvl2pPr marL="800100" indent="-342900">
              <a:buClr>
                <a:srgbClr val="3E4040"/>
              </a:buClr>
              <a:buSzPct val="100000"/>
              <a:buFont typeface="Arial"/>
              <a:buChar char="•"/>
              <a:defRPr sz="2000">
                <a:solidFill>
                  <a:schemeClr val="tx2"/>
                </a:solidFill>
                <a:latin typeface="+mn-lt"/>
                <a:cs typeface="Sofia Pro Soft Regular"/>
              </a:defRPr>
            </a:lvl2pPr>
            <a:lvl3pPr marL="1257300" indent="-342900">
              <a:buClr>
                <a:schemeClr val="accent3"/>
              </a:buClr>
              <a:buSzPct val="70000"/>
              <a:buFont typeface="Courier New"/>
              <a:buChar char="o"/>
              <a:defRPr baseline="0">
                <a:solidFill>
                  <a:schemeClr val="tx2"/>
                </a:solidFill>
                <a:latin typeface="+mn-lt"/>
                <a:cs typeface="Sofia Pro Soft Regular"/>
              </a:defRPr>
            </a:lvl3pPr>
            <a:lvl4pPr marL="1600200" indent="-339725">
              <a:buClr>
                <a:srgbClr val="3E4040"/>
              </a:buClr>
              <a:buFont typeface="Wingdings" charset="2"/>
              <a:buChar char="§"/>
              <a:defRPr>
                <a:solidFill>
                  <a:srgbClr val="515454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68300" y="319627"/>
            <a:ext cx="8408988" cy="4566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 i="0" baseline="0">
                <a:solidFill>
                  <a:srgbClr val="666966"/>
                </a:solidFill>
                <a:latin typeface="Rockwell"/>
                <a:cs typeface="Rockwel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93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9904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A52C53-EA90-3A4A-85C8-81FF5D8827C9}"/>
              </a:ext>
            </a:extLst>
          </p:cNvPr>
          <p:cNvSpPr/>
          <p:nvPr userDrawn="1"/>
        </p:nvSpPr>
        <p:spPr>
          <a:xfrm>
            <a:off x="0" y="6026150"/>
            <a:ext cx="9144000" cy="831850"/>
          </a:xfrm>
          <a:prstGeom prst="rect">
            <a:avLst/>
          </a:prstGeom>
          <a:solidFill>
            <a:srgbClr val="009C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43A57B-399A-7140-BD84-AE98A7D593E4}"/>
              </a:ext>
            </a:extLst>
          </p:cNvPr>
          <p:cNvSpPr/>
          <p:nvPr userDrawn="1"/>
        </p:nvSpPr>
        <p:spPr>
          <a:xfrm>
            <a:off x="0" y="6161088"/>
            <a:ext cx="9144000" cy="696912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10" descr="maddies-fund_horizontal_color.png">
            <a:extLst>
              <a:ext uri="{FF2B5EF4-FFF2-40B4-BE49-F238E27FC236}">
                <a16:creationId xmlns:a16="http://schemas.microsoft.com/office/drawing/2014/main" id="{0C2CD7C8-804A-CE46-91DB-A1F2B6E4E8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6161088"/>
            <a:ext cx="1546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042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81D709-33FE-CE4F-AB98-7823C2847C2D}"/>
              </a:ext>
            </a:extLst>
          </p:cNvPr>
          <p:cNvSpPr/>
          <p:nvPr userDrawn="1"/>
        </p:nvSpPr>
        <p:spPr>
          <a:xfrm>
            <a:off x="0" y="0"/>
            <a:ext cx="9144000" cy="1463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C3E4AC-D78C-A746-A4BD-68E2A7E6ED15}"/>
              </a:ext>
            </a:extLst>
          </p:cNvPr>
          <p:cNvSpPr/>
          <p:nvPr userDrawn="1"/>
        </p:nvSpPr>
        <p:spPr>
          <a:xfrm>
            <a:off x="0" y="5711825"/>
            <a:ext cx="9144000" cy="1146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E0FC58-4A35-B441-9918-507DCE10ABA5}"/>
              </a:ext>
            </a:extLst>
          </p:cNvPr>
          <p:cNvSpPr/>
          <p:nvPr userDrawn="1"/>
        </p:nvSpPr>
        <p:spPr>
          <a:xfrm>
            <a:off x="0" y="6715125"/>
            <a:ext cx="9144000" cy="142875"/>
          </a:xfrm>
          <a:prstGeom prst="rect">
            <a:avLst/>
          </a:prstGeom>
          <a:solidFill>
            <a:srgbClr val="119B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651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46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3D582BC6-904D-8C4D-866D-D34538114C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39687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387BE1CF-4E70-C24E-A387-C8F6247F1F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954463"/>
            <a:ext cx="407988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76B48DB8-9D22-D64A-A349-84A6E8EBAE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306387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2714BA33-F4D5-3D44-985C-CCAC9F9E371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049588"/>
            <a:ext cx="407988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E158AF47-187E-3C49-804F-2FE5385D87D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2159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5C9F90A3-2A14-F042-8116-0CDB5B1E622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144713"/>
            <a:ext cx="407988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56A6FEC5-6AEC-6A44-AD27-43963618AB7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48736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3090BC65-9D3D-F94E-B9ED-15C7DA3CA11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4859338"/>
            <a:ext cx="407988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4">
            <a:extLst>
              <a:ext uri="{FF2B5EF4-FFF2-40B4-BE49-F238E27FC236}">
                <a16:creationId xmlns:a16="http://schemas.microsoft.com/office/drawing/2014/main" id="{CA787A3D-2566-9E4C-B790-8625B4814D4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000" y="1485900"/>
            <a:ext cx="2546350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/>
              <a:t>Action Buttons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4FD7753B-59E2-A04F-BB27-FC24B6AEB81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4213" y="2170113"/>
            <a:ext cx="715962" cy="277812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/>
              <a:t>Plain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FF23D357-58C0-FE44-A383-948309ACB68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4175" y="3089275"/>
            <a:ext cx="1016000" cy="2762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/>
              <a:t>Click Here</a:t>
            </a: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1C0FC81B-4D6E-DE48-ADB3-1637153241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4175" y="4006850"/>
            <a:ext cx="1016000" cy="277813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/>
              <a:t>Audio</a:t>
            </a:r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1099D9BF-D7E9-6A4F-8BFC-89905959F83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4175" y="4926013"/>
            <a:ext cx="1016000" cy="27622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/>
              <a:t>Video Play</a:t>
            </a: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6DD427D3-6081-2A43-8235-E60055E4FA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62300" y="1485900"/>
            <a:ext cx="2546350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800" b="1" dirty="0"/>
              <a:t>Action Buttons Text</a:t>
            </a: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4B605408-5F43-EB4E-853A-72EB696DE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175" y="4889500"/>
            <a:ext cx="2657475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>
                <a:solidFill>
                  <a:srgbClr val="646767"/>
                </a:solidFill>
                <a:latin typeface="Rockwell" charset="0"/>
                <a:cs typeface="Rockwell" charset="0"/>
              </a:rPr>
              <a:t>Watch the video</a:t>
            </a:r>
          </a:p>
        </p:txBody>
      </p:sp>
      <p:sp>
        <p:nvSpPr>
          <p:cNvPr id="19" name="TextBox 21">
            <a:extLst>
              <a:ext uri="{FF2B5EF4-FFF2-40B4-BE49-F238E27FC236}">
                <a16:creationId xmlns:a16="http://schemas.microsoft.com/office/drawing/2014/main" id="{3910ECC1-065E-0945-AFE6-DBE95BF1B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175" y="3995738"/>
            <a:ext cx="2657475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>
                <a:solidFill>
                  <a:srgbClr val="646767"/>
                </a:solidFill>
                <a:latin typeface="Rockwell" charset="0"/>
                <a:cs typeface="Rockwell" charset="0"/>
              </a:rPr>
              <a:t>Learn more</a:t>
            </a:r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id="{FA14C184-41E5-D240-83F4-B75BA1B68F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51175" y="3101975"/>
            <a:ext cx="2657475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>
                <a:solidFill>
                  <a:srgbClr val="646767"/>
                </a:solidFill>
                <a:latin typeface="Rockwell" charset="0"/>
                <a:cs typeface="Rockwell" charset="0"/>
              </a:rPr>
              <a:t>Click [insert text]</a:t>
            </a:r>
          </a:p>
        </p:txBody>
      </p:sp>
      <p:pic>
        <p:nvPicPr>
          <p:cNvPr id="21" name="Picture 23">
            <a:extLst>
              <a:ext uri="{FF2B5EF4-FFF2-40B4-BE49-F238E27FC236}">
                <a16:creationId xmlns:a16="http://schemas.microsoft.com/office/drawing/2014/main" id="{F8EC82C1-635C-5A4E-A82B-66925F8BA09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57785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>
            <a:extLst>
              <a:ext uri="{FF2B5EF4-FFF2-40B4-BE49-F238E27FC236}">
                <a16:creationId xmlns:a16="http://schemas.microsoft.com/office/drawing/2014/main" id="{46DF4B43-44AC-DB49-8FE3-625B0416993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5764213"/>
            <a:ext cx="407988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5">
            <a:extLst>
              <a:ext uri="{FF2B5EF4-FFF2-40B4-BE49-F238E27FC236}">
                <a16:creationId xmlns:a16="http://schemas.microsoft.com/office/drawing/2014/main" id="{EE876EC6-CAFE-9445-9571-550EB9E68FD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4175" y="5843588"/>
            <a:ext cx="1016000" cy="277812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/>
              <a:t>Maddie Talks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290032"/>
            <a:ext cx="8229600" cy="6496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39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A09372-2E3B-9A44-BB23-28BEA99B59B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8FB9B9-B288-2C48-9CFC-73551AD19430}"/>
              </a:ext>
            </a:extLst>
          </p:cNvPr>
          <p:cNvSpPr/>
          <p:nvPr userDrawn="1"/>
        </p:nvSpPr>
        <p:spPr>
          <a:xfrm>
            <a:off x="0" y="6026150"/>
            <a:ext cx="9144000" cy="831850"/>
          </a:xfrm>
          <a:prstGeom prst="rect">
            <a:avLst/>
          </a:prstGeom>
          <a:solidFill>
            <a:srgbClr val="009C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02E4C1-176B-A245-B937-B32CE1CB9107}"/>
              </a:ext>
            </a:extLst>
          </p:cNvPr>
          <p:cNvSpPr/>
          <p:nvPr userDrawn="1"/>
        </p:nvSpPr>
        <p:spPr>
          <a:xfrm>
            <a:off x="0" y="6161088"/>
            <a:ext cx="9144000" cy="696912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Picture 11" descr="maddies-fund_horizontal_color.png">
            <a:extLst>
              <a:ext uri="{FF2B5EF4-FFF2-40B4-BE49-F238E27FC236}">
                <a16:creationId xmlns:a16="http://schemas.microsoft.com/office/drawing/2014/main" id="{FED0C10A-09C6-104A-A796-F2CA5C4DC1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6161088"/>
            <a:ext cx="1546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2572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009CA7"/>
                </a:solidFill>
                <a:latin typeface="+mn-lt"/>
                <a:cs typeface="Sofia Pro Soft Regular"/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35202" y="784463"/>
            <a:ext cx="8277679" cy="45539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="1">
                <a:solidFill>
                  <a:srgbClr val="666966"/>
                </a:solidFill>
                <a:latin typeface="Rockwell"/>
                <a:cs typeface="Rockwel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97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756202-7AA8-7643-85CE-96A33FA0264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4A4D4A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FCE8A4-DB97-5F48-AF6F-16CF1C48A9D7}"/>
              </a:ext>
            </a:extLst>
          </p:cNvPr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8523F9-3DD3-6E48-92BC-C3EAA92ACFFE}"/>
              </a:ext>
            </a:extLst>
          </p:cNvPr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009C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007E8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Picture 9" descr="maddies-fund_horizontal_color.png">
            <a:extLst>
              <a:ext uri="{FF2B5EF4-FFF2-40B4-BE49-F238E27FC236}">
                <a16:creationId xmlns:a16="http://schemas.microsoft.com/office/drawing/2014/main" id="{ADBA8181-CAF8-D64D-BE51-B16BD2FE4E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1539875"/>
            <a:ext cx="256222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66713" y="3234847"/>
            <a:ext cx="8410576" cy="6858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defRPr sz="3600" b="1" i="0" kern="4000" spc="0">
                <a:solidFill>
                  <a:srgbClr val="009CA7"/>
                </a:solidFill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66713" y="3918522"/>
            <a:ext cx="8410575" cy="456661"/>
          </a:xfrm>
          <a:prstGeom prst="rect">
            <a:avLst/>
          </a:prstGeom>
          <a:solidFill>
            <a:srgbClr val="3E4040"/>
          </a:solidFill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+mn-lt"/>
                <a:cs typeface="Sofia Pro Soft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66713" y="5588000"/>
            <a:ext cx="8410575" cy="58102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None/>
              <a:defRPr sz="1800" b="0" i="0">
                <a:solidFill>
                  <a:schemeClr val="accent3"/>
                </a:solidFill>
                <a:latin typeface="+mn-lt"/>
                <a:cs typeface="Sofia Pro Soft Regular"/>
              </a:defRPr>
            </a:lvl1pPr>
            <a:lvl2pPr marL="800100" indent="-342900">
              <a:buClr>
                <a:schemeClr val="accent4"/>
              </a:buClr>
              <a:buFont typeface="Arial"/>
              <a:buChar char="•"/>
              <a:defRPr sz="2000">
                <a:solidFill>
                  <a:schemeClr val="accent4"/>
                </a:solidFill>
              </a:defRPr>
            </a:lvl2pPr>
            <a:lvl3pPr marL="1257300" indent="-342900">
              <a:buClr>
                <a:schemeClr val="accent2"/>
              </a:buClr>
              <a:buFont typeface="Courier New"/>
              <a:buChar char="o"/>
              <a:defRPr>
                <a:solidFill>
                  <a:schemeClr val="accent2"/>
                </a:solidFill>
              </a:defRPr>
            </a:lvl3pPr>
            <a:lvl4pPr marL="1600200" indent="-339725">
              <a:buClr>
                <a:schemeClr val="accent4"/>
              </a:buClr>
              <a:buFont typeface="Courier New"/>
              <a:buChar char="o"/>
              <a:defRPr>
                <a:solidFill>
                  <a:srgbClr val="515454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182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5356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55426B-90B1-474E-B9B8-996E3B6A931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37B5D9-F1A1-BA4E-8505-3C8B203A47EC}"/>
              </a:ext>
            </a:extLst>
          </p:cNvPr>
          <p:cNvSpPr/>
          <p:nvPr userDrawn="1"/>
        </p:nvSpPr>
        <p:spPr>
          <a:xfrm>
            <a:off x="0" y="0"/>
            <a:ext cx="9144000" cy="1079500"/>
          </a:xfrm>
          <a:prstGeom prst="rect">
            <a:avLst/>
          </a:prstGeom>
          <a:solidFill>
            <a:srgbClr val="119B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3D64232-34AF-5041-8401-9E37CA6FCF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46050"/>
            <a:ext cx="16891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D5D045-871E-BC44-8151-0E281D61EF87}"/>
              </a:ext>
            </a:extLst>
          </p:cNvPr>
          <p:cNvSpPr/>
          <p:nvPr userDrawn="1"/>
        </p:nvSpPr>
        <p:spPr>
          <a:xfrm>
            <a:off x="2466975" y="127000"/>
            <a:ext cx="26988" cy="795338"/>
          </a:xfrm>
          <a:prstGeom prst="rect">
            <a:avLst/>
          </a:prstGeom>
          <a:solidFill>
            <a:srgbClr val="3E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A2F89F-EBC9-F648-BE2B-D755C2410740}"/>
              </a:ext>
            </a:extLst>
          </p:cNvPr>
          <p:cNvSpPr/>
          <p:nvPr userDrawn="1"/>
        </p:nvSpPr>
        <p:spPr>
          <a:xfrm>
            <a:off x="0" y="5711825"/>
            <a:ext cx="9144000" cy="1146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FDFF87-DE2C-AF4F-8FB8-B4604583B36E}"/>
              </a:ext>
            </a:extLst>
          </p:cNvPr>
          <p:cNvSpPr/>
          <p:nvPr userDrawn="1"/>
        </p:nvSpPr>
        <p:spPr>
          <a:xfrm>
            <a:off x="0" y="6715125"/>
            <a:ext cx="9144000" cy="142875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81941" y="200068"/>
            <a:ext cx="6095347" cy="6952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4201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8300" y="319627"/>
            <a:ext cx="8408988" cy="4566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 i="0" baseline="0">
                <a:solidFill>
                  <a:srgbClr val="666966"/>
                </a:solidFill>
                <a:latin typeface="Rockwell"/>
                <a:cs typeface="Rockwel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8300" y="1420813"/>
            <a:ext cx="8408988" cy="438308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rgbClr val="009CA7"/>
                </a:solidFill>
                <a:latin typeface="+mn-lt"/>
                <a:cs typeface="Sofia Pro Soft Regular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560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712" y="1420812"/>
            <a:ext cx="4068763" cy="43830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Clr>
                <a:schemeClr val="accent1"/>
              </a:buClr>
              <a:buNone/>
              <a:defRPr sz="2000" b="0" i="0">
                <a:solidFill>
                  <a:srgbClr val="009CA7"/>
                </a:solidFill>
                <a:latin typeface="+mn-lt"/>
                <a:cs typeface="Sofia Pro Soft Regular"/>
              </a:defRPr>
            </a:lvl1pPr>
            <a:lvl2pPr marL="800100" indent="-342900">
              <a:buClr>
                <a:srgbClr val="3E4040"/>
              </a:buClr>
              <a:buSzPct val="100000"/>
              <a:buFont typeface="Arial"/>
              <a:buChar char="•"/>
              <a:defRPr sz="2000">
                <a:solidFill>
                  <a:schemeClr val="tx2"/>
                </a:solidFill>
                <a:latin typeface="+mn-lt"/>
                <a:cs typeface="Sofia Pro Soft Regular"/>
              </a:defRPr>
            </a:lvl2pPr>
            <a:lvl3pPr marL="1257300" indent="-342900">
              <a:buClr>
                <a:srgbClr val="3E4040"/>
              </a:buClr>
              <a:buSzPct val="70000"/>
              <a:buFont typeface="Courier New"/>
              <a:buChar char="o"/>
              <a:defRPr baseline="0">
                <a:solidFill>
                  <a:schemeClr val="tx2"/>
                </a:solidFill>
                <a:latin typeface="+mn-lt"/>
                <a:cs typeface="Sofia Pro Soft Regular"/>
              </a:defRPr>
            </a:lvl3pPr>
            <a:lvl4pPr marL="1600200" indent="-339725">
              <a:buClr>
                <a:srgbClr val="3E4040"/>
              </a:buClr>
              <a:buFont typeface="Wingdings" charset="2"/>
              <a:buChar char="§"/>
              <a:defRPr>
                <a:solidFill>
                  <a:srgbClr val="515454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68300" y="319627"/>
            <a:ext cx="8408988" cy="4566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 i="0" baseline="0">
                <a:solidFill>
                  <a:srgbClr val="666966"/>
                </a:solidFill>
                <a:latin typeface="Rockwell"/>
                <a:cs typeface="Rockwel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10113" y="1420812"/>
            <a:ext cx="4068763" cy="43830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Clr>
                <a:schemeClr val="accent1"/>
              </a:buClr>
              <a:buNone/>
              <a:defRPr sz="2000" b="0" i="0">
                <a:solidFill>
                  <a:srgbClr val="009CA7"/>
                </a:solidFill>
                <a:latin typeface="+mn-lt"/>
                <a:cs typeface="Sofia Pro Soft Regular"/>
              </a:defRPr>
            </a:lvl1pPr>
            <a:lvl2pPr marL="800100" indent="-342900">
              <a:buClr>
                <a:srgbClr val="3E4040"/>
              </a:buClr>
              <a:buSzPct val="100000"/>
              <a:buFont typeface="Arial"/>
              <a:buChar char="•"/>
              <a:defRPr sz="2000">
                <a:solidFill>
                  <a:schemeClr val="tx2"/>
                </a:solidFill>
                <a:latin typeface="+mn-lt"/>
                <a:cs typeface="Sofia Pro Soft Regular"/>
              </a:defRPr>
            </a:lvl2pPr>
            <a:lvl3pPr marL="1257300" indent="-342900">
              <a:buClr>
                <a:srgbClr val="3E4040"/>
              </a:buClr>
              <a:buSzPct val="70000"/>
              <a:buFont typeface="Courier New"/>
              <a:buChar char="o"/>
              <a:defRPr baseline="0">
                <a:solidFill>
                  <a:schemeClr val="tx2"/>
                </a:solidFill>
                <a:latin typeface="+mn-lt"/>
                <a:cs typeface="Sofia Pro Soft Regular"/>
              </a:defRPr>
            </a:lvl3pPr>
            <a:lvl4pPr marL="1600200" indent="-339725">
              <a:buClr>
                <a:srgbClr val="3E4040"/>
              </a:buClr>
              <a:buFont typeface="Wingdings" charset="2"/>
              <a:buChar char="§"/>
              <a:defRPr>
                <a:solidFill>
                  <a:srgbClr val="515454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905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6712" y="1420813"/>
            <a:ext cx="8410576" cy="430078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buClr>
                <a:schemeClr val="accent1"/>
              </a:buClr>
              <a:buNone/>
              <a:defRPr sz="2000" b="0" i="0">
                <a:solidFill>
                  <a:srgbClr val="009CA7"/>
                </a:solidFill>
                <a:latin typeface="+mn-lt"/>
                <a:cs typeface="Sofia Pro Soft Regular"/>
              </a:defRPr>
            </a:lvl1pPr>
            <a:lvl2pPr marL="800100" indent="-342900" algn="ctr">
              <a:buClr>
                <a:srgbClr val="3E4040"/>
              </a:buClr>
              <a:buSzPct val="100000"/>
              <a:buFont typeface="Arial"/>
              <a:buChar char="•"/>
              <a:defRPr sz="2000">
                <a:solidFill>
                  <a:schemeClr val="tx2"/>
                </a:solidFill>
                <a:latin typeface="+mn-lt"/>
                <a:cs typeface="Sofia Pro Soft Regular"/>
              </a:defRPr>
            </a:lvl2pPr>
            <a:lvl3pPr marL="1257300" indent="-342900" algn="ctr">
              <a:buClr>
                <a:srgbClr val="3E4040"/>
              </a:buClr>
              <a:buSzPct val="70000"/>
              <a:buFont typeface="Courier New"/>
              <a:buChar char="o"/>
              <a:defRPr baseline="0">
                <a:solidFill>
                  <a:schemeClr val="tx2"/>
                </a:solidFill>
                <a:latin typeface="+mn-lt"/>
                <a:cs typeface="Sofia Pro Soft Regular"/>
              </a:defRPr>
            </a:lvl3pPr>
            <a:lvl4pPr marL="1600200" indent="-339725" algn="ctr">
              <a:buClr>
                <a:srgbClr val="3E4040"/>
              </a:buClr>
              <a:buFont typeface="Wingdings" charset="2"/>
              <a:buChar char="§"/>
              <a:defRPr>
                <a:solidFill>
                  <a:srgbClr val="515454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68300" y="319627"/>
            <a:ext cx="8408988" cy="4566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 i="0" baseline="0">
                <a:solidFill>
                  <a:srgbClr val="666966"/>
                </a:solidFill>
                <a:latin typeface="Rockwell"/>
                <a:cs typeface="Rockwel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762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710114" y="1420813"/>
            <a:ext cx="4067174" cy="4383087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9CA7"/>
                </a:solidFill>
                <a:latin typeface="+mn-lt"/>
                <a:cs typeface="Sofia Pro Soft Regular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68300" y="319627"/>
            <a:ext cx="8408988" cy="4566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0" i="0" baseline="0">
                <a:solidFill>
                  <a:srgbClr val="666966"/>
                </a:solidFill>
                <a:latin typeface="Rockwell"/>
                <a:cs typeface="Rockwel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6714" y="1420813"/>
            <a:ext cx="4068762" cy="4383087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09CA7"/>
                </a:solidFill>
                <a:latin typeface="+mn-lt"/>
                <a:cs typeface="Sofia Pro Soft Regular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826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07E883-266C-F44B-BA33-1A72636AE89E}"/>
              </a:ext>
            </a:extLst>
          </p:cNvPr>
          <p:cNvSpPr/>
          <p:nvPr userDrawn="1"/>
        </p:nvSpPr>
        <p:spPr>
          <a:xfrm>
            <a:off x="0" y="6026150"/>
            <a:ext cx="9144000" cy="831850"/>
          </a:xfrm>
          <a:prstGeom prst="rect">
            <a:avLst/>
          </a:prstGeom>
          <a:solidFill>
            <a:srgbClr val="119B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2D61BE-15B2-3846-8580-31FF719A1431}"/>
              </a:ext>
            </a:extLst>
          </p:cNvPr>
          <p:cNvSpPr/>
          <p:nvPr userDrawn="1"/>
        </p:nvSpPr>
        <p:spPr>
          <a:xfrm>
            <a:off x="0" y="6161088"/>
            <a:ext cx="9144000" cy="696912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028" name="Picture 5" descr="maddies-fund_horizontal_color.png">
            <a:extLst>
              <a:ext uri="{FF2B5EF4-FFF2-40B4-BE49-F238E27FC236}">
                <a16:creationId xmlns:a16="http://schemas.microsoft.com/office/drawing/2014/main" id="{9ADCC321-BF2B-2944-9666-71EE88479F0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6167438"/>
            <a:ext cx="1546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itle Placeholder 1">
            <a:extLst>
              <a:ext uri="{FF2B5EF4-FFF2-40B4-BE49-F238E27FC236}">
                <a16:creationId xmlns:a16="http://schemas.microsoft.com/office/drawing/2014/main" id="{56DE5DBA-233D-B246-9305-0138E49271C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405063" y="6162675"/>
            <a:ext cx="637222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FA23CC8-799C-234C-B684-C5875C656271}"/>
              </a:ext>
            </a:extLst>
          </p:cNvPr>
          <p:cNvCxnSpPr/>
          <p:nvPr userDrawn="1"/>
        </p:nvCxnSpPr>
        <p:spPr>
          <a:xfrm>
            <a:off x="2233613" y="6240463"/>
            <a:ext cx="0" cy="538162"/>
          </a:xfrm>
          <a:prstGeom prst="line">
            <a:avLst/>
          </a:prstGeom>
          <a:ln>
            <a:solidFill>
              <a:srgbClr val="3E4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91" r:id="rId2"/>
    <p:sldLayoutId id="2147483992" r:id="rId3"/>
    <p:sldLayoutId id="2147483984" r:id="rId4"/>
    <p:sldLayoutId id="2147483993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4" r:id="rId12"/>
    <p:sldLayoutId id="2147483995" r:id="rId13"/>
    <p:sldLayoutId id="2147483996" r:id="rId14"/>
    <p:sldLayoutId id="214748399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119BA6"/>
          </a:solidFill>
          <a:latin typeface="Rockwell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119BA6"/>
          </a:solidFill>
          <a:latin typeface="Rockwel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119BA6"/>
          </a:solidFill>
          <a:latin typeface="Rockwel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119BA6"/>
          </a:solidFill>
          <a:latin typeface="Rockwel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119BA6"/>
          </a:solidFill>
          <a:latin typeface="Rockwel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Rockwel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Rockwel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Rockwel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Rockwell" charset="0"/>
          <a:ea typeface="ＭＳ Ｐゴシック" charset="0"/>
          <a:cs typeface="ＭＳ Ｐゴシック" charset="0"/>
        </a:defRPr>
      </a:lvl9pPr>
    </p:titleStyle>
    <p:bodyStyle>
      <a:lvl1pPr marL="454025" indent="-454025" algn="l" rtl="0" eaLnBrk="0" fontAlgn="base" hangingPunct="0">
        <a:spcBef>
          <a:spcPts val="2000"/>
        </a:spcBef>
        <a:spcAft>
          <a:spcPct val="0"/>
        </a:spcAft>
        <a:buClr>
          <a:srgbClr val="A6A6A6"/>
        </a:buClr>
        <a:buSzPct val="90000"/>
        <a:buFont typeface="Wingdings" pitchFamily="2" charset="2"/>
        <a:buChar char=""/>
        <a:defRPr sz="2400" kern="4000">
          <a:solidFill>
            <a:schemeClr val="accent1"/>
          </a:solidFill>
          <a:latin typeface="Arial"/>
          <a:ea typeface="ＭＳ Ｐゴシック" charset="0"/>
          <a:cs typeface="ＭＳ Ｐゴシック" charset="0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Clr>
          <a:srgbClr val="CE5E37"/>
        </a:buClr>
        <a:buSzPct val="90000"/>
        <a:buFont typeface="Wingdings" pitchFamily="2" charset="2"/>
        <a:buChar char=""/>
        <a:defRPr sz="2200" kern="4000">
          <a:solidFill>
            <a:schemeClr val="accent2"/>
          </a:solidFill>
          <a:latin typeface="Arial"/>
          <a:ea typeface="ＭＳ Ｐゴシック" charset="0"/>
          <a:cs typeface="+mn-cs"/>
        </a:defRPr>
      </a:lvl2pPr>
      <a:lvl3pPr marL="1260475" indent="-346075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pitchFamily="2" charset="2"/>
        <a:buChar char=""/>
        <a:defRPr sz="2000" kern="4000">
          <a:solidFill>
            <a:srgbClr val="515454"/>
          </a:solidFill>
          <a:latin typeface="Arial"/>
          <a:ea typeface="ＭＳ Ｐゴシック" charset="0"/>
          <a:cs typeface="+mn-cs"/>
        </a:defRPr>
      </a:lvl3pPr>
      <a:lvl4pPr marL="1600200" indent="-339725" algn="l" rtl="0" eaLnBrk="0" fontAlgn="base" hangingPunct="0">
        <a:spcBef>
          <a:spcPts val="600"/>
        </a:spcBef>
        <a:spcAft>
          <a:spcPct val="0"/>
        </a:spcAft>
        <a:buClr>
          <a:srgbClr val="CE5E37"/>
        </a:buClr>
        <a:buSzPct val="90000"/>
        <a:buFont typeface="Wingdings" pitchFamily="2" charset="2"/>
        <a:buChar char=""/>
        <a:defRPr kern="4000">
          <a:solidFill>
            <a:srgbClr val="903F23"/>
          </a:solidFill>
          <a:latin typeface="Arial"/>
          <a:ea typeface="ＭＳ Ｐゴシック" charset="0"/>
          <a:cs typeface="+mn-cs"/>
        </a:defRPr>
      </a:lvl4pPr>
      <a:lvl5pPr marL="1939925" indent="-331788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pitchFamily="2" charset="2"/>
        <a:buChar char=""/>
        <a:defRPr kern="4000">
          <a:solidFill>
            <a:srgbClr val="D48666"/>
          </a:solidFill>
          <a:latin typeface="Arial"/>
          <a:ea typeface="ＭＳ Ｐゴシック" charset="0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83sA9MVJsd5pSQx09btVi_4NvdiYQhHy/view?usp=shar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drive.google.com/file/d/1JZSnI68kjxx-u7FffKqv4WUDW72O0WfF/view?usp=shar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psychologicalscience.org/news/minds-business/youre-less-persuasive-than-you-think-over-email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jamboard.google.com/d/1HyLRunxjq2opBXPQo7ExEnSc42wQF5ItS5k_O6HH5D8/edit?usp=shar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62C23-B4AD-1449-A7E2-B707B89DA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13" y="3235325"/>
            <a:ext cx="8410575" cy="68580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dirty="0">
                <a:latin typeface="Rockwell" charset="0"/>
                <a:cs typeface="Rockwell" charset="0"/>
              </a:rPr>
              <a:t>(Internal) Foster Pleas</a:t>
            </a:r>
          </a:p>
        </p:txBody>
      </p:sp>
      <p:sp>
        <p:nvSpPr>
          <p:cNvPr id="10242" name="Subtitle 2">
            <a:extLst>
              <a:ext uri="{FF2B5EF4-FFF2-40B4-BE49-F238E27FC236}">
                <a16:creationId xmlns:a16="http://schemas.microsoft.com/office/drawing/2014/main" id="{207DADAE-56D2-3A4A-8562-4CD7035AD94D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366713" y="3917950"/>
            <a:ext cx="8410575" cy="457200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Kelly </a:t>
            </a:r>
            <a:r>
              <a:rPr lang="en-US" altLang="en-US" dirty="0" err="1">
                <a:ea typeface="ＭＳ Ｐゴシック" panose="020B0600070205080204" pitchFamily="34" charset="-128"/>
              </a:rPr>
              <a:t>Duer</a:t>
            </a:r>
            <a:r>
              <a:rPr lang="en-US" altLang="en-US" dirty="0">
                <a:ea typeface="ＭＳ Ｐゴシック" panose="020B0600070205080204" pitchFamily="34" charset="-128"/>
              </a:rPr>
              <a:t>, Foster Care Specialist, Maddie’s Fund</a:t>
            </a:r>
          </a:p>
        </p:txBody>
      </p:sp>
      <p:sp>
        <p:nvSpPr>
          <p:cNvPr id="10243" name="Text Placeholder 3">
            <a:extLst>
              <a:ext uri="{FF2B5EF4-FFF2-40B4-BE49-F238E27FC236}">
                <a16:creationId xmlns:a16="http://schemas.microsoft.com/office/drawing/2014/main" id="{670BC8D2-8011-5540-96DC-58C52BBB64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endParaRPr lang="en-US" altLang="en-US" dirty="0">
              <a:solidFill>
                <a:srgbClr val="515454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Placeholder 10">
            <a:extLst>
              <a:ext uri="{FF2B5EF4-FFF2-40B4-BE49-F238E27FC236}">
                <a16:creationId xmlns:a16="http://schemas.microsoft.com/office/drawing/2014/main" id="{115EE068-52D1-4848-ABA0-6FC8B92DDB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434975" y="784225"/>
            <a:ext cx="8277225" cy="455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Rockwell" panose="02060603020205020403" pitchFamily="18" charset="77"/>
                <a:ea typeface="ＭＳ Ｐゴシック" panose="020B0600070205080204" pitchFamily="34" charset="-128"/>
              </a:rPr>
              <a:t>Internal vs. external foster pleas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F78627-4DC9-654D-9700-B40B746DDBAA}"/>
              </a:ext>
            </a:extLst>
          </p:cNvPr>
          <p:cNvSpPr txBox="1"/>
          <p:nvPr/>
        </p:nvSpPr>
        <p:spPr>
          <a:xfrm>
            <a:off x="605797" y="1707555"/>
            <a:ext cx="3855671" cy="4661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Internal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Audience: fosters who have already been onboarded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Lead with the good stuff!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Divulge important information on a continuum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FF3642-964A-E140-B923-830E73F036B7}"/>
              </a:ext>
            </a:extLst>
          </p:cNvPr>
          <p:cNvSpPr txBox="1"/>
          <p:nvPr/>
        </p:nvSpPr>
        <p:spPr>
          <a:xfrm>
            <a:off x="4853356" y="1707555"/>
            <a:ext cx="4019339" cy="3276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External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Audience: general public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Lead with the good stuff!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Avoid mixing adoption counseling &amp; marketing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Placeholder 10">
            <a:extLst>
              <a:ext uri="{FF2B5EF4-FFF2-40B4-BE49-F238E27FC236}">
                <a16:creationId xmlns:a16="http://schemas.microsoft.com/office/drawing/2014/main" id="{115EE068-52D1-4848-ABA0-6FC8B92DDB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433387" y="482775"/>
            <a:ext cx="8277225" cy="455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Rockwell" panose="02060603020205020403" pitchFamily="18" charset="77"/>
                <a:ea typeface="ＭＳ Ｐゴシック" panose="020B0600070205080204" pitchFamily="34" charset="-128"/>
              </a:rPr>
              <a:t>Types of internal foster pleas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F78627-4DC9-654D-9700-B40B746DDBAA}"/>
              </a:ext>
            </a:extLst>
          </p:cNvPr>
          <p:cNvSpPr txBox="1"/>
          <p:nvPr/>
        </p:nvSpPr>
        <p:spPr>
          <a:xfrm>
            <a:off x="433387" y="1547445"/>
            <a:ext cx="3268663" cy="4784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Email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Regular email or Constant Contact, MailChimp, etc.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Private social media group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hlinkClick r:id="rId3"/>
              </a:rPr>
              <a:t>Trello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hlinkClick r:id="rId4"/>
              </a:rPr>
              <a:t>ClickUp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, etc.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Website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Word of mouth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Text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Call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In-person ask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1-on-1 matchmaking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Foster-on-Deck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???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FF247CD-196C-A94A-AADE-8BFADB9E87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"/>
          <a:stretch/>
        </p:blipFill>
        <p:spPr>
          <a:xfrm>
            <a:off x="3702050" y="1547445"/>
            <a:ext cx="5156527" cy="319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2230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Placeholder 10">
            <a:extLst>
              <a:ext uri="{FF2B5EF4-FFF2-40B4-BE49-F238E27FC236}">
                <a16:creationId xmlns:a16="http://schemas.microsoft.com/office/drawing/2014/main" id="{23481C91-6A35-2E47-A930-C4035B4BA1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434975" y="784225"/>
            <a:ext cx="8277225" cy="455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Rockwell" panose="02060603020205020403" pitchFamily="18" charset="77"/>
                <a:ea typeface="ＭＳ Ｐゴシック" panose="020B0600070205080204" pitchFamily="34" charset="-128"/>
              </a:rPr>
              <a:t>Email pleas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5EBC95-D36B-4F47-A6BE-78579721E34B}"/>
              </a:ext>
            </a:extLst>
          </p:cNvPr>
          <p:cNvSpPr txBox="1"/>
          <p:nvPr/>
        </p:nvSpPr>
        <p:spPr>
          <a:xfrm>
            <a:off x="225461" y="1738365"/>
            <a:ext cx="2993513" cy="3737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47% of emails are opened on mobile devices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Industry-wide open rate is ~21%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Most emails opened on weekends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Your subject line is VERY important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0A3DA52A-CC5B-DB44-A511-DD8790D19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05" y="1738365"/>
            <a:ext cx="5621734" cy="325845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Placeholder 2">
            <a:extLst>
              <a:ext uri="{FF2B5EF4-FFF2-40B4-BE49-F238E27FC236}">
                <a16:creationId xmlns:a16="http://schemas.microsoft.com/office/drawing/2014/main" id="{64D20691-0F88-E445-9340-FEFAFEFB75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4800548" y="1637881"/>
            <a:ext cx="4067175" cy="414592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accent6"/>
                </a:solidFill>
                <a:ea typeface="ＭＳ Ｐゴシック" panose="020B0600070205080204" pitchFamily="34" charset="-128"/>
              </a:rPr>
              <a:t>Segment your audience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accent6"/>
                </a:solidFill>
                <a:ea typeface="ＭＳ Ｐゴシック" panose="020B0600070205080204" pitchFamily="34" charset="-128"/>
              </a:rPr>
              <a:t>Present information in an eye-catching way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accent6"/>
                </a:solidFill>
                <a:ea typeface="ＭＳ Ｐゴシック" panose="020B0600070205080204" pitchFamily="34" charset="-128"/>
              </a:rPr>
              <a:t>Mobile-friendly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accent6"/>
                </a:solidFill>
                <a:ea typeface="ＭＳ Ｐゴシック" panose="020B0600070205080204" pitchFamily="34" charset="-128"/>
              </a:rPr>
              <a:t>It’s not awkward for people to unsubscribe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accent6"/>
                </a:solidFill>
                <a:ea typeface="ＭＳ Ｐゴシック" panose="020B0600070205080204" pitchFamily="34" charset="-128"/>
              </a:rPr>
              <a:t>DATA</a:t>
            </a:r>
          </a:p>
        </p:txBody>
      </p:sp>
      <p:sp>
        <p:nvSpPr>
          <p:cNvPr id="31747" name="Subtitle 1">
            <a:extLst>
              <a:ext uri="{FF2B5EF4-FFF2-40B4-BE49-F238E27FC236}">
                <a16:creationId xmlns:a16="http://schemas.microsoft.com/office/drawing/2014/main" id="{801A2F87-2530-3740-8C8C-1FFC9FFB7700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368300" y="319088"/>
            <a:ext cx="84089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latin typeface="Rockwell" panose="02060603020205020403" pitchFamily="18" charset="77"/>
                <a:ea typeface="ＭＳ Ｐゴシック" panose="020B0600070205080204" pitchFamily="34" charset="-128"/>
              </a:rPr>
              <a:t>MailChimp &amp; Constant Contact</a:t>
            </a:r>
          </a:p>
        </p:txBody>
      </p:sp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98FF44FE-79CD-F247-BA57-28D544D4A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" y="1657978"/>
            <a:ext cx="4287154" cy="33240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ubtitle 1">
            <a:extLst>
              <a:ext uri="{FF2B5EF4-FFF2-40B4-BE49-F238E27FC236}">
                <a16:creationId xmlns:a16="http://schemas.microsoft.com/office/drawing/2014/main" id="{01A25D12-A449-504D-B351-03F53E692B36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368300" y="319088"/>
            <a:ext cx="84089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latin typeface="Rockwell" panose="02060603020205020403" pitchFamily="18" charset="77"/>
                <a:ea typeface="ＭＳ Ｐゴシック" panose="020B0600070205080204" pitchFamily="34" charset="-128"/>
              </a:rPr>
              <a:t>The personal touch</a:t>
            </a:r>
          </a:p>
        </p:txBody>
      </p:sp>
      <p:sp>
        <p:nvSpPr>
          <p:cNvPr id="22531" name="Text Placeholder 3">
            <a:extLst>
              <a:ext uri="{FF2B5EF4-FFF2-40B4-BE49-F238E27FC236}">
                <a16:creationId xmlns:a16="http://schemas.microsoft.com/office/drawing/2014/main" id="{FAB49227-78AD-B244-A501-55C5005A68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4710113" y="1420813"/>
            <a:ext cx="4068762" cy="43830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accent6"/>
                </a:solidFill>
                <a:ea typeface="ＭＳ Ｐゴシック" panose="020B0600070205080204" pitchFamily="34" charset="-128"/>
              </a:rPr>
              <a:t>Research on persuasion: Face-to-face is more effective than email</a:t>
            </a:r>
          </a:p>
          <a:p>
            <a:pPr marL="1143000" lvl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accent6"/>
                </a:solidFill>
                <a:ea typeface="ＭＳ Ｐゴシック" panose="020B0600070205080204" pitchFamily="34" charset="-128"/>
                <a:hlinkClick r:id="rId2"/>
              </a:rPr>
              <a:t>70% vs. 10%</a:t>
            </a:r>
            <a:endParaRPr lang="en-US" altLang="en-US" dirty="0">
              <a:solidFill>
                <a:schemeClr val="accent6"/>
              </a:solidFill>
              <a:ea typeface="ＭＳ Ｐゴシック" panose="020B0600070205080204" pitchFamily="34" charset="-128"/>
            </a:endParaRPr>
          </a:p>
          <a:p>
            <a:pPr marL="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accent6"/>
                </a:solidFill>
                <a:ea typeface="ＭＳ Ｐゴシック" panose="020B0600070205080204" pitchFamily="34" charset="-128"/>
              </a:rPr>
              <a:t>Many foster coordinators are reporting success with texting 1-on-1</a:t>
            </a:r>
          </a:p>
          <a:p>
            <a:pPr marL="342900">
              <a:defRPr/>
            </a:pPr>
            <a:endParaRPr lang="en-US" altLang="en-US" dirty="0">
              <a:solidFill>
                <a:schemeClr val="accent6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D939A12-DD5E-F344-A450-900B498D35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3"/>
          <a:stretch/>
        </p:blipFill>
        <p:spPr>
          <a:xfrm>
            <a:off x="271328" y="1485392"/>
            <a:ext cx="4438785" cy="38872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ubtitle 1">
            <a:extLst>
              <a:ext uri="{FF2B5EF4-FFF2-40B4-BE49-F238E27FC236}">
                <a16:creationId xmlns:a16="http://schemas.microsoft.com/office/drawing/2014/main" id="{01A25D12-A449-504D-B351-03F53E692B36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368300" y="319088"/>
            <a:ext cx="8408988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latin typeface="Rockwell" panose="02060603020205020403" pitchFamily="18" charset="77"/>
                <a:ea typeface="ＭＳ Ｐゴシック" panose="020B0600070205080204" pitchFamily="34" charset="-128"/>
              </a:rPr>
              <a:t>Pleas for pets who are harder to place</a:t>
            </a:r>
          </a:p>
        </p:txBody>
      </p:sp>
      <p:sp>
        <p:nvSpPr>
          <p:cNvPr id="22531" name="Text Placeholder 3">
            <a:extLst>
              <a:ext uri="{FF2B5EF4-FFF2-40B4-BE49-F238E27FC236}">
                <a16:creationId xmlns:a16="http://schemas.microsoft.com/office/drawing/2014/main" id="{FAB49227-78AD-B244-A501-55C5005A68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4710113" y="1420813"/>
            <a:ext cx="4068762" cy="43830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accent6"/>
                </a:solidFill>
                <a:ea typeface="ＭＳ Ｐゴシック" panose="020B0600070205080204" pitchFamily="34" charset="-128"/>
                <a:hlinkClick r:id="rId3"/>
              </a:rPr>
              <a:t>Think outside the box</a:t>
            </a:r>
            <a:r>
              <a:rPr lang="en-US" altLang="en-US" dirty="0">
                <a:solidFill>
                  <a:schemeClr val="accent6"/>
                </a:solidFill>
                <a:ea typeface="ＭＳ Ｐゴシック" panose="020B0600070205080204" pitchFamily="34" charset="-128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accent6"/>
                </a:solidFill>
                <a:ea typeface="ＭＳ Ｐゴシック" panose="020B0600070205080204" pitchFamily="34" charset="-128"/>
              </a:rPr>
              <a:t>Individual matchmaking or 1-on-1 asks seem to work well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accent6"/>
                </a:solidFill>
                <a:ea typeface="ＭＳ Ｐゴシック" panose="020B0600070205080204" pitchFamily="34" charset="-128"/>
              </a:rPr>
              <a:t>Get more information about how they act outside the kennel</a:t>
            </a:r>
          </a:p>
          <a:p>
            <a:pPr marL="1143000" lvl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accent6"/>
                </a:solidFill>
                <a:ea typeface="ＭＳ Ｐゴシック" panose="020B0600070205080204" pitchFamily="34" charset="-128"/>
              </a:rPr>
              <a:t>Short-term foster</a:t>
            </a:r>
          </a:p>
          <a:p>
            <a:pPr marL="1143000" lvl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accent6"/>
                </a:solidFill>
                <a:ea typeface="ＭＳ Ｐゴシック" panose="020B0600070205080204" pitchFamily="34" charset="-128"/>
              </a:rPr>
              <a:t>Office pet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accent6"/>
                </a:solidFill>
                <a:ea typeface="ＭＳ Ｐゴシック" panose="020B0600070205080204" pitchFamily="34" charset="-128"/>
              </a:rPr>
              <a:t>Make foster VIP</a:t>
            </a:r>
          </a:p>
          <a:p>
            <a:pPr>
              <a:defRPr/>
            </a:pPr>
            <a:endParaRPr lang="en-US" altLang="en-US" dirty="0">
              <a:solidFill>
                <a:schemeClr val="accent6"/>
              </a:solidFill>
              <a:ea typeface="ＭＳ Ｐゴシック" panose="020B060007020508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accent6"/>
              </a:solidFill>
              <a:ea typeface="ＭＳ Ｐゴシック" panose="020B0600070205080204" pitchFamily="34" charset="-128"/>
            </a:endParaRPr>
          </a:p>
          <a:p>
            <a:pPr marL="342900">
              <a:defRPr/>
            </a:pPr>
            <a:endParaRPr lang="en-US" altLang="en-US" dirty="0">
              <a:solidFill>
                <a:schemeClr val="accent6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3" name="Picture 2" descr="A picture containing brown, mammal, farm building, cage&#10;&#10;Description automatically generated">
            <a:extLst>
              <a:ext uri="{FF2B5EF4-FFF2-40B4-BE49-F238E27FC236}">
                <a16:creationId xmlns:a16="http://schemas.microsoft.com/office/drawing/2014/main" id="{25801829-257C-6143-8E05-D515C247B9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6" r="11978"/>
          <a:stretch/>
        </p:blipFill>
        <p:spPr>
          <a:xfrm rot="10800000">
            <a:off x="479307" y="1414820"/>
            <a:ext cx="3954581" cy="402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20682"/>
      </p:ext>
    </p:extLst>
  </p:cSld>
  <p:clrMapOvr>
    <a:masterClrMapping/>
  </p:clrMapOvr>
</p:sld>
</file>

<file path=ppt/theme/theme1.xml><?xml version="1.0" encoding="utf-8"?>
<a:theme xmlns:a="http://schemas.openxmlformats.org/drawingml/2006/main" name="Maddie's Fund Master">
  <a:themeElements>
    <a:clrScheme name="Custom 3">
      <a:dk1>
        <a:srgbClr val="007E80"/>
      </a:dk1>
      <a:lt1>
        <a:srgbClr val="FFFFFF"/>
      </a:lt1>
      <a:dk2>
        <a:srgbClr val="3E4040"/>
      </a:dk2>
      <a:lt2>
        <a:srgbClr val="FFFFFE"/>
      </a:lt2>
      <a:accent1>
        <a:srgbClr val="007E80"/>
      </a:accent1>
      <a:accent2>
        <a:srgbClr val="6BBFC5"/>
      </a:accent2>
      <a:accent3>
        <a:srgbClr val="515454"/>
      </a:accent3>
      <a:accent4>
        <a:srgbClr val="8CA076"/>
      </a:accent4>
      <a:accent5>
        <a:srgbClr val="BEA46E"/>
      </a:accent5>
      <a:accent6>
        <a:srgbClr val="666966"/>
      </a:accent6>
      <a:hlink>
        <a:srgbClr val="118B96"/>
      </a:hlink>
      <a:folHlink>
        <a:srgbClr val="6BC0C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33146</TotalTime>
  <Words>228</Words>
  <Application>Microsoft Macintosh PowerPoint</Application>
  <PresentationFormat>On-screen Show (4:3)</PresentationFormat>
  <Paragraphs>56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Courier New</vt:lpstr>
      <vt:lpstr>Rockwell</vt:lpstr>
      <vt:lpstr>Wingdings</vt:lpstr>
      <vt:lpstr>Maddie's Fund Master</vt:lpstr>
      <vt:lpstr>(Internal) Foster Pleas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Guest</dc:creator>
  <cp:keywords/>
  <dc:description/>
  <cp:lastModifiedBy>Kelly Duer</cp:lastModifiedBy>
  <cp:revision>4277</cp:revision>
  <dcterms:created xsi:type="dcterms:W3CDTF">2013-10-23T03:07:32Z</dcterms:created>
  <dcterms:modified xsi:type="dcterms:W3CDTF">2021-11-09T13:56:37Z</dcterms:modified>
  <cp:category/>
</cp:coreProperties>
</file>