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Canva Sans" panose="020B0604020202020204" charset="0"/>
      <p:regular r:id="rId24"/>
    </p:embeddedFont>
    <p:embeddedFont>
      <p:font typeface="Canva Sans Italics" panose="020B0604020202020204" charset="0"/>
      <p:regular r:id="rId25"/>
    </p:embeddedFont>
    <p:embeddedFont>
      <p:font typeface="DM Sans" pitchFamily="2" charset="0"/>
      <p:regular r:id="rId26"/>
      <p:bold r:id="rId27"/>
      <p:italic r:id="rId28"/>
      <p:boldItalic r:id="rId29"/>
    </p:embeddedFont>
    <p:embeddedFont>
      <p:font typeface="DM Sans Bold" charset="0"/>
      <p:regular r:id="rId30"/>
    </p:embeddedFont>
    <p:embeddedFont>
      <p:font typeface="DM Sans Bold Italics" panose="020B0604020202020204" charset="0"/>
      <p:regular r:id="rId31"/>
    </p:embeddedFont>
    <p:embeddedFont>
      <p:font typeface="Libre Baskerville Italics" panose="020B0604020202020204" charset="0"/>
      <p:regular r:id="rId32"/>
    </p:embeddedFont>
    <p:embeddedFont>
      <p:font typeface="Montserrat" panose="00000500000000000000" pitchFamily="2" charset="0"/>
      <p:regular r:id="rId33"/>
      <p:bold r:id="rId34"/>
      <p:italic r:id="rId35"/>
      <p:boldItalic r:id="rId36"/>
    </p:embeddedFont>
    <p:embeddedFont>
      <p:font typeface="Montserrat Classic" panose="020B0604020202020204" charset="0"/>
      <p:regular r:id="rId37"/>
    </p:embeddedFont>
    <p:embeddedFont>
      <p:font typeface="Montserrat Classic Bold" panose="020B0604020202020204" charset="0"/>
      <p:regular r:id="rId38"/>
    </p:embeddedFont>
    <p:embeddedFont>
      <p:font typeface="Roboto" panose="02000000000000000000" pitchFamily="2" charset="0"/>
      <p:regular r:id="rId39"/>
      <p:bold r:id="rId40"/>
      <p:italic r:id="rId41"/>
      <p:boldItalic r:id="rId42"/>
    </p:embeddedFont>
    <p:embeddedFont>
      <p:font typeface="Roboto Bold" panose="02000000000000000000" pitchFamily="2" charset="0"/>
      <p:regular r:id="rId43"/>
      <p:bold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18"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4"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viewProps" Target="viewProps.xml"/><Relationship Id="rId20" Type="http://schemas.openxmlformats.org/officeDocument/2006/relationships/font" Target="fonts/font1.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ale Mills" userId="1eb19a528eef1821" providerId="LiveId" clId="{350FE8D0-C0C7-4330-898C-A32C1DF99CA4}"/>
    <pc:docChg chg="modSld">
      <pc:chgData name="Brandale Mills" userId="1eb19a528eef1821" providerId="LiveId" clId="{350FE8D0-C0C7-4330-898C-A32C1DF99CA4}" dt="2023-10-30T17:57:12.901" v="1" actId="1076"/>
      <pc:docMkLst>
        <pc:docMk/>
      </pc:docMkLst>
      <pc:sldChg chg="modSp mod">
        <pc:chgData name="Brandale Mills" userId="1eb19a528eef1821" providerId="LiveId" clId="{350FE8D0-C0C7-4330-898C-A32C1DF99CA4}" dt="2023-10-30T17:57:12.901" v="1" actId="1076"/>
        <pc:sldMkLst>
          <pc:docMk/>
          <pc:sldMk cId="0" sldId="256"/>
        </pc:sldMkLst>
        <pc:spChg chg="mod">
          <ac:chgData name="Brandale Mills" userId="1eb19a528eef1821" providerId="LiveId" clId="{350FE8D0-C0C7-4330-898C-A32C1DF99CA4}" dt="2023-10-30T17:57:12.901" v="1" actId="1076"/>
          <ac:spMkLst>
            <pc:docMk/>
            <pc:sldMk cId="0" sldId="256"/>
            <ac:spMk id="2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8754392"/>
            <a:ext cx="506712" cy="506712"/>
          </a:xfrm>
          <a:custGeom>
            <a:avLst/>
            <a:gdLst/>
            <a:ahLst/>
            <a:cxnLst/>
            <a:rect l="l" t="t" r="r" b="b"/>
            <a:pathLst>
              <a:path w="506712" h="506712">
                <a:moveTo>
                  <a:pt x="0" y="0"/>
                </a:moveTo>
                <a:lnTo>
                  <a:pt x="506712" y="0"/>
                </a:lnTo>
                <a:lnTo>
                  <a:pt x="506712" y="506712"/>
                </a:lnTo>
                <a:lnTo>
                  <a:pt x="0" y="5067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rot="9826376">
            <a:off x="10315136" y="-1304121"/>
            <a:ext cx="1427340" cy="13628129"/>
            <a:chOff x="0" y="0"/>
            <a:chExt cx="375925" cy="3589302"/>
          </a:xfrm>
        </p:grpSpPr>
        <p:sp>
          <p:nvSpPr>
            <p:cNvPr id="4" name="Freeform 4"/>
            <p:cNvSpPr/>
            <p:nvPr/>
          </p:nvSpPr>
          <p:spPr>
            <a:xfrm>
              <a:off x="0" y="0"/>
              <a:ext cx="375925" cy="3589301"/>
            </a:xfrm>
            <a:custGeom>
              <a:avLst/>
              <a:gdLst/>
              <a:ahLst/>
              <a:cxnLst/>
              <a:rect l="l" t="t" r="r" b="b"/>
              <a:pathLst>
                <a:path w="375925" h="3589301">
                  <a:moveTo>
                    <a:pt x="0" y="0"/>
                  </a:moveTo>
                  <a:lnTo>
                    <a:pt x="375925" y="0"/>
                  </a:lnTo>
                  <a:lnTo>
                    <a:pt x="375925" y="3589301"/>
                  </a:lnTo>
                  <a:lnTo>
                    <a:pt x="0" y="3589301"/>
                  </a:lnTo>
                  <a:close/>
                </a:path>
              </a:pathLst>
            </a:custGeom>
            <a:solidFill>
              <a:srgbClr val="545454"/>
            </a:solidFill>
          </p:spPr>
          <p:txBody>
            <a:bodyPr/>
            <a:lstStyle/>
            <a:p>
              <a:endParaRPr lang="en-US"/>
            </a:p>
          </p:txBody>
        </p:sp>
        <p:sp>
          <p:nvSpPr>
            <p:cNvPr id="5" name="TextBox 5"/>
            <p:cNvSpPr txBox="1"/>
            <p:nvPr/>
          </p:nvSpPr>
          <p:spPr>
            <a:xfrm>
              <a:off x="0" y="38100"/>
              <a:ext cx="375925" cy="3551202"/>
            </a:xfrm>
            <a:prstGeom prst="rect">
              <a:avLst/>
            </a:prstGeom>
          </p:spPr>
          <p:txBody>
            <a:bodyPr lIns="50800" tIns="50800" rIns="50800" bIns="50800" rtlCol="0" anchor="ctr"/>
            <a:lstStyle/>
            <a:p>
              <a:pPr algn="ctr">
                <a:lnSpc>
                  <a:spcPts val="2400"/>
                </a:lnSpc>
              </a:pPr>
              <a:endParaRPr/>
            </a:p>
          </p:txBody>
        </p:sp>
      </p:grpSp>
      <p:grpSp>
        <p:nvGrpSpPr>
          <p:cNvPr id="6" name="Group 6"/>
          <p:cNvGrpSpPr>
            <a:grpSpLocks noChangeAspect="1"/>
          </p:cNvGrpSpPr>
          <p:nvPr/>
        </p:nvGrpSpPr>
        <p:grpSpPr>
          <a:xfrm>
            <a:off x="10410102" y="0"/>
            <a:ext cx="7013281" cy="10287000"/>
            <a:chOff x="0" y="0"/>
            <a:chExt cx="4715929" cy="6917271"/>
          </a:xfrm>
        </p:grpSpPr>
        <p:sp>
          <p:nvSpPr>
            <p:cNvPr id="7" name="Freeform 7"/>
            <p:cNvSpPr/>
            <p:nvPr/>
          </p:nvSpPr>
          <p:spPr>
            <a:xfrm>
              <a:off x="0" y="0"/>
              <a:ext cx="4715891" cy="6917310"/>
            </a:xfrm>
            <a:custGeom>
              <a:avLst/>
              <a:gdLst/>
              <a:ahLst/>
              <a:cxnLst/>
              <a:rect l="l" t="t" r="r" b="b"/>
              <a:pathLst>
                <a:path w="4715891" h="6917310">
                  <a:moveTo>
                    <a:pt x="1058291" y="0"/>
                  </a:moveTo>
                  <a:lnTo>
                    <a:pt x="0" y="4021709"/>
                  </a:lnTo>
                  <a:lnTo>
                    <a:pt x="753491" y="6917310"/>
                  </a:lnTo>
                  <a:lnTo>
                    <a:pt x="4428109" y="6917310"/>
                  </a:lnTo>
                  <a:lnTo>
                    <a:pt x="3691509" y="4021710"/>
                  </a:lnTo>
                  <a:lnTo>
                    <a:pt x="4715891" y="0"/>
                  </a:lnTo>
                  <a:close/>
                </a:path>
              </a:pathLst>
            </a:custGeom>
            <a:blipFill>
              <a:blip r:embed="rId4"/>
              <a:stretch>
                <a:fillRect l="-68203" r="-51818"/>
              </a:stretch>
            </a:blipFill>
          </p:spPr>
          <p:txBody>
            <a:bodyPr/>
            <a:lstStyle/>
            <a:p>
              <a:endParaRPr lang="en-US"/>
            </a:p>
          </p:txBody>
        </p:sp>
      </p:grpSp>
      <p:grpSp>
        <p:nvGrpSpPr>
          <p:cNvPr id="8" name="Group 8"/>
          <p:cNvGrpSpPr/>
          <p:nvPr/>
        </p:nvGrpSpPr>
        <p:grpSpPr>
          <a:xfrm rot="10030226">
            <a:off x="16339385" y="-2158779"/>
            <a:ext cx="2755803" cy="8055514"/>
            <a:chOff x="0" y="0"/>
            <a:chExt cx="725808" cy="2121617"/>
          </a:xfrm>
        </p:grpSpPr>
        <p:sp>
          <p:nvSpPr>
            <p:cNvPr id="9" name="Freeform 9"/>
            <p:cNvSpPr/>
            <p:nvPr/>
          </p:nvSpPr>
          <p:spPr>
            <a:xfrm>
              <a:off x="0" y="0"/>
              <a:ext cx="725808" cy="2121617"/>
            </a:xfrm>
            <a:custGeom>
              <a:avLst/>
              <a:gdLst/>
              <a:ahLst/>
              <a:cxnLst/>
              <a:rect l="l" t="t" r="r" b="b"/>
              <a:pathLst>
                <a:path w="725808" h="2121617">
                  <a:moveTo>
                    <a:pt x="0" y="0"/>
                  </a:moveTo>
                  <a:lnTo>
                    <a:pt x="725808" y="0"/>
                  </a:lnTo>
                  <a:lnTo>
                    <a:pt x="725808" y="2121617"/>
                  </a:lnTo>
                  <a:lnTo>
                    <a:pt x="0" y="2121617"/>
                  </a:lnTo>
                  <a:close/>
                </a:path>
              </a:pathLst>
            </a:custGeom>
            <a:solidFill>
              <a:srgbClr val="545454"/>
            </a:solidFill>
          </p:spPr>
          <p:txBody>
            <a:bodyPr/>
            <a:lstStyle/>
            <a:p>
              <a:endParaRPr lang="en-US"/>
            </a:p>
          </p:txBody>
        </p:sp>
        <p:sp>
          <p:nvSpPr>
            <p:cNvPr id="10" name="TextBox 10"/>
            <p:cNvSpPr txBox="1"/>
            <p:nvPr/>
          </p:nvSpPr>
          <p:spPr>
            <a:xfrm>
              <a:off x="0" y="38100"/>
              <a:ext cx="725808" cy="2083517"/>
            </a:xfrm>
            <a:prstGeom prst="rect">
              <a:avLst/>
            </a:prstGeom>
          </p:spPr>
          <p:txBody>
            <a:bodyPr lIns="50800" tIns="50800" rIns="50800" bIns="50800" rtlCol="0" anchor="ctr"/>
            <a:lstStyle/>
            <a:p>
              <a:pPr algn="ctr">
                <a:lnSpc>
                  <a:spcPts val="2400"/>
                </a:lnSpc>
              </a:pPr>
              <a:endParaRPr/>
            </a:p>
          </p:txBody>
        </p:sp>
      </p:grpSp>
      <p:grpSp>
        <p:nvGrpSpPr>
          <p:cNvPr id="11" name="Group 11"/>
          <p:cNvGrpSpPr/>
          <p:nvPr/>
        </p:nvGrpSpPr>
        <p:grpSpPr>
          <a:xfrm>
            <a:off x="15820708" y="3186787"/>
            <a:ext cx="1602675" cy="5619030"/>
            <a:chOff x="0" y="0"/>
            <a:chExt cx="422104" cy="1479909"/>
          </a:xfrm>
        </p:grpSpPr>
        <p:sp>
          <p:nvSpPr>
            <p:cNvPr id="12" name="Freeform 12"/>
            <p:cNvSpPr/>
            <p:nvPr/>
          </p:nvSpPr>
          <p:spPr>
            <a:xfrm>
              <a:off x="0" y="0"/>
              <a:ext cx="422104" cy="1479909"/>
            </a:xfrm>
            <a:custGeom>
              <a:avLst/>
              <a:gdLst/>
              <a:ahLst/>
              <a:cxnLst/>
              <a:rect l="l" t="t" r="r" b="b"/>
              <a:pathLst>
                <a:path w="422104" h="1479909">
                  <a:moveTo>
                    <a:pt x="211052" y="0"/>
                  </a:moveTo>
                  <a:lnTo>
                    <a:pt x="422104" y="739955"/>
                  </a:lnTo>
                  <a:lnTo>
                    <a:pt x="211052" y="1479909"/>
                  </a:lnTo>
                  <a:lnTo>
                    <a:pt x="0" y="739955"/>
                  </a:lnTo>
                  <a:lnTo>
                    <a:pt x="211052" y="0"/>
                  </a:lnTo>
                  <a:close/>
                </a:path>
              </a:pathLst>
            </a:custGeom>
            <a:solidFill>
              <a:srgbClr val="FF914D"/>
            </a:solidFill>
          </p:spPr>
          <p:txBody>
            <a:bodyPr/>
            <a:lstStyle/>
            <a:p>
              <a:endParaRPr lang="en-US"/>
            </a:p>
          </p:txBody>
        </p:sp>
        <p:sp>
          <p:nvSpPr>
            <p:cNvPr id="13" name="TextBox 13"/>
            <p:cNvSpPr txBox="1"/>
            <p:nvPr/>
          </p:nvSpPr>
          <p:spPr>
            <a:xfrm>
              <a:off x="139700" y="177800"/>
              <a:ext cx="142704" cy="1162409"/>
            </a:xfrm>
            <a:prstGeom prst="rect">
              <a:avLst/>
            </a:prstGeom>
          </p:spPr>
          <p:txBody>
            <a:bodyPr lIns="50800" tIns="50800" rIns="50800" bIns="50800" rtlCol="0" anchor="ctr"/>
            <a:lstStyle/>
            <a:p>
              <a:pPr algn="ctr">
                <a:lnSpc>
                  <a:spcPts val="2400"/>
                </a:lnSpc>
              </a:pPr>
              <a:endParaRPr/>
            </a:p>
          </p:txBody>
        </p:sp>
      </p:grpSp>
      <p:grpSp>
        <p:nvGrpSpPr>
          <p:cNvPr id="14" name="Group 14"/>
          <p:cNvGrpSpPr/>
          <p:nvPr/>
        </p:nvGrpSpPr>
        <p:grpSpPr>
          <a:xfrm rot="-9976720">
            <a:off x="17041159" y="311516"/>
            <a:ext cx="2936159" cy="13521450"/>
            <a:chOff x="0" y="0"/>
            <a:chExt cx="773309" cy="3561205"/>
          </a:xfrm>
        </p:grpSpPr>
        <p:sp>
          <p:nvSpPr>
            <p:cNvPr id="15" name="Freeform 15"/>
            <p:cNvSpPr/>
            <p:nvPr/>
          </p:nvSpPr>
          <p:spPr>
            <a:xfrm>
              <a:off x="0" y="0"/>
              <a:ext cx="773309" cy="3561205"/>
            </a:xfrm>
            <a:custGeom>
              <a:avLst/>
              <a:gdLst/>
              <a:ahLst/>
              <a:cxnLst/>
              <a:rect l="l" t="t" r="r" b="b"/>
              <a:pathLst>
                <a:path w="773309" h="3561205">
                  <a:moveTo>
                    <a:pt x="0" y="0"/>
                  </a:moveTo>
                  <a:lnTo>
                    <a:pt x="773309" y="0"/>
                  </a:lnTo>
                  <a:lnTo>
                    <a:pt x="773309" y="3561205"/>
                  </a:lnTo>
                  <a:lnTo>
                    <a:pt x="0" y="3561205"/>
                  </a:lnTo>
                  <a:close/>
                </a:path>
              </a:pathLst>
            </a:custGeom>
            <a:solidFill>
              <a:srgbClr val="A6A6A6"/>
            </a:solidFill>
          </p:spPr>
          <p:txBody>
            <a:bodyPr/>
            <a:lstStyle/>
            <a:p>
              <a:endParaRPr lang="en-US"/>
            </a:p>
          </p:txBody>
        </p:sp>
        <p:sp>
          <p:nvSpPr>
            <p:cNvPr id="16" name="TextBox 16"/>
            <p:cNvSpPr txBox="1"/>
            <p:nvPr/>
          </p:nvSpPr>
          <p:spPr>
            <a:xfrm>
              <a:off x="0" y="38100"/>
              <a:ext cx="773309" cy="3523105"/>
            </a:xfrm>
            <a:prstGeom prst="rect">
              <a:avLst/>
            </a:prstGeom>
          </p:spPr>
          <p:txBody>
            <a:bodyPr lIns="50800" tIns="50800" rIns="50800" bIns="50800" rtlCol="0" anchor="ctr"/>
            <a:lstStyle/>
            <a:p>
              <a:pPr algn="ctr">
                <a:lnSpc>
                  <a:spcPts val="2400"/>
                </a:lnSpc>
              </a:pPr>
              <a:endParaRPr/>
            </a:p>
          </p:txBody>
        </p:sp>
      </p:grpSp>
      <p:sp>
        <p:nvSpPr>
          <p:cNvPr id="17" name="Freeform 17"/>
          <p:cNvSpPr/>
          <p:nvPr/>
        </p:nvSpPr>
        <p:spPr>
          <a:xfrm rot="6238719">
            <a:off x="16166573" y="4154966"/>
            <a:ext cx="2789674" cy="271993"/>
          </a:xfrm>
          <a:custGeom>
            <a:avLst/>
            <a:gdLst/>
            <a:ahLst/>
            <a:cxnLst/>
            <a:rect l="l" t="t" r="r" b="b"/>
            <a:pathLst>
              <a:path w="2789674" h="271993">
                <a:moveTo>
                  <a:pt x="0" y="0"/>
                </a:moveTo>
                <a:lnTo>
                  <a:pt x="2789674" y="0"/>
                </a:lnTo>
                <a:lnTo>
                  <a:pt x="2789674" y="271994"/>
                </a:lnTo>
                <a:lnTo>
                  <a:pt x="0" y="271994"/>
                </a:lnTo>
                <a:lnTo>
                  <a:pt x="0" y="0"/>
                </a:lnTo>
                <a:close/>
              </a:path>
            </a:pathLst>
          </a:custGeom>
          <a:blipFill>
            <a:blip r:embed="rId5"/>
            <a:stretch>
              <a:fillRect/>
            </a:stretch>
          </a:blipFill>
        </p:spPr>
        <p:txBody>
          <a:bodyPr/>
          <a:lstStyle/>
          <a:p>
            <a:endParaRPr lang="en-US"/>
          </a:p>
        </p:txBody>
      </p:sp>
      <p:sp>
        <p:nvSpPr>
          <p:cNvPr id="18" name="Freeform 18"/>
          <p:cNvSpPr/>
          <p:nvPr/>
        </p:nvSpPr>
        <p:spPr>
          <a:xfrm rot="6237799">
            <a:off x="15547339" y="6949506"/>
            <a:ext cx="2656296" cy="258989"/>
          </a:xfrm>
          <a:custGeom>
            <a:avLst/>
            <a:gdLst/>
            <a:ahLst/>
            <a:cxnLst/>
            <a:rect l="l" t="t" r="r" b="b"/>
            <a:pathLst>
              <a:path w="2656296" h="258989">
                <a:moveTo>
                  <a:pt x="0" y="0"/>
                </a:moveTo>
                <a:lnTo>
                  <a:pt x="2656296" y="0"/>
                </a:lnTo>
                <a:lnTo>
                  <a:pt x="2656296" y="258989"/>
                </a:lnTo>
                <a:lnTo>
                  <a:pt x="0" y="258989"/>
                </a:lnTo>
                <a:lnTo>
                  <a:pt x="0" y="0"/>
                </a:lnTo>
                <a:close/>
              </a:path>
            </a:pathLst>
          </a:custGeom>
          <a:blipFill>
            <a:blip r:embed="rId5"/>
            <a:stretch>
              <a:fillRect/>
            </a:stretch>
          </a:blipFill>
        </p:spPr>
        <p:txBody>
          <a:bodyPr/>
          <a:lstStyle/>
          <a:p>
            <a:endParaRPr lang="en-US"/>
          </a:p>
        </p:txBody>
      </p:sp>
      <p:grpSp>
        <p:nvGrpSpPr>
          <p:cNvPr id="19" name="Group 19"/>
          <p:cNvGrpSpPr/>
          <p:nvPr/>
        </p:nvGrpSpPr>
        <p:grpSpPr>
          <a:xfrm rot="-67296">
            <a:off x="9499022" y="-2393877"/>
            <a:ext cx="3126907" cy="5700035"/>
            <a:chOff x="0" y="0"/>
            <a:chExt cx="823547" cy="1501244"/>
          </a:xfrm>
        </p:grpSpPr>
        <p:sp>
          <p:nvSpPr>
            <p:cNvPr id="20" name="Freeform 20"/>
            <p:cNvSpPr/>
            <p:nvPr/>
          </p:nvSpPr>
          <p:spPr>
            <a:xfrm>
              <a:off x="0" y="0"/>
              <a:ext cx="823547" cy="1501244"/>
            </a:xfrm>
            <a:custGeom>
              <a:avLst/>
              <a:gdLst/>
              <a:ahLst/>
              <a:cxnLst/>
              <a:rect l="l" t="t" r="r" b="b"/>
              <a:pathLst>
                <a:path w="823547" h="1501244">
                  <a:moveTo>
                    <a:pt x="411774" y="1501244"/>
                  </a:moveTo>
                  <a:lnTo>
                    <a:pt x="823547" y="0"/>
                  </a:lnTo>
                  <a:lnTo>
                    <a:pt x="0" y="0"/>
                  </a:lnTo>
                  <a:lnTo>
                    <a:pt x="411774" y="1501244"/>
                  </a:lnTo>
                  <a:close/>
                </a:path>
              </a:pathLst>
            </a:custGeom>
            <a:solidFill>
              <a:srgbClr val="FF914D"/>
            </a:solidFill>
          </p:spPr>
          <p:txBody>
            <a:bodyPr/>
            <a:lstStyle/>
            <a:p>
              <a:endParaRPr lang="en-US"/>
            </a:p>
          </p:txBody>
        </p:sp>
        <p:sp>
          <p:nvSpPr>
            <p:cNvPr id="21" name="TextBox 21"/>
            <p:cNvSpPr txBox="1"/>
            <p:nvPr/>
          </p:nvSpPr>
          <p:spPr>
            <a:xfrm>
              <a:off x="127000" y="88900"/>
              <a:ext cx="569547" cy="1082144"/>
            </a:xfrm>
            <a:prstGeom prst="rect">
              <a:avLst/>
            </a:prstGeom>
          </p:spPr>
          <p:txBody>
            <a:bodyPr lIns="50800" tIns="50800" rIns="50800" bIns="50800" rtlCol="0" anchor="ctr"/>
            <a:lstStyle/>
            <a:p>
              <a:pPr algn="ctr">
                <a:lnSpc>
                  <a:spcPts val="2400"/>
                </a:lnSpc>
              </a:pPr>
              <a:endParaRPr/>
            </a:p>
          </p:txBody>
        </p:sp>
      </p:grpSp>
      <p:sp>
        <p:nvSpPr>
          <p:cNvPr id="22" name="Freeform 22"/>
          <p:cNvSpPr/>
          <p:nvPr/>
        </p:nvSpPr>
        <p:spPr>
          <a:xfrm rot="6238719">
            <a:off x="9721294" y="1397372"/>
            <a:ext cx="3356179" cy="327227"/>
          </a:xfrm>
          <a:custGeom>
            <a:avLst/>
            <a:gdLst/>
            <a:ahLst/>
            <a:cxnLst/>
            <a:rect l="l" t="t" r="r" b="b"/>
            <a:pathLst>
              <a:path w="3356179" h="327227">
                <a:moveTo>
                  <a:pt x="0" y="0"/>
                </a:moveTo>
                <a:lnTo>
                  <a:pt x="3356179" y="0"/>
                </a:lnTo>
                <a:lnTo>
                  <a:pt x="3356179" y="327228"/>
                </a:lnTo>
                <a:lnTo>
                  <a:pt x="0" y="327228"/>
                </a:lnTo>
                <a:lnTo>
                  <a:pt x="0" y="0"/>
                </a:lnTo>
                <a:close/>
              </a:path>
            </a:pathLst>
          </a:custGeom>
          <a:blipFill>
            <a:blip r:embed="rId5"/>
            <a:stretch>
              <a:fillRect/>
            </a:stretch>
          </a:blipFill>
        </p:spPr>
        <p:txBody>
          <a:bodyPr/>
          <a:lstStyle/>
          <a:p>
            <a:endParaRPr lang="en-US"/>
          </a:p>
        </p:txBody>
      </p:sp>
      <p:sp>
        <p:nvSpPr>
          <p:cNvPr id="23" name="Freeform 23"/>
          <p:cNvSpPr/>
          <p:nvPr/>
        </p:nvSpPr>
        <p:spPr>
          <a:xfrm rot="4412241">
            <a:off x="8619063" y="1541830"/>
            <a:ext cx="3654610" cy="356324"/>
          </a:xfrm>
          <a:custGeom>
            <a:avLst/>
            <a:gdLst/>
            <a:ahLst/>
            <a:cxnLst/>
            <a:rect l="l" t="t" r="r" b="b"/>
            <a:pathLst>
              <a:path w="3654610" h="356324">
                <a:moveTo>
                  <a:pt x="0" y="0"/>
                </a:moveTo>
                <a:lnTo>
                  <a:pt x="3654610" y="0"/>
                </a:lnTo>
                <a:lnTo>
                  <a:pt x="3654610" y="356324"/>
                </a:lnTo>
                <a:lnTo>
                  <a:pt x="0" y="356324"/>
                </a:lnTo>
                <a:lnTo>
                  <a:pt x="0" y="0"/>
                </a:lnTo>
                <a:close/>
              </a:path>
            </a:pathLst>
          </a:custGeom>
          <a:blipFill>
            <a:blip r:embed="rId5">
              <a:alphaModFix amt="70000"/>
            </a:blip>
            <a:stretch>
              <a:fillRect/>
            </a:stretch>
          </a:blipFill>
        </p:spPr>
        <p:txBody>
          <a:bodyPr/>
          <a:lstStyle/>
          <a:p>
            <a:endParaRPr lang="en-US"/>
          </a:p>
        </p:txBody>
      </p:sp>
      <p:grpSp>
        <p:nvGrpSpPr>
          <p:cNvPr id="24" name="Group 24"/>
          <p:cNvGrpSpPr/>
          <p:nvPr/>
        </p:nvGrpSpPr>
        <p:grpSpPr>
          <a:xfrm>
            <a:off x="9619527" y="6932427"/>
            <a:ext cx="2092834" cy="3887414"/>
            <a:chOff x="0" y="0"/>
            <a:chExt cx="812800" cy="1509766"/>
          </a:xfrm>
        </p:grpSpPr>
        <p:sp>
          <p:nvSpPr>
            <p:cNvPr id="25" name="Freeform 25"/>
            <p:cNvSpPr/>
            <p:nvPr/>
          </p:nvSpPr>
          <p:spPr>
            <a:xfrm>
              <a:off x="0" y="0"/>
              <a:ext cx="812800" cy="1509766"/>
            </a:xfrm>
            <a:custGeom>
              <a:avLst/>
              <a:gdLst/>
              <a:ahLst/>
              <a:cxnLst/>
              <a:rect l="l" t="t" r="r" b="b"/>
              <a:pathLst>
                <a:path w="812800" h="1509766">
                  <a:moveTo>
                    <a:pt x="406400" y="0"/>
                  </a:moveTo>
                  <a:lnTo>
                    <a:pt x="812800" y="1509766"/>
                  </a:lnTo>
                  <a:lnTo>
                    <a:pt x="0" y="1509766"/>
                  </a:lnTo>
                  <a:lnTo>
                    <a:pt x="406400" y="0"/>
                  </a:lnTo>
                  <a:close/>
                </a:path>
              </a:pathLst>
            </a:custGeom>
            <a:solidFill>
              <a:srgbClr val="545454"/>
            </a:solidFill>
          </p:spPr>
          <p:txBody>
            <a:bodyPr/>
            <a:lstStyle/>
            <a:p>
              <a:endParaRPr lang="en-US"/>
            </a:p>
          </p:txBody>
        </p:sp>
        <p:sp>
          <p:nvSpPr>
            <p:cNvPr id="26" name="TextBox 26"/>
            <p:cNvSpPr txBox="1"/>
            <p:nvPr/>
          </p:nvSpPr>
          <p:spPr>
            <a:xfrm>
              <a:off x="127000" y="368300"/>
              <a:ext cx="558800" cy="1090666"/>
            </a:xfrm>
            <a:prstGeom prst="rect">
              <a:avLst/>
            </a:prstGeom>
          </p:spPr>
          <p:txBody>
            <a:bodyPr lIns="50800" tIns="50800" rIns="50800" bIns="50800" rtlCol="0" anchor="ctr"/>
            <a:lstStyle/>
            <a:p>
              <a:pPr algn="ctr">
                <a:lnSpc>
                  <a:spcPts val="2400"/>
                </a:lnSpc>
              </a:pPr>
              <a:endParaRPr/>
            </a:p>
          </p:txBody>
        </p:sp>
      </p:grpSp>
      <p:sp>
        <p:nvSpPr>
          <p:cNvPr id="27" name="Freeform 27"/>
          <p:cNvSpPr/>
          <p:nvPr/>
        </p:nvSpPr>
        <p:spPr>
          <a:xfrm rot="4483623">
            <a:off x="9734327" y="8878253"/>
            <a:ext cx="2656296" cy="258989"/>
          </a:xfrm>
          <a:custGeom>
            <a:avLst/>
            <a:gdLst/>
            <a:ahLst/>
            <a:cxnLst/>
            <a:rect l="l" t="t" r="r" b="b"/>
            <a:pathLst>
              <a:path w="2656296" h="258989">
                <a:moveTo>
                  <a:pt x="0" y="0"/>
                </a:moveTo>
                <a:lnTo>
                  <a:pt x="2656296" y="0"/>
                </a:lnTo>
                <a:lnTo>
                  <a:pt x="2656296" y="258989"/>
                </a:lnTo>
                <a:lnTo>
                  <a:pt x="0" y="258989"/>
                </a:lnTo>
                <a:lnTo>
                  <a:pt x="0" y="0"/>
                </a:lnTo>
                <a:close/>
              </a:path>
            </a:pathLst>
          </a:custGeom>
          <a:blipFill>
            <a:blip r:embed="rId5"/>
            <a:stretch>
              <a:fillRect/>
            </a:stretch>
          </a:blipFill>
        </p:spPr>
        <p:txBody>
          <a:bodyPr/>
          <a:lstStyle/>
          <a:p>
            <a:endParaRPr lang="en-US"/>
          </a:p>
        </p:txBody>
      </p:sp>
      <p:sp>
        <p:nvSpPr>
          <p:cNvPr id="28" name="Freeform 28"/>
          <p:cNvSpPr/>
          <p:nvPr/>
        </p:nvSpPr>
        <p:spPr>
          <a:xfrm>
            <a:off x="1280576" y="848014"/>
            <a:ext cx="4486841" cy="2187053"/>
          </a:xfrm>
          <a:custGeom>
            <a:avLst/>
            <a:gdLst/>
            <a:ahLst/>
            <a:cxnLst/>
            <a:rect l="l" t="t" r="r" b="b"/>
            <a:pathLst>
              <a:path w="4486841" h="2187053">
                <a:moveTo>
                  <a:pt x="0" y="0"/>
                </a:moveTo>
                <a:lnTo>
                  <a:pt x="4486841" y="0"/>
                </a:lnTo>
                <a:lnTo>
                  <a:pt x="4486841" y="2187053"/>
                </a:lnTo>
                <a:lnTo>
                  <a:pt x="0" y="21870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9" name="TextBox 29"/>
          <p:cNvSpPr txBox="1"/>
          <p:nvPr/>
        </p:nvSpPr>
        <p:spPr>
          <a:xfrm>
            <a:off x="1028700" y="3291562"/>
            <a:ext cx="7497853" cy="2333625"/>
          </a:xfrm>
          <a:prstGeom prst="rect">
            <a:avLst/>
          </a:prstGeom>
        </p:spPr>
        <p:txBody>
          <a:bodyPr lIns="0" tIns="0" rIns="0" bIns="0" rtlCol="0" anchor="t">
            <a:spAutoFit/>
          </a:bodyPr>
          <a:lstStyle/>
          <a:p>
            <a:pPr>
              <a:lnSpc>
                <a:spcPts val="6000"/>
              </a:lnSpc>
            </a:pPr>
            <a:r>
              <a:rPr lang="en-US" sz="6000">
                <a:solidFill>
                  <a:srgbClr val="000000"/>
                </a:solidFill>
                <a:latin typeface="Montserrat Classic Bold"/>
              </a:rPr>
              <a:t>COMMUNITY INSIGHTS FOR PET FOSTER CARE</a:t>
            </a:r>
          </a:p>
        </p:txBody>
      </p:sp>
      <p:sp>
        <p:nvSpPr>
          <p:cNvPr id="30" name="TextBox 30"/>
          <p:cNvSpPr txBox="1"/>
          <p:nvPr/>
        </p:nvSpPr>
        <p:spPr>
          <a:xfrm>
            <a:off x="1028700" y="6138177"/>
            <a:ext cx="6935945" cy="1814152"/>
          </a:xfrm>
          <a:prstGeom prst="rect">
            <a:avLst/>
          </a:prstGeom>
        </p:spPr>
        <p:txBody>
          <a:bodyPr lIns="0" tIns="0" rIns="0" bIns="0" rtlCol="0" anchor="t">
            <a:spAutoFit/>
          </a:bodyPr>
          <a:lstStyle/>
          <a:p>
            <a:pPr>
              <a:lnSpc>
                <a:spcPts val="2856"/>
              </a:lnSpc>
            </a:pPr>
            <a:r>
              <a:rPr lang="en-US" sz="2596">
                <a:solidFill>
                  <a:srgbClr val="000000"/>
                </a:solidFill>
                <a:latin typeface="Montserrat"/>
              </a:rPr>
              <a:t>Gathering BIPOC perspectives on pet fostering, exploring their motivations, and developing targeted strategies to engage and encourage participation in pet foster caregiving.</a:t>
            </a:r>
          </a:p>
        </p:txBody>
      </p:sp>
      <p:sp>
        <p:nvSpPr>
          <p:cNvPr id="31" name="TextBox 31"/>
          <p:cNvSpPr txBox="1"/>
          <p:nvPr/>
        </p:nvSpPr>
        <p:spPr>
          <a:xfrm>
            <a:off x="1701787" y="8862968"/>
            <a:ext cx="6262858" cy="327660"/>
          </a:xfrm>
          <a:prstGeom prst="rect">
            <a:avLst/>
          </a:prstGeom>
        </p:spPr>
        <p:txBody>
          <a:bodyPr lIns="0" tIns="0" rIns="0" bIns="0" rtlCol="0" anchor="t">
            <a:spAutoFit/>
          </a:bodyPr>
          <a:lstStyle/>
          <a:p>
            <a:pPr>
              <a:lnSpc>
                <a:spcPts val="2400"/>
              </a:lnSpc>
              <a:spcBef>
                <a:spcPct val="0"/>
              </a:spcBef>
            </a:pPr>
            <a:r>
              <a:rPr lang="en-US" sz="2400">
                <a:solidFill>
                  <a:srgbClr val="000000"/>
                </a:solidFill>
                <a:latin typeface="Montserrat Classic"/>
              </a:rPr>
              <a:t>www.inclusivemarketresearchgroup.com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74425" y="2545484"/>
            <a:ext cx="4544729" cy="6374765"/>
            <a:chOff x="0" y="0"/>
            <a:chExt cx="6059639" cy="8499687"/>
          </a:xfrm>
        </p:grpSpPr>
        <p:sp>
          <p:nvSpPr>
            <p:cNvPr id="3" name="TextBox 3"/>
            <p:cNvSpPr txBox="1"/>
            <p:nvPr/>
          </p:nvSpPr>
          <p:spPr>
            <a:xfrm>
              <a:off x="0" y="0"/>
              <a:ext cx="6059639" cy="609600"/>
            </a:xfrm>
            <a:prstGeom prst="rect">
              <a:avLst/>
            </a:prstGeom>
          </p:spPr>
          <p:txBody>
            <a:bodyPr lIns="0" tIns="0" rIns="0" bIns="0" rtlCol="0" anchor="t">
              <a:spAutoFit/>
            </a:bodyPr>
            <a:lstStyle/>
            <a:p>
              <a:pPr>
                <a:lnSpc>
                  <a:spcPts val="3600"/>
                </a:lnSpc>
              </a:pPr>
              <a:r>
                <a:rPr lang="en-US" sz="3000">
                  <a:solidFill>
                    <a:srgbClr val="F48E30"/>
                  </a:solidFill>
                  <a:latin typeface="Libre Baskerville Italics"/>
                </a:rPr>
                <a:t>Insights Overview</a:t>
              </a:r>
            </a:p>
          </p:txBody>
        </p:sp>
        <p:sp>
          <p:nvSpPr>
            <p:cNvPr id="4" name="TextBox 4"/>
            <p:cNvSpPr txBox="1"/>
            <p:nvPr/>
          </p:nvSpPr>
          <p:spPr>
            <a:xfrm>
              <a:off x="0" y="1052830"/>
              <a:ext cx="6059639" cy="7446857"/>
            </a:xfrm>
            <a:prstGeom prst="rect">
              <a:avLst/>
            </a:prstGeom>
          </p:spPr>
          <p:txBody>
            <a:bodyPr lIns="0" tIns="0" rIns="0" bIns="0" rtlCol="0" anchor="t">
              <a:spAutoFit/>
            </a:bodyPr>
            <a:lstStyle/>
            <a:p>
              <a:pPr>
                <a:lnSpc>
                  <a:spcPts val="3220"/>
                </a:lnSpc>
              </a:pPr>
              <a:r>
                <a:rPr lang="en-US" sz="2300">
                  <a:solidFill>
                    <a:srgbClr val="272525"/>
                  </a:solidFill>
                  <a:latin typeface="Roboto"/>
                </a:rPr>
                <a:t>This study sought to explore awareness, sentiment, perception, and interest in fostering pets among various groups, including neighbors, friends, family members, and animal welfare organizations. Participants included 48 individuals ages 24-67 located across the United States with various income and educational levels. Respondents also provided suggestions on ways to engage potential BIPOC pet fosters. </a:t>
              </a:r>
            </a:p>
          </p:txBody>
        </p:sp>
      </p:grpSp>
      <p:sp>
        <p:nvSpPr>
          <p:cNvPr id="5" name="AutoShape 5"/>
          <p:cNvSpPr/>
          <p:nvPr/>
        </p:nvSpPr>
        <p:spPr>
          <a:xfrm>
            <a:off x="1028700" y="1978833"/>
            <a:ext cx="9525" cy="8308167"/>
          </a:xfrm>
          <a:prstGeom prst="rect">
            <a:avLst/>
          </a:prstGeom>
          <a:solidFill>
            <a:srgbClr val="272525"/>
          </a:solidFill>
        </p:spPr>
        <p:txBody>
          <a:bodyPr/>
          <a:lstStyle/>
          <a:p>
            <a:endParaRPr lang="en-US"/>
          </a:p>
        </p:txBody>
      </p:sp>
      <p:sp>
        <p:nvSpPr>
          <p:cNvPr id="6" name="AutoShape 6"/>
          <p:cNvSpPr/>
          <p:nvPr/>
        </p:nvSpPr>
        <p:spPr>
          <a:xfrm>
            <a:off x="6857329" y="1978833"/>
            <a:ext cx="9525" cy="8308167"/>
          </a:xfrm>
          <a:prstGeom prst="rect">
            <a:avLst/>
          </a:prstGeom>
          <a:solidFill>
            <a:srgbClr val="272525"/>
          </a:solidFill>
        </p:spPr>
        <p:txBody>
          <a:bodyPr/>
          <a:lstStyle/>
          <a:p>
            <a:endParaRPr lang="en-US"/>
          </a:p>
        </p:txBody>
      </p:sp>
      <p:sp>
        <p:nvSpPr>
          <p:cNvPr id="7" name="AutoShape 7"/>
          <p:cNvSpPr/>
          <p:nvPr/>
        </p:nvSpPr>
        <p:spPr>
          <a:xfrm>
            <a:off x="0" y="1978833"/>
            <a:ext cx="18288000" cy="9525"/>
          </a:xfrm>
          <a:prstGeom prst="rect">
            <a:avLst/>
          </a:prstGeom>
          <a:solidFill>
            <a:srgbClr val="272525"/>
          </a:solidFill>
        </p:spPr>
        <p:txBody>
          <a:bodyPr/>
          <a:lstStyle/>
          <a:p>
            <a:endParaRPr lang="en-US"/>
          </a:p>
        </p:txBody>
      </p:sp>
      <p:sp>
        <p:nvSpPr>
          <p:cNvPr id="8" name="TextBox 8"/>
          <p:cNvSpPr txBox="1"/>
          <p:nvPr/>
        </p:nvSpPr>
        <p:spPr>
          <a:xfrm>
            <a:off x="9282402" y="4324350"/>
            <a:ext cx="7943244" cy="2613025"/>
          </a:xfrm>
          <a:prstGeom prst="rect">
            <a:avLst/>
          </a:prstGeom>
        </p:spPr>
        <p:txBody>
          <a:bodyPr lIns="0" tIns="0" rIns="0" bIns="0" rtlCol="0" anchor="t">
            <a:spAutoFit/>
          </a:bodyPr>
          <a:lstStyle/>
          <a:p>
            <a:pPr>
              <a:lnSpc>
                <a:spcPts val="10400"/>
              </a:lnSpc>
            </a:pPr>
            <a:r>
              <a:rPr lang="en-US" sz="8000">
                <a:solidFill>
                  <a:srgbClr val="F48E30"/>
                </a:solidFill>
                <a:latin typeface="Montserrat Classic Bold"/>
              </a:rPr>
              <a:t>Focus Group Overview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89590" y="2667728"/>
            <a:ext cx="9908821" cy="6077658"/>
          </a:xfrm>
          <a:custGeom>
            <a:avLst/>
            <a:gdLst/>
            <a:ahLst/>
            <a:cxnLst/>
            <a:rect l="l" t="t" r="r" b="b"/>
            <a:pathLst>
              <a:path w="9908821" h="6077658">
                <a:moveTo>
                  <a:pt x="0" y="0"/>
                </a:moveTo>
                <a:lnTo>
                  <a:pt x="9908820" y="0"/>
                </a:lnTo>
                <a:lnTo>
                  <a:pt x="9908820" y="6077659"/>
                </a:lnTo>
                <a:lnTo>
                  <a:pt x="0" y="6077659"/>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022083" y="914400"/>
            <a:ext cx="3748534" cy="1085215"/>
          </a:xfrm>
          <a:prstGeom prst="rect">
            <a:avLst/>
          </a:prstGeom>
        </p:spPr>
        <p:txBody>
          <a:bodyPr lIns="0" tIns="0" rIns="0" bIns="0" rtlCol="0" anchor="t">
            <a:spAutoFit/>
          </a:bodyPr>
          <a:lstStyle/>
          <a:p>
            <a:pPr algn="ctr">
              <a:lnSpc>
                <a:spcPts val="8959"/>
              </a:lnSpc>
            </a:pPr>
            <a:r>
              <a:rPr lang="en-US" sz="6399">
                <a:solidFill>
                  <a:srgbClr val="000000"/>
                </a:solidFill>
                <a:latin typeface="Libre Baskerville Italics"/>
              </a:rPr>
              <a:t>Pets Are...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463987" y="4066183"/>
            <a:ext cx="1544068" cy="772034"/>
          </a:xfrm>
          <a:custGeom>
            <a:avLst/>
            <a:gdLst/>
            <a:ahLst/>
            <a:cxnLst/>
            <a:rect l="l" t="t" r="r" b="b"/>
            <a:pathLst>
              <a:path w="1544068" h="772034">
                <a:moveTo>
                  <a:pt x="0" y="0"/>
                </a:moveTo>
                <a:lnTo>
                  <a:pt x="1544068" y="0"/>
                </a:lnTo>
                <a:lnTo>
                  <a:pt x="1544068" y="772034"/>
                </a:lnTo>
                <a:lnTo>
                  <a:pt x="0" y="7720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0800000">
            <a:off x="13202663" y="3623033"/>
            <a:ext cx="1544068" cy="772034"/>
          </a:xfrm>
          <a:custGeom>
            <a:avLst/>
            <a:gdLst/>
            <a:ahLst/>
            <a:cxnLst/>
            <a:rect l="l" t="t" r="r" b="b"/>
            <a:pathLst>
              <a:path w="1544068" h="772034">
                <a:moveTo>
                  <a:pt x="0" y="0"/>
                </a:moveTo>
                <a:lnTo>
                  <a:pt x="1544068" y="0"/>
                </a:lnTo>
                <a:lnTo>
                  <a:pt x="1544068" y="772034"/>
                </a:lnTo>
                <a:lnTo>
                  <a:pt x="0" y="7720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10800000">
            <a:off x="6774983" y="3599432"/>
            <a:ext cx="1544068" cy="772034"/>
          </a:xfrm>
          <a:custGeom>
            <a:avLst/>
            <a:gdLst/>
            <a:ahLst/>
            <a:cxnLst/>
            <a:rect l="l" t="t" r="r" b="b"/>
            <a:pathLst>
              <a:path w="1544068" h="772034">
                <a:moveTo>
                  <a:pt x="0" y="0"/>
                </a:moveTo>
                <a:lnTo>
                  <a:pt x="1544068" y="0"/>
                </a:lnTo>
                <a:lnTo>
                  <a:pt x="1544068" y="772034"/>
                </a:lnTo>
                <a:lnTo>
                  <a:pt x="0" y="7720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9891667" y="4089784"/>
            <a:ext cx="1544068" cy="772034"/>
          </a:xfrm>
          <a:custGeom>
            <a:avLst/>
            <a:gdLst/>
            <a:ahLst/>
            <a:cxnLst/>
            <a:rect l="l" t="t" r="r" b="b"/>
            <a:pathLst>
              <a:path w="1544068" h="772034">
                <a:moveTo>
                  <a:pt x="0" y="0"/>
                </a:moveTo>
                <a:lnTo>
                  <a:pt x="1544068" y="0"/>
                </a:lnTo>
                <a:lnTo>
                  <a:pt x="1544068" y="772034"/>
                </a:lnTo>
                <a:lnTo>
                  <a:pt x="0" y="7720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1274167" y="3341352"/>
            <a:ext cx="2760191" cy="1496865"/>
            <a:chOff x="0" y="0"/>
            <a:chExt cx="1288021" cy="698500"/>
          </a:xfrm>
        </p:grpSpPr>
        <p:sp>
          <p:nvSpPr>
            <p:cNvPr id="7" name="Freeform 7"/>
            <p:cNvSpPr/>
            <p:nvPr/>
          </p:nvSpPr>
          <p:spPr>
            <a:xfrm>
              <a:off x="0" y="0"/>
              <a:ext cx="1288021" cy="698500"/>
            </a:xfrm>
            <a:custGeom>
              <a:avLst/>
              <a:gdLst/>
              <a:ahLst/>
              <a:cxnLst/>
              <a:rect l="l" t="t" r="r" b="b"/>
              <a:pathLst>
                <a:path w="1288021" h="698500">
                  <a:moveTo>
                    <a:pt x="1288021" y="349250"/>
                  </a:moveTo>
                  <a:lnTo>
                    <a:pt x="1084821" y="698500"/>
                  </a:lnTo>
                  <a:lnTo>
                    <a:pt x="203200" y="698500"/>
                  </a:lnTo>
                  <a:lnTo>
                    <a:pt x="0" y="349250"/>
                  </a:lnTo>
                  <a:lnTo>
                    <a:pt x="203200" y="0"/>
                  </a:lnTo>
                  <a:lnTo>
                    <a:pt x="1084821" y="0"/>
                  </a:lnTo>
                  <a:lnTo>
                    <a:pt x="1288021" y="349250"/>
                  </a:lnTo>
                  <a:close/>
                </a:path>
              </a:pathLst>
            </a:custGeom>
            <a:solidFill>
              <a:srgbClr val="A6A6A6"/>
            </a:solidFill>
          </p:spPr>
          <p:txBody>
            <a:bodyPr/>
            <a:lstStyle/>
            <a:p>
              <a:endParaRPr lang="en-US"/>
            </a:p>
          </p:txBody>
        </p:sp>
        <p:sp>
          <p:nvSpPr>
            <p:cNvPr id="8" name="TextBox 8"/>
            <p:cNvSpPr txBox="1"/>
            <p:nvPr/>
          </p:nvSpPr>
          <p:spPr>
            <a:xfrm>
              <a:off x="114300" y="38100"/>
              <a:ext cx="1059421" cy="660400"/>
            </a:xfrm>
            <a:prstGeom prst="rect">
              <a:avLst/>
            </a:prstGeom>
          </p:spPr>
          <p:txBody>
            <a:bodyPr lIns="50800" tIns="50800" rIns="50800" bIns="50800" rtlCol="0" anchor="ctr"/>
            <a:lstStyle/>
            <a:p>
              <a:pPr algn="ctr">
                <a:lnSpc>
                  <a:spcPts val="2400"/>
                </a:lnSpc>
              </a:pPr>
              <a:endParaRPr/>
            </a:p>
          </p:txBody>
        </p:sp>
      </p:grpSp>
      <p:grpSp>
        <p:nvGrpSpPr>
          <p:cNvPr id="9" name="Group 9"/>
          <p:cNvGrpSpPr/>
          <p:nvPr/>
        </p:nvGrpSpPr>
        <p:grpSpPr>
          <a:xfrm>
            <a:off x="4515743" y="3646635"/>
            <a:ext cx="2760191" cy="1496865"/>
            <a:chOff x="0" y="0"/>
            <a:chExt cx="1288021" cy="698500"/>
          </a:xfrm>
        </p:grpSpPr>
        <p:sp>
          <p:nvSpPr>
            <p:cNvPr id="10" name="Freeform 10"/>
            <p:cNvSpPr/>
            <p:nvPr/>
          </p:nvSpPr>
          <p:spPr>
            <a:xfrm>
              <a:off x="0" y="0"/>
              <a:ext cx="1288021" cy="698500"/>
            </a:xfrm>
            <a:custGeom>
              <a:avLst/>
              <a:gdLst/>
              <a:ahLst/>
              <a:cxnLst/>
              <a:rect l="l" t="t" r="r" b="b"/>
              <a:pathLst>
                <a:path w="1288021" h="698500">
                  <a:moveTo>
                    <a:pt x="1288021" y="349250"/>
                  </a:moveTo>
                  <a:lnTo>
                    <a:pt x="1084821" y="698500"/>
                  </a:lnTo>
                  <a:lnTo>
                    <a:pt x="203200" y="698500"/>
                  </a:lnTo>
                  <a:lnTo>
                    <a:pt x="0" y="349250"/>
                  </a:lnTo>
                  <a:lnTo>
                    <a:pt x="203200" y="0"/>
                  </a:lnTo>
                  <a:lnTo>
                    <a:pt x="1084821" y="0"/>
                  </a:lnTo>
                  <a:lnTo>
                    <a:pt x="1288021" y="349250"/>
                  </a:lnTo>
                  <a:close/>
                </a:path>
              </a:pathLst>
            </a:custGeom>
            <a:solidFill>
              <a:srgbClr val="A6A6A6"/>
            </a:solidFill>
          </p:spPr>
          <p:txBody>
            <a:bodyPr/>
            <a:lstStyle/>
            <a:p>
              <a:endParaRPr lang="en-US"/>
            </a:p>
          </p:txBody>
        </p:sp>
        <p:sp>
          <p:nvSpPr>
            <p:cNvPr id="11" name="TextBox 11"/>
            <p:cNvSpPr txBox="1"/>
            <p:nvPr/>
          </p:nvSpPr>
          <p:spPr>
            <a:xfrm>
              <a:off x="114300" y="38100"/>
              <a:ext cx="1059421" cy="660400"/>
            </a:xfrm>
            <a:prstGeom prst="rect">
              <a:avLst/>
            </a:prstGeom>
          </p:spPr>
          <p:txBody>
            <a:bodyPr lIns="50800" tIns="50800" rIns="50800" bIns="50800" rtlCol="0" anchor="ctr"/>
            <a:lstStyle/>
            <a:p>
              <a:pPr algn="ctr">
                <a:lnSpc>
                  <a:spcPts val="2400"/>
                </a:lnSpc>
              </a:pPr>
              <a:endParaRPr/>
            </a:p>
          </p:txBody>
        </p:sp>
      </p:grpSp>
      <p:grpSp>
        <p:nvGrpSpPr>
          <p:cNvPr id="12" name="Group 12"/>
          <p:cNvGrpSpPr/>
          <p:nvPr/>
        </p:nvGrpSpPr>
        <p:grpSpPr>
          <a:xfrm>
            <a:off x="11007676" y="3646635"/>
            <a:ext cx="2760191" cy="1496865"/>
            <a:chOff x="0" y="0"/>
            <a:chExt cx="1288021" cy="698500"/>
          </a:xfrm>
        </p:grpSpPr>
        <p:sp>
          <p:nvSpPr>
            <p:cNvPr id="13" name="Freeform 13"/>
            <p:cNvSpPr/>
            <p:nvPr/>
          </p:nvSpPr>
          <p:spPr>
            <a:xfrm>
              <a:off x="0" y="0"/>
              <a:ext cx="1288021" cy="698500"/>
            </a:xfrm>
            <a:custGeom>
              <a:avLst/>
              <a:gdLst/>
              <a:ahLst/>
              <a:cxnLst/>
              <a:rect l="l" t="t" r="r" b="b"/>
              <a:pathLst>
                <a:path w="1288021" h="698500">
                  <a:moveTo>
                    <a:pt x="1288021" y="349250"/>
                  </a:moveTo>
                  <a:lnTo>
                    <a:pt x="1084821" y="698500"/>
                  </a:lnTo>
                  <a:lnTo>
                    <a:pt x="203200" y="698500"/>
                  </a:lnTo>
                  <a:lnTo>
                    <a:pt x="0" y="349250"/>
                  </a:lnTo>
                  <a:lnTo>
                    <a:pt x="203200" y="0"/>
                  </a:lnTo>
                  <a:lnTo>
                    <a:pt x="1084821" y="0"/>
                  </a:lnTo>
                  <a:lnTo>
                    <a:pt x="1288021" y="349250"/>
                  </a:lnTo>
                  <a:close/>
                </a:path>
              </a:pathLst>
            </a:custGeom>
            <a:solidFill>
              <a:srgbClr val="A6A6A6"/>
            </a:solidFill>
          </p:spPr>
          <p:txBody>
            <a:bodyPr/>
            <a:lstStyle/>
            <a:p>
              <a:endParaRPr lang="en-US"/>
            </a:p>
          </p:txBody>
        </p:sp>
        <p:sp>
          <p:nvSpPr>
            <p:cNvPr id="14" name="TextBox 14"/>
            <p:cNvSpPr txBox="1"/>
            <p:nvPr/>
          </p:nvSpPr>
          <p:spPr>
            <a:xfrm>
              <a:off x="114300" y="38100"/>
              <a:ext cx="1059421" cy="660400"/>
            </a:xfrm>
            <a:prstGeom prst="rect">
              <a:avLst/>
            </a:prstGeom>
          </p:spPr>
          <p:txBody>
            <a:bodyPr lIns="50800" tIns="50800" rIns="50800" bIns="50800" rtlCol="0" anchor="ctr"/>
            <a:lstStyle/>
            <a:p>
              <a:pPr algn="ctr">
                <a:lnSpc>
                  <a:spcPts val="2400"/>
                </a:lnSpc>
              </a:pPr>
              <a:endParaRPr/>
            </a:p>
          </p:txBody>
        </p:sp>
      </p:grpSp>
      <p:grpSp>
        <p:nvGrpSpPr>
          <p:cNvPr id="15" name="Group 15"/>
          <p:cNvGrpSpPr/>
          <p:nvPr/>
        </p:nvGrpSpPr>
        <p:grpSpPr>
          <a:xfrm>
            <a:off x="7761709" y="3341352"/>
            <a:ext cx="2760191" cy="1496865"/>
            <a:chOff x="0" y="0"/>
            <a:chExt cx="1288021" cy="698500"/>
          </a:xfrm>
        </p:grpSpPr>
        <p:sp>
          <p:nvSpPr>
            <p:cNvPr id="16" name="Freeform 16"/>
            <p:cNvSpPr/>
            <p:nvPr/>
          </p:nvSpPr>
          <p:spPr>
            <a:xfrm>
              <a:off x="0" y="0"/>
              <a:ext cx="1288021" cy="698500"/>
            </a:xfrm>
            <a:custGeom>
              <a:avLst/>
              <a:gdLst/>
              <a:ahLst/>
              <a:cxnLst/>
              <a:rect l="l" t="t" r="r" b="b"/>
              <a:pathLst>
                <a:path w="1288021" h="698500">
                  <a:moveTo>
                    <a:pt x="1288021" y="349250"/>
                  </a:moveTo>
                  <a:lnTo>
                    <a:pt x="1084821" y="698500"/>
                  </a:lnTo>
                  <a:lnTo>
                    <a:pt x="203200" y="698500"/>
                  </a:lnTo>
                  <a:lnTo>
                    <a:pt x="0" y="349250"/>
                  </a:lnTo>
                  <a:lnTo>
                    <a:pt x="203200" y="0"/>
                  </a:lnTo>
                  <a:lnTo>
                    <a:pt x="1084821" y="0"/>
                  </a:lnTo>
                  <a:lnTo>
                    <a:pt x="1288021" y="349250"/>
                  </a:lnTo>
                  <a:close/>
                </a:path>
              </a:pathLst>
            </a:custGeom>
            <a:solidFill>
              <a:srgbClr val="A6A6A6"/>
            </a:solidFill>
          </p:spPr>
          <p:txBody>
            <a:bodyPr/>
            <a:lstStyle/>
            <a:p>
              <a:endParaRPr lang="en-US"/>
            </a:p>
          </p:txBody>
        </p:sp>
        <p:sp>
          <p:nvSpPr>
            <p:cNvPr id="17" name="TextBox 17"/>
            <p:cNvSpPr txBox="1"/>
            <p:nvPr/>
          </p:nvSpPr>
          <p:spPr>
            <a:xfrm>
              <a:off x="114300" y="38100"/>
              <a:ext cx="1059421" cy="660400"/>
            </a:xfrm>
            <a:prstGeom prst="rect">
              <a:avLst/>
            </a:prstGeom>
          </p:spPr>
          <p:txBody>
            <a:bodyPr lIns="50800" tIns="50800" rIns="50800" bIns="50800" rtlCol="0" anchor="ctr"/>
            <a:lstStyle/>
            <a:p>
              <a:pPr algn="ctr">
                <a:lnSpc>
                  <a:spcPts val="2400"/>
                </a:lnSpc>
              </a:pPr>
              <a:endParaRPr/>
            </a:p>
          </p:txBody>
        </p:sp>
      </p:grpSp>
      <p:grpSp>
        <p:nvGrpSpPr>
          <p:cNvPr id="18" name="Group 18"/>
          <p:cNvGrpSpPr/>
          <p:nvPr/>
        </p:nvGrpSpPr>
        <p:grpSpPr>
          <a:xfrm>
            <a:off x="14253642" y="3341352"/>
            <a:ext cx="2760191" cy="1496865"/>
            <a:chOff x="0" y="0"/>
            <a:chExt cx="1288021" cy="698500"/>
          </a:xfrm>
        </p:grpSpPr>
        <p:sp>
          <p:nvSpPr>
            <p:cNvPr id="19" name="Freeform 19"/>
            <p:cNvSpPr/>
            <p:nvPr/>
          </p:nvSpPr>
          <p:spPr>
            <a:xfrm>
              <a:off x="0" y="0"/>
              <a:ext cx="1288021" cy="698500"/>
            </a:xfrm>
            <a:custGeom>
              <a:avLst/>
              <a:gdLst/>
              <a:ahLst/>
              <a:cxnLst/>
              <a:rect l="l" t="t" r="r" b="b"/>
              <a:pathLst>
                <a:path w="1288021" h="698500">
                  <a:moveTo>
                    <a:pt x="1288021" y="349250"/>
                  </a:moveTo>
                  <a:lnTo>
                    <a:pt x="1084821" y="698500"/>
                  </a:lnTo>
                  <a:lnTo>
                    <a:pt x="203200" y="698500"/>
                  </a:lnTo>
                  <a:lnTo>
                    <a:pt x="0" y="349250"/>
                  </a:lnTo>
                  <a:lnTo>
                    <a:pt x="203200" y="0"/>
                  </a:lnTo>
                  <a:lnTo>
                    <a:pt x="1084821" y="0"/>
                  </a:lnTo>
                  <a:lnTo>
                    <a:pt x="1288021" y="349250"/>
                  </a:lnTo>
                  <a:close/>
                </a:path>
              </a:pathLst>
            </a:custGeom>
            <a:solidFill>
              <a:srgbClr val="A6A6A6"/>
            </a:solidFill>
          </p:spPr>
          <p:txBody>
            <a:bodyPr/>
            <a:lstStyle/>
            <a:p>
              <a:endParaRPr lang="en-US"/>
            </a:p>
          </p:txBody>
        </p:sp>
        <p:sp>
          <p:nvSpPr>
            <p:cNvPr id="20" name="TextBox 20"/>
            <p:cNvSpPr txBox="1"/>
            <p:nvPr/>
          </p:nvSpPr>
          <p:spPr>
            <a:xfrm>
              <a:off x="114300" y="38100"/>
              <a:ext cx="1059421" cy="660400"/>
            </a:xfrm>
            <a:prstGeom prst="rect">
              <a:avLst/>
            </a:prstGeom>
          </p:spPr>
          <p:txBody>
            <a:bodyPr lIns="50800" tIns="50800" rIns="50800" bIns="50800" rtlCol="0" anchor="ctr"/>
            <a:lstStyle/>
            <a:p>
              <a:pPr algn="ctr">
                <a:lnSpc>
                  <a:spcPts val="2400"/>
                </a:lnSpc>
              </a:pPr>
              <a:endParaRPr/>
            </a:p>
          </p:txBody>
        </p:sp>
      </p:grpSp>
      <p:sp>
        <p:nvSpPr>
          <p:cNvPr id="21" name="TextBox 21"/>
          <p:cNvSpPr txBox="1"/>
          <p:nvPr/>
        </p:nvSpPr>
        <p:spPr>
          <a:xfrm>
            <a:off x="1028700" y="1123950"/>
            <a:ext cx="9486691" cy="660399"/>
          </a:xfrm>
          <a:prstGeom prst="rect">
            <a:avLst/>
          </a:prstGeom>
        </p:spPr>
        <p:txBody>
          <a:bodyPr lIns="0" tIns="0" rIns="0" bIns="0" rtlCol="0" anchor="t">
            <a:spAutoFit/>
          </a:bodyPr>
          <a:lstStyle/>
          <a:p>
            <a:pPr>
              <a:lnSpc>
                <a:spcPts val="4999"/>
              </a:lnSpc>
              <a:spcBef>
                <a:spcPct val="0"/>
              </a:spcBef>
            </a:pPr>
            <a:r>
              <a:rPr lang="en-US" sz="4999">
                <a:solidFill>
                  <a:srgbClr val="FF914D"/>
                </a:solidFill>
                <a:latin typeface="Montserrat Classic Bold"/>
              </a:rPr>
              <a:t>Focus Group Key Themes</a:t>
            </a:r>
          </a:p>
        </p:txBody>
      </p:sp>
      <p:sp>
        <p:nvSpPr>
          <p:cNvPr id="22" name="TextBox 22"/>
          <p:cNvSpPr txBox="1"/>
          <p:nvPr/>
        </p:nvSpPr>
        <p:spPr>
          <a:xfrm>
            <a:off x="1898458" y="3728047"/>
            <a:ext cx="1511609" cy="790573"/>
          </a:xfrm>
          <a:prstGeom prst="rect">
            <a:avLst/>
          </a:prstGeom>
        </p:spPr>
        <p:txBody>
          <a:bodyPr lIns="0" tIns="0" rIns="0" bIns="0" rtlCol="0" anchor="t">
            <a:spAutoFit/>
          </a:bodyPr>
          <a:lstStyle/>
          <a:p>
            <a:pPr algn="ctr">
              <a:lnSpc>
                <a:spcPts val="5999"/>
              </a:lnSpc>
              <a:spcBef>
                <a:spcPct val="0"/>
              </a:spcBef>
            </a:pPr>
            <a:r>
              <a:rPr lang="en-US" sz="5999">
                <a:solidFill>
                  <a:srgbClr val="FFFFFF"/>
                </a:solidFill>
                <a:latin typeface="Montserrat Classic Bold"/>
              </a:rPr>
              <a:t>01</a:t>
            </a:r>
          </a:p>
        </p:txBody>
      </p:sp>
      <p:sp>
        <p:nvSpPr>
          <p:cNvPr id="23" name="TextBox 23"/>
          <p:cNvSpPr txBox="1"/>
          <p:nvPr/>
        </p:nvSpPr>
        <p:spPr>
          <a:xfrm>
            <a:off x="5140034" y="4056931"/>
            <a:ext cx="1511609" cy="790573"/>
          </a:xfrm>
          <a:prstGeom prst="rect">
            <a:avLst/>
          </a:prstGeom>
        </p:spPr>
        <p:txBody>
          <a:bodyPr lIns="0" tIns="0" rIns="0" bIns="0" rtlCol="0" anchor="t">
            <a:spAutoFit/>
          </a:bodyPr>
          <a:lstStyle/>
          <a:p>
            <a:pPr algn="ctr">
              <a:lnSpc>
                <a:spcPts val="5999"/>
              </a:lnSpc>
              <a:spcBef>
                <a:spcPct val="0"/>
              </a:spcBef>
            </a:pPr>
            <a:r>
              <a:rPr lang="en-US" sz="5999">
                <a:solidFill>
                  <a:srgbClr val="FFFFFF"/>
                </a:solidFill>
                <a:latin typeface="Montserrat Classic Bold"/>
              </a:rPr>
              <a:t>02</a:t>
            </a:r>
          </a:p>
        </p:txBody>
      </p:sp>
      <p:sp>
        <p:nvSpPr>
          <p:cNvPr id="24" name="TextBox 24"/>
          <p:cNvSpPr txBox="1"/>
          <p:nvPr/>
        </p:nvSpPr>
        <p:spPr>
          <a:xfrm>
            <a:off x="8386001" y="3751648"/>
            <a:ext cx="1511609" cy="790573"/>
          </a:xfrm>
          <a:prstGeom prst="rect">
            <a:avLst/>
          </a:prstGeom>
        </p:spPr>
        <p:txBody>
          <a:bodyPr lIns="0" tIns="0" rIns="0" bIns="0" rtlCol="0" anchor="t">
            <a:spAutoFit/>
          </a:bodyPr>
          <a:lstStyle/>
          <a:p>
            <a:pPr algn="ctr">
              <a:lnSpc>
                <a:spcPts val="5999"/>
              </a:lnSpc>
              <a:spcBef>
                <a:spcPct val="0"/>
              </a:spcBef>
            </a:pPr>
            <a:r>
              <a:rPr lang="en-US" sz="5999">
                <a:solidFill>
                  <a:srgbClr val="FFFFFF"/>
                </a:solidFill>
                <a:latin typeface="Montserrat Classic Bold"/>
              </a:rPr>
              <a:t>03</a:t>
            </a:r>
          </a:p>
        </p:txBody>
      </p:sp>
      <p:sp>
        <p:nvSpPr>
          <p:cNvPr id="25" name="TextBox 25"/>
          <p:cNvSpPr txBox="1"/>
          <p:nvPr/>
        </p:nvSpPr>
        <p:spPr>
          <a:xfrm>
            <a:off x="11631967" y="4056931"/>
            <a:ext cx="1511609" cy="790573"/>
          </a:xfrm>
          <a:prstGeom prst="rect">
            <a:avLst/>
          </a:prstGeom>
        </p:spPr>
        <p:txBody>
          <a:bodyPr lIns="0" tIns="0" rIns="0" bIns="0" rtlCol="0" anchor="t">
            <a:spAutoFit/>
          </a:bodyPr>
          <a:lstStyle/>
          <a:p>
            <a:pPr algn="ctr">
              <a:lnSpc>
                <a:spcPts val="5999"/>
              </a:lnSpc>
              <a:spcBef>
                <a:spcPct val="0"/>
              </a:spcBef>
            </a:pPr>
            <a:r>
              <a:rPr lang="en-US" sz="5999">
                <a:solidFill>
                  <a:srgbClr val="FFFFFF"/>
                </a:solidFill>
                <a:latin typeface="Montserrat Classic Bold"/>
              </a:rPr>
              <a:t>04</a:t>
            </a:r>
          </a:p>
        </p:txBody>
      </p:sp>
      <p:sp>
        <p:nvSpPr>
          <p:cNvPr id="26" name="TextBox 26"/>
          <p:cNvSpPr txBox="1"/>
          <p:nvPr/>
        </p:nvSpPr>
        <p:spPr>
          <a:xfrm>
            <a:off x="14877933" y="3751648"/>
            <a:ext cx="1511609" cy="790573"/>
          </a:xfrm>
          <a:prstGeom prst="rect">
            <a:avLst/>
          </a:prstGeom>
        </p:spPr>
        <p:txBody>
          <a:bodyPr lIns="0" tIns="0" rIns="0" bIns="0" rtlCol="0" anchor="t">
            <a:spAutoFit/>
          </a:bodyPr>
          <a:lstStyle/>
          <a:p>
            <a:pPr algn="ctr">
              <a:lnSpc>
                <a:spcPts val="5999"/>
              </a:lnSpc>
              <a:spcBef>
                <a:spcPct val="0"/>
              </a:spcBef>
            </a:pPr>
            <a:r>
              <a:rPr lang="en-US" sz="5999">
                <a:solidFill>
                  <a:srgbClr val="FFFFFF"/>
                </a:solidFill>
                <a:latin typeface="Montserrat Classic Bold"/>
              </a:rPr>
              <a:t>05</a:t>
            </a:r>
          </a:p>
        </p:txBody>
      </p:sp>
      <p:sp>
        <p:nvSpPr>
          <p:cNvPr id="27" name="TextBox 27"/>
          <p:cNvSpPr txBox="1"/>
          <p:nvPr/>
        </p:nvSpPr>
        <p:spPr>
          <a:xfrm>
            <a:off x="1286660" y="5427302"/>
            <a:ext cx="2949361" cy="968679"/>
          </a:xfrm>
          <a:prstGeom prst="rect">
            <a:avLst/>
          </a:prstGeom>
        </p:spPr>
        <p:txBody>
          <a:bodyPr lIns="0" tIns="0" rIns="0" bIns="0" rtlCol="0" anchor="t">
            <a:spAutoFit/>
          </a:bodyPr>
          <a:lstStyle/>
          <a:p>
            <a:pPr algn="ctr">
              <a:lnSpc>
                <a:spcPts val="2511"/>
              </a:lnSpc>
            </a:pPr>
            <a:r>
              <a:rPr lang="en-US" sz="2511">
                <a:solidFill>
                  <a:srgbClr val="FF914D"/>
                </a:solidFill>
                <a:latin typeface="Montserrat Classic Bold"/>
              </a:rPr>
              <a:t>Pet Fostering Definition Varied</a:t>
            </a:r>
          </a:p>
          <a:p>
            <a:pPr algn="ctr">
              <a:lnSpc>
                <a:spcPts val="2511"/>
              </a:lnSpc>
              <a:spcBef>
                <a:spcPct val="0"/>
              </a:spcBef>
            </a:pPr>
            <a:endParaRPr lang="en-US" sz="2511">
              <a:solidFill>
                <a:srgbClr val="FF914D"/>
              </a:solidFill>
              <a:latin typeface="Montserrat Classic Bold"/>
            </a:endParaRPr>
          </a:p>
        </p:txBody>
      </p:sp>
      <p:sp>
        <p:nvSpPr>
          <p:cNvPr id="28" name="TextBox 28"/>
          <p:cNvSpPr txBox="1"/>
          <p:nvPr/>
        </p:nvSpPr>
        <p:spPr>
          <a:xfrm>
            <a:off x="7783760" y="5427302"/>
            <a:ext cx="2735204" cy="968679"/>
          </a:xfrm>
          <a:prstGeom prst="rect">
            <a:avLst/>
          </a:prstGeom>
        </p:spPr>
        <p:txBody>
          <a:bodyPr lIns="0" tIns="0" rIns="0" bIns="0" rtlCol="0" anchor="t">
            <a:spAutoFit/>
          </a:bodyPr>
          <a:lstStyle/>
          <a:p>
            <a:pPr algn="ctr">
              <a:lnSpc>
                <a:spcPts val="2511"/>
              </a:lnSpc>
            </a:pPr>
            <a:r>
              <a:rPr lang="en-US" sz="2511">
                <a:solidFill>
                  <a:srgbClr val="FF914D"/>
                </a:solidFill>
                <a:latin typeface="Montserrat Classic Bold"/>
              </a:rPr>
              <a:t>The "Perfect" Prospect</a:t>
            </a:r>
          </a:p>
          <a:p>
            <a:pPr algn="ctr">
              <a:lnSpc>
                <a:spcPts val="2511"/>
              </a:lnSpc>
              <a:spcBef>
                <a:spcPct val="0"/>
              </a:spcBef>
            </a:pPr>
            <a:endParaRPr lang="en-US" sz="2511">
              <a:solidFill>
                <a:srgbClr val="FF914D"/>
              </a:solidFill>
              <a:latin typeface="Montserrat Classic Bold"/>
            </a:endParaRPr>
          </a:p>
        </p:txBody>
      </p:sp>
      <p:sp>
        <p:nvSpPr>
          <p:cNvPr id="29" name="TextBox 29"/>
          <p:cNvSpPr txBox="1"/>
          <p:nvPr/>
        </p:nvSpPr>
        <p:spPr>
          <a:xfrm>
            <a:off x="4718736" y="5427302"/>
            <a:ext cx="2747762" cy="1597329"/>
          </a:xfrm>
          <a:prstGeom prst="rect">
            <a:avLst/>
          </a:prstGeom>
        </p:spPr>
        <p:txBody>
          <a:bodyPr lIns="0" tIns="0" rIns="0" bIns="0" rtlCol="0" anchor="t">
            <a:spAutoFit/>
          </a:bodyPr>
          <a:lstStyle/>
          <a:p>
            <a:pPr algn="ctr">
              <a:lnSpc>
                <a:spcPts val="2511"/>
              </a:lnSpc>
            </a:pPr>
            <a:r>
              <a:rPr lang="en-US" sz="2511">
                <a:solidFill>
                  <a:srgbClr val="FF914D"/>
                </a:solidFill>
                <a:latin typeface="Montserrat Classic Bold"/>
              </a:rPr>
              <a:t>Word of Mouth: A Pathway to Discover Pet Fostering</a:t>
            </a:r>
          </a:p>
          <a:p>
            <a:pPr algn="ctr">
              <a:lnSpc>
                <a:spcPts val="2511"/>
              </a:lnSpc>
              <a:spcBef>
                <a:spcPct val="0"/>
              </a:spcBef>
            </a:pPr>
            <a:endParaRPr lang="en-US" sz="2511">
              <a:solidFill>
                <a:srgbClr val="FF914D"/>
              </a:solidFill>
              <a:latin typeface="Montserrat Classic Bold"/>
            </a:endParaRPr>
          </a:p>
        </p:txBody>
      </p:sp>
      <p:sp>
        <p:nvSpPr>
          <p:cNvPr id="30" name="TextBox 30"/>
          <p:cNvSpPr txBox="1"/>
          <p:nvPr/>
        </p:nvSpPr>
        <p:spPr>
          <a:xfrm>
            <a:off x="11007676" y="5302042"/>
            <a:ext cx="3198341" cy="1597329"/>
          </a:xfrm>
          <a:prstGeom prst="rect">
            <a:avLst/>
          </a:prstGeom>
        </p:spPr>
        <p:txBody>
          <a:bodyPr lIns="0" tIns="0" rIns="0" bIns="0" rtlCol="0" anchor="t">
            <a:spAutoFit/>
          </a:bodyPr>
          <a:lstStyle/>
          <a:p>
            <a:pPr algn="ctr">
              <a:lnSpc>
                <a:spcPts val="2511"/>
              </a:lnSpc>
            </a:pPr>
            <a:r>
              <a:rPr lang="en-US" sz="2511">
                <a:solidFill>
                  <a:srgbClr val="FF914D"/>
                </a:solidFill>
                <a:latin typeface="Montserrat Classic Bold"/>
              </a:rPr>
              <a:t>Incentives Motivate, Housing Presents a Challenge</a:t>
            </a:r>
          </a:p>
          <a:p>
            <a:pPr algn="ctr">
              <a:lnSpc>
                <a:spcPts val="2511"/>
              </a:lnSpc>
              <a:spcBef>
                <a:spcPct val="0"/>
              </a:spcBef>
            </a:pPr>
            <a:endParaRPr lang="en-US" sz="2511">
              <a:solidFill>
                <a:srgbClr val="FF914D"/>
              </a:solidFill>
              <a:latin typeface="Montserrat Classic Bold"/>
            </a:endParaRPr>
          </a:p>
        </p:txBody>
      </p:sp>
      <p:sp>
        <p:nvSpPr>
          <p:cNvPr id="31" name="TextBox 31"/>
          <p:cNvSpPr txBox="1"/>
          <p:nvPr/>
        </p:nvSpPr>
        <p:spPr>
          <a:xfrm>
            <a:off x="7780824" y="6365459"/>
            <a:ext cx="2741077" cy="3232150"/>
          </a:xfrm>
          <a:prstGeom prst="rect">
            <a:avLst/>
          </a:prstGeom>
        </p:spPr>
        <p:txBody>
          <a:bodyPr lIns="0" tIns="0" rIns="0" bIns="0" rtlCol="0" anchor="t">
            <a:spAutoFit/>
          </a:bodyPr>
          <a:lstStyle/>
          <a:p>
            <a:pPr algn="ctr">
              <a:lnSpc>
                <a:spcPts val="2000"/>
              </a:lnSpc>
            </a:pPr>
            <a:r>
              <a:rPr lang="en-US" sz="2000">
                <a:solidFill>
                  <a:srgbClr val="000000"/>
                </a:solidFill>
                <a:latin typeface="Montserrat"/>
              </a:rPr>
              <a:t>The ideal foster caregiver was not necessarily expected to be a pet expert, but instead, someone who possessed a genuine passion for animals and had the necessary time and resources to offer high-quality care.</a:t>
            </a:r>
          </a:p>
          <a:p>
            <a:pPr algn="ctr">
              <a:lnSpc>
                <a:spcPts val="2000"/>
              </a:lnSpc>
              <a:spcBef>
                <a:spcPct val="0"/>
              </a:spcBef>
            </a:pPr>
            <a:endParaRPr lang="en-US" sz="2000">
              <a:solidFill>
                <a:srgbClr val="000000"/>
              </a:solidFill>
              <a:latin typeface="Montserrat"/>
            </a:endParaRPr>
          </a:p>
        </p:txBody>
      </p:sp>
      <p:sp>
        <p:nvSpPr>
          <p:cNvPr id="32" name="TextBox 32"/>
          <p:cNvSpPr txBox="1"/>
          <p:nvPr/>
        </p:nvSpPr>
        <p:spPr>
          <a:xfrm>
            <a:off x="4811813" y="7048500"/>
            <a:ext cx="2735204" cy="2489200"/>
          </a:xfrm>
          <a:prstGeom prst="rect">
            <a:avLst/>
          </a:prstGeom>
        </p:spPr>
        <p:txBody>
          <a:bodyPr lIns="0" tIns="0" rIns="0" bIns="0" rtlCol="0" anchor="t">
            <a:spAutoFit/>
          </a:bodyPr>
          <a:lstStyle/>
          <a:p>
            <a:pPr algn="ctr">
              <a:lnSpc>
                <a:spcPts val="2000"/>
              </a:lnSpc>
            </a:pPr>
            <a:r>
              <a:rPr lang="en-US" sz="2000">
                <a:solidFill>
                  <a:srgbClr val="000000"/>
                </a:solidFill>
                <a:latin typeface="Montserrat"/>
              </a:rPr>
              <a:t>Most participants learned about pet fostering through family or community members with a few learning about opportunities from the vet or animal welfare orgs.</a:t>
            </a:r>
          </a:p>
          <a:p>
            <a:pPr algn="ctr">
              <a:lnSpc>
                <a:spcPts val="2000"/>
              </a:lnSpc>
              <a:spcBef>
                <a:spcPct val="0"/>
              </a:spcBef>
            </a:pPr>
            <a:endParaRPr lang="en-US" sz="2000">
              <a:solidFill>
                <a:srgbClr val="000000"/>
              </a:solidFill>
              <a:latin typeface="Montserrat"/>
            </a:endParaRPr>
          </a:p>
        </p:txBody>
      </p:sp>
      <p:sp>
        <p:nvSpPr>
          <p:cNvPr id="33" name="TextBox 33"/>
          <p:cNvSpPr txBox="1"/>
          <p:nvPr/>
        </p:nvSpPr>
        <p:spPr>
          <a:xfrm>
            <a:off x="11341051" y="6856627"/>
            <a:ext cx="2735204" cy="2401673"/>
          </a:xfrm>
          <a:prstGeom prst="rect">
            <a:avLst/>
          </a:prstGeom>
        </p:spPr>
        <p:txBody>
          <a:bodyPr lIns="0" tIns="0" rIns="0" bIns="0" rtlCol="0" anchor="t">
            <a:spAutoFit/>
          </a:bodyPr>
          <a:lstStyle/>
          <a:p>
            <a:pPr algn="ctr">
              <a:lnSpc>
                <a:spcPts val="1929"/>
              </a:lnSpc>
              <a:spcBef>
                <a:spcPct val="0"/>
              </a:spcBef>
            </a:pPr>
            <a:r>
              <a:rPr lang="en-US" sz="1929">
                <a:solidFill>
                  <a:srgbClr val="000000"/>
                </a:solidFill>
                <a:latin typeface="Montserrat"/>
              </a:rPr>
              <a:t>Pet lovers were more inclined to want to foster if they received support and incentives. Barriers included not having enough space, currently owning pets and fearing they'd get too attached.</a:t>
            </a:r>
          </a:p>
        </p:txBody>
      </p:sp>
      <p:sp>
        <p:nvSpPr>
          <p:cNvPr id="34" name="TextBox 34"/>
          <p:cNvSpPr txBox="1"/>
          <p:nvPr/>
        </p:nvSpPr>
        <p:spPr>
          <a:xfrm>
            <a:off x="14280860" y="5427302"/>
            <a:ext cx="2978440" cy="1283004"/>
          </a:xfrm>
          <a:prstGeom prst="rect">
            <a:avLst/>
          </a:prstGeom>
        </p:spPr>
        <p:txBody>
          <a:bodyPr lIns="0" tIns="0" rIns="0" bIns="0" rtlCol="0" anchor="t">
            <a:spAutoFit/>
          </a:bodyPr>
          <a:lstStyle/>
          <a:p>
            <a:pPr algn="ctr">
              <a:lnSpc>
                <a:spcPts val="2511"/>
              </a:lnSpc>
            </a:pPr>
            <a:r>
              <a:rPr lang="en-US" sz="2511">
                <a:solidFill>
                  <a:srgbClr val="FF914D"/>
                </a:solidFill>
                <a:latin typeface="Montserrat Classic Bold"/>
              </a:rPr>
              <a:t>Want me to Foster? Keep it Real</a:t>
            </a:r>
          </a:p>
          <a:p>
            <a:pPr algn="ctr">
              <a:lnSpc>
                <a:spcPts val="2511"/>
              </a:lnSpc>
              <a:spcBef>
                <a:spcPct val="0"/>
              </a:spcBef>
            </a:pPr>
            <a:endParaRPr lang="en-US" sz="2511">
              <a:solidFill>
                <a:srgbClr val="FF914D"/>
              </a:solidFill>
              <a:latin typeface="Montserrat Classic Bold"/>
            </a:endParaRPr>
          </a:p>
        </p:txBody>
      </p:sp>
      <p:sp>
        <p:nvSpPr>
          <p:cNvPr id="35" name="TextBox 35"/>
          <p:cNvSpPr txBox="1"/>
          <p:nvPr/>
        </p:nvSpPr>
        <p:spPr>
          <a:xfrm>
            <a:off x="14524096" y="6628027"/>
            <a:ext cx="2735204" cy="2736850"/>
          </a:xfrm>
          <a:prstGeom prst="rect">
            <a:avLst/>
          </a:prstGeom>
        </p:spPr>
        <p:txBody>
          <a:bodyPr lIns="0" tIns="0" rIns="0" bIns="0" rtlCol="0" anchor="t">
            <a:spAutoFit/>
          </a:bodyPr>
          <a:lstStyle/>
          <a:p>
            <a:pPr algn="ctr">
              <a:lnSpc>
                <a:spcPts val="2000"/>
              </a:lnSpc>
            </a:pPr>
            <a:r>
              <a:rPr lang="en-US" sz="2000">
                <a:solidFill>
                  <a:srgbClr val="000000"/>
                </a:solidFill>
                <a:latin typeface="Montserrat"/>
              </a:rPr>
              <a:t>Suggestions on engaging foster prospects included using everyday people to leverage news and social media platforms to encourage communities of color to foster pets.</a:t>
            </a:r>
          </a:p>
          <a:p>
            <a:pPr algn="ctr">
              <a:lnSpc>
                <a:spcPts val="2000"/>
              </a:lnSpc>
              <a:spcBef>
                <a:spcPct val="0"/>
              </a:spcBef>
            </a:pPr>
            <a:endParaRPr lang="en-US" sz="2000">
              <a:solidFill>
                <a:srgbClr val="000000"/>
              </a:solidFill>
              <a:latin typeface="Montserrat"/>
            </a:endParaRPr>
          </a:p>
        </p:txBody>
      </p:sp>
      <p:sp>
        <p:nvSpPr>
          <p:cNvPr id="36" name="TextBox 36"/>
          <p:cNvSpPr txBox="1"/>
          <p:nvPr/>
        </p:nvSpPr>
        <p:spPr>
          <a:xfrm>
            <a:off x="1531636" y="6289259"/>
            <a:ext cx="2459408" cy="2806700"/>
          </a:xfrm>
          <a:prstGeom prst="rect">
            <a:avLst/>
          </a:prstGeom>
        </p:spPr>
        <p:txBody>
          <a:bodyPr lIns="0" tIns="0" rIns="0" bIns="0" rtlCol="0" anchor="t">
            <a:spAutoFit/>
          </a:bodyPr>
          <a:lstStyle/>
          <a:p>
            <a:pPr algn="ctr">
              <a:lnSpc>
                <a:spcPts val="2800"/>
              </a:lnSpc>
            </a:pPr>
            <a:r>
              <a:rPr lang="en-US" sz="2000">
                <a:solidFill>
                  <a:srgbClr val="272525"/>
                </a:solidFill>
                <a:latin typeface="Montserrat"/>
              </a:rPr>
              <a:t>Most of the respondents had a general understanding of pet fostering, but lacked knowledge on short-term options.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63987" y="803024"/>
            <a:ext cx="11484471" cy="1085215"/>
          </a:xfrm>
          <a:prstGeom prst="rect">
            <a:avLst/>
          </a:prstGeom>
        </p:spPr>
        <p:txBody>
          <a:bodyPr lIns="0" tIns="0" rIns="0" bIns="0" rtlCol="0" anchor="t">
            <a:spAutoFit/>
          </a:bodyPr>
          <a:lstStyle/>
          <a:p>
            <a:pPr algn="ctr">
              <a:lnSpc>
                <a:spcPts val="8959"/>
              </a:lnSpc>
            </a:pPr>
            <a:r>
              <a:rPr lang="en-US" sz="6399">
                <a:solidFill>
                  <a:srgbClr val="272525"/>
                </a:solidFill>
                <a:latin typeface="Libre Baskerville Italics"/>
              </a:rPr>
              <a:t>Pet Fostering Exposure Quotes</a:t>
            </a:r>
          </a:p>
        </p:txBody>
      </p:sp>
      <p:sp>
        <p:nvSpPr>
          <p:cNvPr id="3" name="Freeform 3"/>
          <p:cNvSpPr/>
          <p:nvPr/>
        </p:nvSpPr>
        <p:spPr>
          <a:xfrm>
            <a:off x="1266879" y="1954911"/>
            <a:ext cx="7315200" cy="3584448"/>
          </a:xfrm>
          <a:custGeom>
            <a:avLst/>
            <a:gdLst/>
            <a:ahLst/>
            <a:cxnLst/>
            <a:rect l="l" t="t" r="r" b="b"/>
            <a:pathLst>
              <a:path w="7315200" h="3584448">
                <a:moveTo>
                  <a:pt x="0" y="0"/>
                </a:moveTo>
                <a:lnTo>
                  <a:pt x="7315200" y="0"/>
                </a:lnTo>
                <a:lnTo>
                  <a:pt x="7315200" y="3584448"/>
                </a:lnTo>
                <a:lnTo>
                  <a:pt x="0" y="3584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1837757" y="2495868"/>
            <a:ext cx="6361131" cy="2473960"/>
          </a:xfrm>
          <a:prstGeom prst="rect">
            <a:avLst/>
          </a:prstGeom>
        </p:spPr>
        <p:txBody>
          <a:bodyPr lIns="0" tIns="0" rIns="0" bIns="0" rtlCol="0" anchor="t">
            <a:spAutoFit/>
          </a:bodyPr>
          <a:lstStyle/>
          <a:p>
            <a:pPr algn="ctr">
              <a:lnSpc>
                <a:spcPts val="2240"/>
              </a:lnSpc>
            </a:pPr>
            <a:r>
              <a:rPr lang="en-US" sz="1600">
                <a:solidFill>
                  <a:srgbClr val="000000"/>
                </a:solidFill>
                <a:latin typeface="Canva Sans Italics"/>
              </a:rPr>
              <a:t>That's actually how I learned about it [through a friend]. I had heard about it, but because I don't pet foster, so it's not really anything that had caught my eye. And so she had, like, a great Dane, and then they actually ended up fostering another Great Dane that looked identical to the one that they have... And then after I think it was like, six months or something, he had went to a good home... but I thought, well, how cool is that?</a:t>
            </a:r>
          </a:p>
          <a:p>
            <a:pPr algn="ctr">
              <a:lnSpc>
                <a:spcPts val="2240"/>
              </a:lnSpc>
            </a:pPr>
            <a:endParaRPr lang="en-US" sz="1600">
              <a:solidFill>
                <a:srgbClr val="000000"/>
              </a:solidFill>
              <a:latin typeface="Canva Sans Italics"/>
            </a:endParaRPr>
          </a:p>
          <a:p>
            <a:pPr algn="ctr">
              <a:lnSpc>
                <a:spcPts val="2240"/>
              </a:lnSpc>
            </a:pPr>
            <a:r>
              <a:rPr lang="en-US" sz="1600">
                <a:solidFill>
                  <a:srgbClr val="000000"/>
                </a:solidFill>
                <a:latin typeface="Canva Sans Italics"/>
              </a:rPr>
              <a:t>- Lauren (39), Southwest</a:t>
            </a:r>
          </a:p>
        </p:txBody>
      </p:sp>
      <p:sp>
        <p:nvSpPr>
          <p:cNvPr id="5" name="Freeform 5"/>
          <p:cNvSpPr/>
          <p:nvPr/>
        </p:nvSpPr>
        <p:spPr>
          <a:xfrm>
            <a:off x="9944100" y="2054027"/>
            <a:ext cx="7315200" cy="3584448"/>
          </a:xfrm>
          <a:custGeom>
            <a:avLst/>
            <a:gdLst/>
            <a:ahLst/>
            <a:cxnLst/>
            <a:rect l="l" t="t" r="r" b="b"/>
            <a:pathLst>
              <a:path w="7315200" h="3584448">
                <a:moveTo>
                  <a:pt x="0" y="0"/>
                </a:moveTo>
                <a:lnTo>
                  <a:pt x="7315200" y="0"/>
                </a:lnTo>
                <a:lnTo>
                  <a:pt x="7315200" y="3584448"/>
                </a:lnTo>
                <a:lnTo>
                  <a:pt x="0" y="3584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10421135" y="2646045"/>
            <a:ext cx="6361131" cy="2197735"/>
          </a:xfrm>
          <a:prstGeom prst="rect">
            <a:avLst/>
          </a:prstGeom>
        </p:spPr>
        <p:txBody>
          <a:bodyPr lIns="0" tIns="0" rIns="0" bIns="0" rtlCol="0" anchor="t">
            <a:spAutoFit/>
          </a:bodyPr>
          <a:lstStyle/>
          <a:p>
            <a:pPr algn="ctr">
              <a:lnSpc>
                <a:spcPts val="2239"/>
              </a:lnSpc>
            </a:pPr>
            <a:r>
              <a:rPr lang="en-US" sz="1599">
                <a:solidFill>
                  <a:srgbClr val="000000"/>
                </a:solidFill>
                <a:latin typeface="Canva Sans Italics"/>
              </a:rPr>
              <a:t>We were walking in the park in the city. I was just hanging out with my cousin that day. And we saw a woman who was walking the foster dog, and we were walking our own dog and struck up conversation. She said she fostered. She said, "Would you like to watch," the dog's name is Miffy, "For a week or two?" And then that was that.</a:t>
            </a:r>
          </a:p>
          <a:p>
            <a:pPr algn="ctr">
              <a:lnSpc>
                <a:spcPts val="2239"/>
              </a:lnSpc>
            </a:pPr>
            <a:endParaRPr lang="en-US" sz="1599">
              <a:solidFill>
                <a:srgbClr val="000000"/>
              </a:solidFill>
              <a:latin typeface="Canva Sans Italics"/>
            </a:endParaRPr>
          </a:p>
          <a:p>
            <a:pPr algn="ctr">
              <a:lnSpc>
                <a:spcPts val="2239"/>
              </a:lnSpc>
            </a:pPr>
            <a:r>
              <a:rPr lang="en-US" sz="1599">
                <a:solidFill>
                  <a:srgbClr val="000000"/>
                </a:solidFill>
                <a:latin typeface="Canva Sans"/>
              </a:rPr>
              <a:t>-Nicholas (27), New England</a:t>
            </a:r>
          </a:p>
        </p:txBody>
      </p:sp>
      <p:sp>
        <p:nvSpPr>
          <p:cNvPr id="7" name="Freeform 7"/>
          <p:cNvSpPr/>
          <p:nvPr/>
        </p:nvSpPr>
        <p:spPr>
          <a:xfrm>
            <a:off x="1169031" y="6126915"/>
            <a:ext cx="7315200" cy="3584448"/>
          </a:xfrm>
          <a:custGeom>
            <a:avLst/>
            <a:gdLst/>
            <a:ahLst/>
            <a:cxnLst/>
            <a:rect l="l" t="t" r="r" b="b"/>
            <a:pathLst>
              <a:path w="7315200" h="3584448">
                <a:moveTo>
                  <a:pt x="0" y="0"/>
                </a:moveTo>
                <a:lnTo>
                  <a:pt x="7315200" y="0"/>
                </a:lnTo>
                <a:lnTo>
                  <a:pt x="7315200" y="3584448"/>
                </a:lnTo>
                <a:lnTo>
                  <a:pt x="0" y="3584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646066" y="6813286"/>
            <a:ext cx="6361131" cy="1921510"/>
          </a:xfrm>
          <a:prstGeom prst="rect">
            <a:avLst/>
          </a:prstGeom>
        </p:spPr>
        <p:txBody>
          <a:bodyPr lIns="0" tIns="0" rIns="0" bIns="0" rtlCol="0" anchor="t">
            <a:spAutoFit/>
          </a:bodyPr>
          <a:lstStyle/>
          <a:p>
            <a:pPr algn="ctr">
              <a:lnSpc>
                <a:spcPts val="2239"/>
              </a:lnSpc>
            </a:pPr>
            <a:r>
              <a:rPr lang="en-US" sz="1599">
                <a:solidFill>
                  <a:srgbClr val="000000"/>
                </a:solidFill>
                <a:latin typeface="Canva Sans Italics"/>
              </a:rPr>
              <a:t>"Yes. I took one of my friend's German Shepherds when he became incarcerated. I had him for about six to eight months. The dog was well trained so that it was pretty easy take-in. So, he was very appreciative when he got out."</a:t>
            </a:r>
          </a:p>
          <a:p>
            <a:pPr algn="ctr">
              <a:lnSpc>
                <a:spcPts val="2239"/>
              </a:lnSpc>
            </a:pPr>
            <a:endParaRPr lang="en-US" sz="1599">
              <a:solidFill>
                <a:srgbClr val="000000"/>
              </a:solidFill>
              <a:latin typeface="Canva Sans Italics"/>
            </a:endParaRPr>
          </a:p>
          <a:p>
            <a:pPr algn="ctr">
              <a:lnSpc>
                <a:spcPts val="2239"/>
              </a:lnSpc>
            </a:pPr>
            <a:endParaRPr lang="en-US" sz="1599">
              <a:solidFill>
                <a:srgbClr val="000000"/>
              </a:solidFill>
              <a:latin typeface="Canva Sans Italics"/>
            </a:endParaRPr>
          </a:p>
          <a:p>
            <a:pPr algn="ctr">
              <a:lnSpc>
                <a:spcPts val="2239"/>
              </a:lnSpc>
            </a:pPr>
            <a:r>
              <a:rPr lang="en-US" sz="1599">
                <a:solidFill>
                  <a:srgbClr val="000000"/>
                </a:solidFill>
                <a:latin typeface="Canva Sans Italics"/>
              </a:rPr>
              <a:t>- Aaron (32), Midwest</a:t>
            </a:r>
          </a:p>
        </p:txBody>
      </p:sp>
      <p:sp>
        <p:nvSpPr>
          <p:cNvPr id="9" name="Freeform 9"/>
          <p:cNvSpPr/>
          <p:nvPr/>
        </p:nvSpPr>
        <p:spPr>
          <a:xfrm>
            <a:off x="9944100" y="6126915"/>
            <a:ext cx="7315200" cy="3584448"/>
          </a:xfrm>
          <a:custGeom>
            <a:avLst/>
            <a:gdLst/>
            <a:ahLst/>
            <a:cxnLst/>
            <a:rect l="l" t="t" r="r" b="b"/>
            <a:pathLst>
              <a:path w="7315200" h="3584448">
                <a:moveTo>
                  <a:pt x="0" y="0"/>
                </a:moveTo>
                <a:lnTo>
                  <a:pt x="7315200" y="0"/>
                </a:lnTo>
                <a:lnTo>
                  <a:pt x="7315200" y="3584448"/>
                </a:lnTo>
                <a:lnTo>
                  <a:pt x="0" y="3584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10"/>
          <p:cNvSpPr txBox="1"/>
          <p:nvPr/>
        </p:nvSpPr>
        <p:spPr>
          <a:xfrm>
            <a:off x="10421135" y="6935524"/>
            <a:ext cx="6493814" cy="1369060"/>
          </a:xfrm>
          <a:prstGeom prst="rect">
            <a:avLst/>
          </a:prstGeom>
        </p:spPr>
        <p:txBody>
          <a:bodyPr lIns="0" tIns="0" rIns="0" bIns="0" rtlCol="0" anchor="t">
            <a:spAutoFit/>
          </a:bodyPr>
          <a:lstStyle/>
          <a:p>
            <a:pPr algn="ctr">
              <a:lnSpc>
                <a:spcPts val="2239"/>
              </a:lnSpc>
              <a:spcBef>
                <a:spcPct val="0"/>
              </a:spcBef>
            </a:pPr>
            <a:r>
              <a:rPr lang="en-US" sz="1599">
                <a:solidFill>
                  <a:srgbClr val="000000"/>
                </a:solidFill>
                <a:latin typeface="Canva Sans Italics"/>
              </a:rPr>
              <a:t>I learned about fostering many years ago just from local news channels and friends who loved animals that were trying to find homes for them.</a:t>
            </a:r>
          </a:p>
          <a:p>
            <a:pPr algn="ctr">
              <a:lnSpc>
                <a:spcPts val="2239"/>
              </a:lnSpc>
              <a:spcBef>
                <a:spcPct val="0"/>
              </a:spcBef>
            </a:pPr>
            <a:endParaRPr lang="en-US" sz="1599">
              <a:solidFill>
                <a:srgbClr val="000000"/>
              </a:solidFill>
              <a:latin typeface="Canva Sans Italics"/>
            </a:endParaRPr>
          </a:p>
          <a:p>
            <a:pPr algn="ctr">
              <a:lnSpc>
                <a:spcPts val="2239"/>
              </a:lnSpc>
              <a:spcBef>
                <a:spcPct val="0"/>
              </a:spcBef>
            </a:pPr>
            <a:r>
              <a:rPr lang="en-US" sz="1599">
                <a:solidFill>
                  <a:srgbClr val="000000"/>
                </a:solidFill>
                <a:latin typeface="Canva Sans Italics"/>
              </a:rPr>
              <a:t>-Gina (67), Midwest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602536"/>
            <a:ext cx="14667216" cy="2147570"/>
          </a:xfrm>
          <a:prstGeom prst="rect">
            <a:avLst/>
          </a:prstGeom>
        </p:spPr>
        <p:txBody>
          <a:bodyPr lIns="0" tIns="0" rIns="0" bIns="0" rtlCol="0" anchor="t">
            <a:spAutoFit/>
          </a:bodyPr>
          <a:lstStyle/>
          <a:p>
            <a:pPr>
              <a:lnSpc>
                <a:spcPts val="8680"/>
              </a:lnSpc>
            </a:pPr>
            <a:r>
              <a:rPr lang="en-US" sz="6200">
                <a:solidFill>
                  <a:srgbClr val="272525"/>
                </a:solidFill>
                <a:latin typeface="Libre Baskerville Italics"/>
              </a:rPr>
              <a:t>Do These Points Relate to You? Reactions to Survey Data</a:t>
            </a:r>
          </a:p>
        </p:txBody>
      </p:sp>
      <p:grpSp>
        <p:nvGrpSpPr>
          <p:cNvPr id="3" name="Group 3"/>
          <p:cNvGrpSpPr/>
          <p:nvPr/>
        </p:nvGrpSpPr>
        <p:grpSpPr>
          <a:xfrm>
            <a:off x="1757726" y="3099438"/>
            <a:ext cx="4142410" cy="2688054"/>
            <a:chOff x="0" y="0"/>
            <a:chExt cx="5523213" cy="3584072"/>
          </a:xfrm>
        </p:grpSpPr>
        <p:sp>
          <p:nvSpPr>
            <p:cNvPr id="4" name="TextBox 4"/>
            <p:cNvSpPr txBox="1"/>
            <p:nvPr/>
          </p:nvSpPr>
          <p:spPr>
            <a:xfrm>
              <a:off x="0" y="-76200"/>
              <a:ext cx="5523213" cy="1961854"/>
            </a:xfrm>
            <a:prstGeom prst="rect">
              <a:avLst/>
            </a:prstGeom>
          </p:spPr>
          <p:txBody>
            <a:bodyPr lIns="0" tIns="0" rIns="0" bIns="0" rtlCol="0" anchor="t">
              <a:spAutoFit/>
            </a:bodyPr>
            <a:lstStyle/>
            <a:p>
              <a:pPr>
                <a:lnSpc>
                  <a:spcPts val="3919"/>
                </a:lnSpc>
              </a:pPr>
              <a:r>
                <a:rPr lang="en-US" sz="2800">
                  <a:solidFill>
                    <a:srgbClr val="272525"/>
                  </a:solidFill>
                  <a:latin typeface="Roboto Bold"/>
                </a:rPr>
                <a:t>Enhanced Animal Welfare Support Boosts Pet Fostering</a:t>
              </a:r>
            </a:p>
          </p:txBody>
        </p:sp>
        <p:sp>
          <p:nvSpPr>
            <p:cNvPr id="5" name="TextBox 5"/>
            <p:cNvSpPr txBox="1"/>
            <p:nvPr/>
          </p:nvSpPr>
          <p:spPr>
            <a:xfrm>
              <a:off x="0" y="2184956"/>
              <a:ext cx="5523213" cy="1399117"/>
            </a:xfrm>
            <a:prstGeom prst="rect">
              <a:avLst/>
            </a:prstGeom>
          </p:spPr>
          <p:txBody>
            <a:bodyPr lIns="0" tIns="0" rIns="0" bIns="0" rtlCol="0" anchor="t">
              <a:spAutoFit/>
            </a:bodyPr>
            <a:lstStyle/>
            <a:p>
              <a:pPr>
                <a:lnSpc>
                  <a:spcPts val="2800"/>
                </a:lnSpc>
              </a:pPr>
              <a:r>
                <a:rPr lang="en-US" sz="2000">
                  <a:solidFill>
                    <a:srgbClr val="272525"/>
                  </a:solidFill>
                  <a:latin typeface="Roboto"/>
                </a:rPr>
                <a:t>Respondents supported preliminary findings: Animal welfare assistance increases likelihood of fostering.</a:t>
              </a:r>
            </a:p>
          </p:txBody>
        </p:sp>
      </p:grpSp>
      <p:sp>
        <p:nvSpPr>
          <p:cNvPr id="6" name="Freeform 6"/>
          <p:cNvSpPr/>
          <p:nvPr/>
        </p:nvSpPr>
        <p:spPr>
          <a:xfrm>
            <a:off x="1028700" y="3170786"/>
            <a:ext cx="400066" cy="400066"/>
          </a:xfrm>
          <a:custGeom>
            <a:avLst/>
            <a:gdLst/>
            <a:ahLst/>
            <a:cxnLst/>
            <a:rect l="l" t="t" r="r" b="b"/>
            <a:pathLst>
              <a:path w="400066" h="400066">
                <a:moveTo>
                  <a:pt x="0" y="0"/>
                </a:moveTo>
                <a:lnTo>
                  <a:pt x="400066" y="0"/>
                </a:lnTo>
                <a:lnTo>
                  <a:pt x="400066" y="400066"/>
                </a:lnTo>
                <a:lnTo>
                  <a:pt x="0" y="4000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7247584" y="3099438"/>
            <a:ext cx="4142410" cy="2545359"/>
            <a:chOff x="0" y="0"/>
            <a:chExt cx="5523213" cy="3393812"/>
          </a:xfrm>
        </p:grpSpPr>
        <p:sp>
          <p:nvSpPr>
            <p:cNvPr id="8" name="TextBox 8"/>
            <p:cNvSpPr txBox="1"/>
            <p:nvPr/>
          </p:nvSpPr>
          <p:spPr>
            <a:xfrm>
              <a:off x="0" y="-76200"/>
              <a:ext cx="5523213" cy="1301694"/>
            </a:xfrm>
            <a:prstGeom prst="rect">
              <a:avLst/>
            </a:prstGeom>
          </p:spPr>
          <p:txBody>
            <a:bodyPr lIns="0" tIns="0" rIns="0" bIns="0" rtlCol="0" anchor="t">
              <a:spAutoFit/>
            </a:bodyPr>
            <a:lstStyle/>
            <a:p>
              <a:pPr>
                <a:lnSpc>
                  <a:spcPts val="3919"/>
                </a:lnSpc>
              </a:pPr>
              <a:r>
                <a:rPr lang="en-US" sz="2800">
                  <a:solidFill>
                    <a:srgbClr val="272525"/>
                  </a:solidFill>
                  <a:latin typeface="Roboto Bold"/>
                </a:rPr>
                <a:t>Factors Impacting Likelihood to Foster</a:t>
              </a:r>
            </a:p>
          </p:txBody>
        </p:sp>
        <p:sp>
          <p:nvSpPr>
            <p:cNvPr id="9" name="TextBox 9"/>
            <p:cNvSpPr txBox="1"/>
            <p:nvPr/>
          </p:nvSpPr>
          <p:spPr>
            <a:xfrm>
              <a:off x="0" y="1524795"/>
              <a:ext cx="5523213" cy="1869017"/>
            </a:xfrm>
            <a:prstGeom prst="rect">
              <a:avLst/>
            </a:prstGeom>
          </p:spPr>
          <p:txBody>
            <a:bodyPr lIns="0" tIns="0" rIns="0" bIns="0" rtlCol="0" anchor="t">
              <a:spAutoFit/>
            </a:bodyPr>
            <a:lstStyle/>
            <a:p>
              <a:pPr algn="l">
                <a:lnSpc>
                  <a:spcPts val="2800"/>
                </a:lnSpc>
              </a:pPr>
              <a:r>
                <a:rPr lang="en-US" sz="2000">
                  <a:solidFill>
                    <a:srgbClr val="272525"/>
                  </a:solidFill>
                  <a:latin typeface="Roboto"/>
                </a:rPr>
                <a:t>Receiving information about fostering online and from a previous foster increased the likelihood for foster prospects.</a:t>
              </a:r>
            </a:p>
          </p:txBody>
        </p:sp>
      </p:grpSp>
      <p:sp>
        <p:nvSpPr>
          <p:cNvPr id="10" name="Freeform 10"/>
          <p:cNvSpPr/>
          <p:nvPr/>
        </p:nvSpPr>
        <p:spPr>
          <a:xfrm>
            <a:off x="6491256" y="3170786"/>
            <a:ext cx="400066" cy="400066"/>
          </a:xfrm>
          <a:custGeom>
            <a:avLst/>
            <a:gdLst/>
            <a:ahLst/>
            <a:cxnLst/>
            <a:rect l="l" t="t" r="r" b="b"/>
            <a:pathLst>
              <a:path w="400066" h="400066">
                <a:moveTo>
                  <a:pt x="0" y="0"/>
                </a:moveTo>
                <a:lnTo>
                  <a:pt x="400066" y="0"/>
                </a:lnTo>
                <a:lnTo>
                  <a:pt x="400066" y="400066"/>
                </a:lnTo>
                <a:lnTo>
                  <a:pt x="0" y="4000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1" name="Group 11"/>
          <p:cNvGrpSpPr/>
          <p:nvPr/>
        </p:nvGrpSpPr>
        <p:grpSpPr>
          <a:xfrm>
            <a:off x="12358913" y="3099438"/>
            <a:ext cx="4142410" cy="2545359"/>
            <a:chOff x="0" y="0"/>
            <a:chExt cx="5523213" cy="3393812"/>
          </a:xfrm>
        </p:grpSpPr>
        <p:sp>
          <p:nvSpPr>
            <p:cNvPr id="12" name="TextBox 12"/>
            <p:cNvSpPr txBox="1"/>
            <p:nvPr/>
          </p:nvSpPr>
          <p:spPr>
            <a:xfrm>
              <a:off x="0" y="-76200"/>
              <a:ext cx="5523213" cy="1301694"/>
            </a:xfrm>
            <a:prstGeom prst="rect">
              <a:avLst/>
            </a:prstGeom>
          </p:spPr>
          <p:txBody>
            <a:bodyPr lIns="0" tIns="0" rIns="0" bIns="0" rtlCol="0" anchor="t">
              <a:spAutoFit/>
            </a:bodyPr>
            <a:lstStyle/>
            <a:p>
              <a:pPr>
                <a:lnSpc>
                  <a:spcPts val="3919"/>
                </a:lnSpc>
              </a:pPr>
              <a:r>
                <a:rPr lang="en-US" sz="2800">
                  <a:solidFill>
                    <a:srgbClr val="272525"/>
                  </a:solidFill>
                  <a:latin typeface="Roboto Bold"/>
                </a:rPr>
                <a:t>Pet Fostering Definitions Unclear</a:t>
              </a:r>
            </a:p>
          </p:txBody>
        </p:sp>
        <p:sp>
          <p:nvSpPr>
            <p:cNvPr id="13" name="TextBox 13"/>
            <p:cNvSpPr txBox="1"/>
            <p:nvPr/>
          </p:nvSpPr>
          <p:spPr>
            <a:xfrm>
              <a:off x="0" y="1524795"/>
              <a:ext cx="5523213" cy="1869017"/>
            </a:xfrm>
            <a:prstGeom prst="rect">
              <a:avLst/>
            </a:prstGeom>
          </p:spPr>
          <p:txBody>
            <a:bodyPr lIns="0" tIns="0" rIns="0" bIns="0" rtlCol="0" anchor="t">
              <a:spAutoFit/>
            </a:bodyPr>
            <a:lstStyle/>
            <a:p>
              <a:pPr algn="l">
                <a:lnSpc>
                  <a:spcPts val="2800"/>
                </a:lnSpc>
              </a:pPr>
              <a:r>
                <a:rPr lang="en-US" sz="2000">
                  <a:solidFill>
                    <a:srgbClr val="272525"/>
                  </a:solidFill>
                  <a:latin typeface="Roboto"/>
                </a:rPr>
                <a:t>Like survey respondents, focus group participants had a varying understanding of pet fostering and its options. </a:t>
              </a:r>
            </a:p>
          </p:txBody>
        </p:sp>
      </p:grpSp>
      <p:sp>
        <p:nvSpPr>
          <p:cNvPr id="14" name="Freeform 14"/>
          <p:cNvSpPr/>
          <p:nvPr/>
        </p:nvSpPr>
        <p:spPr>
          <a:xfrm>
            <a:off x="11742418" y="3170786"/>
            <a:ext cx="400066" cy="400066"/>
          </a:xfrm>
          <a:custGeom>
            <a:avLst/>
            <a:gdLst/>
            <a:ahLst/>
            <a:cxnLst/>
            <a:rect l="l" t="t" r="r" b="b"/>
            <a:pathLst>
              <a:path w="400066" h="400066">
                <a:moveTo>
                  <a:pt x="0" y="0"/>
                </a:moveTo>
                <a:lnTo>
                  <a:pt x="400066" y="0"/>
                </a:lnTo>
                <a:lnTo>
                  <a:pt x="400066" y="400066"/>
                </a:lnTo>
                <a:lnTo>
                  <a:pt x="0" y="4000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5" name="Group 15"/>
          <p:cNvGrpSpPr/>
          <p:nvPr/>
        </p:nvGrpSpPr>
        <p:grpSpPr>
          <a:xfrm>
            <a:off x="1757726" y="6708396"/>
            <a:ext cx="4142410" cy="2402664"/>
            <a:chOff x="0" y="0"/>
            <a:chExt cx="5523213" cy="3203552"/>
          </a:xfrm>
        </p:grpSpPr>
        <p:sp>
          <p:nvSpPr>
            <p:cNvPr id="16" name="TextBox 16"/>
            <p:cNvSpPr txBox="1"/>
            <p:nvPr/>
          </p:nvSpPr>
          <p:spPr>
            <a:xfrm>
              <a:off x="0" y="-76200"/>
              <a:ext cx="5523213" cy="641534"/>
            </a:xfrm>
            <a:prstGeom prst="rect">
              <a:avLst/>
            </a:prstGeom>
          </p:spPr>
          <p:txBody>
            <a:bodyPr lIns="0" tIns="0" rIns="0" bIns="0" rtlCol="0" anchor="t">
              <a:spAutoFit/>
            </a:bodyPr>
            <a:lstStyle/>
            <a:p>
              <a:pPr>
                <a:lnSpc>
                  <a:spcPts val="3919"/>
                </a:lnSpc>
              </a:pPr>
              <a:r>
                <a:rPr lang="en-US" sz="2800">
                  <a:solidFill>
                    <a:srgbClr val="272525"/>
                  </a:solidFill>
                  <a:latin typeface="Roboto Bold"/>
                </a:rPr>
                <a:t>Motivations </a:t>
              </a:r>
            </a:p>
          </p:txBody>
        </p:sp>
        <p:sp>
          <p:nvSpPr>
            <p:cNvPr id="17" name="TextBox 17"/>
            <p:cNvSpPr txBox="1"/>
            <p:nvPr/>
          </p:nvSpPr>
          <p:spPr>
            <a:xfrm>
              <a:off x="0" y="864635"/>
              <a:ext cx="5523213" cy="2338917"/>
            </a:xfrm>
            <a:prstGeom prst="rect">
              <a:avLst/>
            </a:prstGeom>
          </p:spPr>
          <p:txBody>
            <a:bodyPr lIns="0" tIns="0" rIns="0" bIns="0" rtlCol="0" anchor="t">
              <a:spAutoFit/>
            </a:bodyPr>
            <a:lstStyle/>
            <a:p>
              <a:pPr algn="l">
                <a:lnSpc>
                  <a:spcPts val="2800"/>
                </a:lnSpc>
              </a:pPr>
              <a:r>
                <a:rPr lang="en-US" sz="2000">
                  <a:solidFill>
                    <a:srgbClr val="272525"/>
                  </a:solidFill>
                  <a:latin typeface="Roboto"/>
                </a:rPr>
                <a:t>Similar to survey respondents, focus group participants were motivated to become foster caregivers to address the issue of pet homelessness.</a:t>
              </a:r>
            </a:p>
          </p:txBody>
        </p:sp>
      </p:grpSp>
      <p:sp>
        <p:nvSpPr>
          <p:cNvPr id="18" name="Freeform 18"/>
          <p:cNvSpPr/>
          <p:nvPr/>
        </p:nvSpPr>
        <p:spPr>
          <a:xfrm>
            <a:off x="1028700" y="6708396"/>
            <a:ext cx="400066" cy="400066"/>
          </a:xfrm>
          <a:custGeom>
            <a:avLst/>
            <a:gdLst/>
            <a:ahLst/>
            <a:cxnLst/>
            <a:rect l="l" t="t" r="r" b="b"/>
            <a:pathLst>
              <a:path w="400066" h="400066">
                <a:moveTo>
                  <a:pt x="0" y="0"/>
                </a:moveTo>
                <a:lnTo>
                  <a:pt x="400066" y="0"/>
                </a:lnTo>
                <a:lnTo>
                  <a:pt x="400066" y="400066"/>
                </a:lnTo>
                <a:lnTo>
                  <a:pt x="0" y="4000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9" name="Group 19"/>
          <p:cNvGrpSpPr/>
          <p:nvPr/>
        </p:nvGrpSpPr>
        <p:grpSpPr>
          <a:xfrm>
            <a:off x="7247584" y="6708396"/>
            <a:ext cx="4142410" cy="2402664"/>
            <a:chOff x="0" y="0"/>
            <a:chExt cx="5523213" cy="3203552"/>
          </a:xfrm>
        </p:grpSpPr>
        <p:sp>
          <p:nvSpPr>
            <p:cNvPr id="20" name="TextBox 20"/>
            <p:cNvSpPr txBox="1"/>
            <p:nvPr/>
          </p:nvSpPr>
          <p:spPr>
            <a:xfrm>
              <a:off x="0" y="-76200"/>
              <a:ext cx="5523213" cy="641534"/>
            </a:xfrm>
            <a:prstGeom prst="rect">
              <a:avLst/>
            </a:prstGeom>
          </p:spPr>
          <p:txBody>
            <a:bodyPr lIns="0" tIns="0" rIns="0" bIns="0" rtlCol="0" anchor="t">
              <a:spAutoFit/>
            </a:bodyPr>
            <a:lstStyle/>
            <a:p>
              <a:pPr>
                <a:lnSpc>
                  <a:spcPts val="3919"/>
                </a:lnSpc>
              </a:pPr>
              <a:r>
                <a:rPr lang="en-US" sz="2800">
                  <a:solidFill>
                    <a:srgbClr val="272525"/>
                  </a:solidFill>
                  <a:latin typeface="Roboto Bold"/>
                </a:rPr>
                <a:t>Barriers to Fostering</a:t>
              </a:r>
            </a:p>
          </p:txBody>
        </p:sp>
        <p:sp>
          <p:nvSpPr>
            <p:cNvPr id="21" name="TextBox 21"/>
            <p:cNvSpPr txBox="1"/>
            <p:nvPr/>
          </p:nvSpPr>
          <p:spPr>
            <a:xfrm>
              <a:off x="0" y="864635"/>
              <a:ext cx="5523213" cy="2338917"/>
            </a:xfrm>
            <a:prstGeom prst="rect">
              <a:avLst/>
            </a:prstGeom>
          </p:spPr>
          <p:txBody>
            <a:bodyPr lIns="0" tIns="0" rIns="0" bIns="0" rtlCol="0" anchor="t">
              <a:spAutoFit/>
            </a:bodyPr>
            <a:lstStyle/>
            <a:p>
              <a:pPr algn="l">
                <a:lnSpc>
                  <a:spcPts val="2800"/>
                </a:lnSpc>
              </a:pPr>
              <a:r>
                <a:rPr lang="en-US" sz="2000">
                  <a:solidFill>
                    <a:srgbClr val="272525"/>
                  </a:solidFill>
                  <a:latin typeface="Roboto"/>
                </a:rPr>
                <a:t>Currently owning pets and housing concerns such as space or landlord regulations were barriers discussed both within the survey and focus group discussions. </a:t>
              </a:r>
            </a:p>
          </p:txBody>
        </p:sp>
      </p:grpSp>
      <p:sp>
        <p:nvSpPr>
          <p:cNvPr id="22" name="Freeform 22"/>
          <p:cNvSpPr/>
          <p:nvPr/>
        </p:nvSpPr>
        <p:spPr>
          <a:xfrm>
            <a:off x="6491256" y="6708396"/>
            <a:ext cx="400066" cy="400066"/>
          </a:xfrm>
          <a:custGeom>
            <a:avLst/>
            <a:gdLst/>
            <a:ahLst/>
            <a:cxnLst/>
            <a:rect l="l" t="t" r="r" b="b"/>
            <a:pathLst>
              <a:path w="400066" h="400066">
                <a:moveTo>
                  <a:pt x="0" y="0"/>
                </a:moveTo>
                <a:lnTo>
                  <a:pt x="400066" y="0"/>
                </a:lnTo>
                <a:lnTo>
                  <a:pt x="400066" y="400066"/>
                </a:lnTo>
                <a:lnTo>
                  <a:pt x="0" y="4000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3" name="Group 23"/>
          <p:cNvGrpSpPr/>
          <p:nvPr/>
        </p:nvGrpSpPr>
        <p:grpSpPr>
          <a:xfrm>
            <a:off x="12358913" y="6708396"/>
            <a:ext cx="4501278" cy="2755089"/>
            <a:chOff x="0" y="0"/>
            <a:chExt cx="6001704" cy="3673452"/>
          </a:xfrm>
        </p:grpSpPr>
        <p:sp>
          <p:nvSpPr>
            <p:cNvPr id="24" name="TextBox 24"/>
            <p:cNvSpPr txBox="1"/>
            <p:nvPr/>
          </p:nvSpPr>
          <p:spPr>
            <a:xfrm>
              <a:off x="0" y="-76200"/>
              <a:ext cx="6001704" cy="641534"/>
            </a:xfrm>
            <a:prstGeom prst="rect">
              <a:avLst/>
            </a:prstGeom>
          </p:spPr>
          <p:txBody>
            <a:bodyPr lIns="0" tIns="0" rIns="0" bIns="0" rtlCol="0" anchor="t">
              <a:spAutoFit/>
            </a:bodyPr>
            <a:lstStyle/>
            <a:p>
              <a:pPr>
                <a:lnSpc>
                  <a:spcPts val="3919"/>
                </a:lnSpc>
              </a:pPr>
              <a:r>
                <a:rPr lang="en-US" sz="2800">
                  <a:solidFill>
                    <a:srgbClr val="272525"/>
                  </a:solidFill>
                  <a:latin typeface="Roboto Bold"/>
                </a:rPr>
                <a:t>Millennials and Gen Zs</a:t>
              </a:r>
            </a:p>
          </p:txBody>
        </p:sp>
        <p:sp>
          <p:nvSpPr>
            <p:cNvPr id="25" name="TextBox 25"/>
            <p:cNvSpPr txBox="1"/>
            <p:nvPr/>
          </p:nvSpPr>
          <p:spPr>
            <a:xfrm>
              <a:off x="0" y="864635"/>
              <a:ext cx="6001704" cy="2808817"/>
            </a:xfrm>
            <a:prstGeom prst="rect">
              <a:avLst/>
            </a:prstGeom>
          </p:spPr>
          <p:txBody>
            <a:bodyPr lIns="0" tIns="0" rIns="0" bIns="0" rtlCol="0" anchor="t">
              <a:spAutoFit/>
            </a:bodyPr>
            <a:lstStyle/>
            <a:p>
              <a:pPr algn="l">
                <a:lnSpc>
                  <a:spcPts val="2800"/>
                </a:lnSpc>
              </a:pPr>
              <a:r>
                <a:rPr lang="en-US" sz="2000">
                  <a:solidFill>
                    <a:srgbClr val="272525"/>
                  </a:solidFill>
                  <a:latin typeface="Roboto"/>
                </a:rPr>
                <a:t>Survey data indicated greater interest in fostering among younger generations compared to other groups, while focus group discussions revealed a more balanced level of interest across different age groups.</a:t>
              </a:r>
            </a:p>
          </p:txBody>
        </p:sp>
      </p:grpSp>
      <p:sp>
        <p:nvSpPr>
          <p:cNvPr id="26" name="Freeform 26"/>
          <p:cNvSpPr/>
          <p:nvPr/>
        </p:nvSpPr>
        <p:spPr>
          <a:xfrm>
            <a:off x="11674420" y="6708396"/>
            <a:ext cx="400066" cy="400066"/>
          </a:xfrm>
          <a:custGeom>
            <a:avLst/>
            <a:gdLst/>
            <a:ahLst/>
            <a:cxnLst/>
            <a:rect l="l" t="t" r="r" b="b"/>
            <a:pathLst>
              <a:path w="400066" h="400066">
                <a:moveTo>
                  <a:pt x="0" y="0"/>
                </a:moveTo>
                <a:lnTo>
                  <a:pt x="400066" y="0"/>
                </a:lnTo>
                <a:lnTo>
                  <a:pt x="400066" y="400066"/>
                </a:lnTo>
                <a:lnTo>
                  <a:pt x="0" y="4000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43043" y="5125722"/>
            <a:ext cx="9244957" cy="5085078"/>
            <a:chOff x="0" y="0"/>
            <a:chExt cx="2434886" cy="1339280"/>
          </a:xfrm>
        </p:grpSpPr>
        <p:sp>
          <p:nvSpPr>
            <p:cNvPr id="3" name="Freeform 3"/>
            <p:cNvSpPr/>
            <p:nvPr/>
          </p:nvSpPr>
          <p:spPr>
            <a:xfrm>
              <a:off x="0" y="0"/>
              <a:ext cx="2434886" cy="1339280"/>
            </a:xfrm>
            <a:custGeom>
              <a:avLst/>
              <a:gdLst/>
              <a:ahLst/>
              <a:cxnLst/>
              <a:rect l="l" t="t" r="r" b="b"/>
              <a:pathLst>
                <a:path w="2434886" h="1339280">
                  <a:moveTo>
                    <a:pt x="0" y="0"/>
                  </a:moveTo>
                  <a:lnTo>
                    <a:pt x="2434886" y="0"/>
                  </a:lnTo>
                  <a:lnTo>
                    <a:pt x="2434886" y="1339280"/>
                  </a:lnTo>
                  <a:lnTo>
                    <a:pt x="0" y="1339280"/>
                  </a:lnTo>
                  <a:close/>
                </a:path>
              </a:pathLst>
            </a:custGeom>
            <a:solidFill>
              <a:srgbClr val="545454"/>
            </a:solidFill>
          </p:spPr>
          <p:txBody>
            <a:bodyPr/>
            <a:lstStyle/>
            <a:p>
              <a:endParaRPr lang="en-US"/>
            </a:p>
          </p:txBody>
        </p:sp>
        <p:sp>
          <p:nvSpPr>
            <p:cNvPr id="4" name="TextBox 4"/>
            <p:cNvSpPr txBox="1"/>
            <p:nvPr/>
          </p:nvSpPr>
          <p:spPr>
            <a:xfrm>
              <a:off x="0" y="38100"/>
              <a:ext cx="2434886" cy="1301180"/>
            </a:xfrm>
            <a:prstGeom prst="rect">
              <a:avLst/>
            </a:prstGeom>
          </p:spPr>
          <p:txBody>
            <a:bodyPr lIns="50800" tIns="50800" rIns="50800" bIns="50800" rtlCol="0" anchor="ctr"/>
            <a:lstStyle/>
            <a:p>
              <a:pPr algn="ctr">
                <a:lnSpc>
                  <a:spcPts val="2400"/>
                </a:lnSpc>
              </a:pPr>
              <a:endParaRPr/>
            </a:p>
          </p:txBody>
        </p:sp>
      </p:grpSp>
      <p:grpSp>
        <p:nvGrpSpPr>
          <p:cNvPr id="5" name="Group 5"/>
          <p:cNvGrpSpPr/>
          <p:nvPr/>
        </p:nvGrpSpPr>
        <p:grpSpPr>
          <a:xfrm>
            <a:off x="0" y="5125722"/>
            <a:ext cx="9144000" cy="5085078"/>
            <a:chOff x="0" y="0"/>
            <a:chExt cx="2408296" cy="1339280"/>
          </a:xfrm>
        </p:grpSpPr>
        <p:sp>
          <p:nvSpPr>
            <p:cNvPr id="6" name="Freeform 6"/>
            <p:cNvSpPr/>
            <p:nvPr/>
          </p:nvSpPr>
          <p:spPr>
            <a:xfrm>
              <a:off x="0" y="0"/>
              <a:ext cx="2408296" cy="1339280"/>
            </a:xfrm>
            <a:custGeom>
              <a:avLst/>
              <a:gdLst/>
              <a:ahLst/>
              <a:cxnLst/>
              <a:rect l="l" t="t" r="r" b="b"/>
              <a:pathLst>
                <a:path w="2408296" h="1339280">
                  <a:moveTo>
                    <a:pt x="0" y="0"/>
                  </a:moveTo>
                  <a:lnTo>
                    <a:pt x="2408296" y="0"/>
                  </a:lnTo>
                  <a:lnTo>
                    <a:pt x="2408296" y="1339280"/>
                  </a:lnTo>
                  <a:lnTo>
                    <a:pt x="0" y="1339280"/>
                  </a:lnTo>
                  <a:close/>
                </a:path>
              </a:pathLst>
            </a:custGeom>
            <a:solidFill>
              <a:srgbClr val="A6A6A6"/>
            </a:solidFill>
          </p:spPr>
          <p:txBody>
            <a:bodyPr/>
            <a:lstStyle/>
            <a:p>
              <a:endParaRPr lang="en-US"/>
            </a:p>
          </p:txBody>
        </p:sp>
        <p:sp>
          <p:nvSpPr>
            <p:cNvPr id="7" name="TextBox 7"/>
            <p:cNvSpPr txBox="1"/>
            <p:nvPr/>
          </p:nvSpPr>
          <p:spPr>
            <a:xfrm>
              <a:off x="0" y="38100"/>
              <a:ext cx="2408296" cy="1301180"/>
            </a:xfrm>
            <a:prstGeom prst="rect">
              <a:avLst/>
            </a:prstGeom>
          </p:spPr>
          <p:txBody>
            <a:bodyPr lIns="50800" tIns="50800" rIns="50800" bIns="50800" rtlCol="0" anchor="ctr"/>
            <a:lstStyle/>
            <a:p>
              <a:pPr algn="ctr">
                <a:lnSpc>
                  <a:spcPts val="2400"/>
                </a:lnSpc>
              </a:pPr>
              <a:endParaRPr/>
            </a:p>
          </p:txBody>
        </p:sp>
      </p:grpSp>
      <p:grpSp>
        <p:nvGrpSpPr>
          <p:cNvPr id="8" name="Group 8"/>
          <p:cNvGrpSpPr/>
          <p:nvPr/>
        </p:nvGrpSpPr>
        <p:grpSpPr>
          <a:xfrm>
            <a:off x="2650780" y="4395067"/>
            <a:ext cx="3892918" cy="1496865"/>
            <a:chOff x="0" y="0"/>
            <a:chExt cx="1816598" cy="698500"/>
          </a:xfrm>
        </p:grpSpPr>
        <p:sp>
          <p:nvSpPr>
            <p:cNvPr id="9" name="Freeform 9"/>
            <p:cNvSpPr/>
            <p:nvPr/>
          </p:nvSpPr>
          <p:spPr>
            <a:xfrm>
              <a:off x="0" y="0"/>
              <a:ext cx="1816598" cy="698500"/>
            </a:xfrm>
            <a:custGeom>
              <a:avLst/>
              <a:gdLst/>
              <a:ahLst/>
              <a:cxnLst/>
              <a:rect l="l" t="t" r="r" b="b"/>
              <a:pathLst>
                <a:path w="1816598" h="698500">
                  <a:moveTo>
                    <a:pt x="1816598" y="349250"/>
                  </a:moveTo>
                  <a:lnTo>
                    <a:pt x="1613398" y="698500"/>
                  </a:lnTo>
                  <a:lnTo>
                    <a:pt x="203200" y="698500"/>
                  </a:lnTo>
                  <a:lnTo>
                    <a:pt x="0" y="349250"/>
                  </a:lnTo>
                  <a:lnTo>
                    <a:pt x="203200" y="0"/>
                  </a:lnTo>
                  <a:lnTo>
                    <a:pt x="1613398" y="0"/>
                  </a:lnTo>
                  <a:lnTo>
                    <a:pt x="1816598" y="349250"/>
                  </a:lnTo>
                  <a:close/>
                </a:path>
              </a:pathLst>
            </a:custGeom>
            <a:solidFill>
              <a:srgbClr val="FF914D"/>
            </a:solidFill>
          </p:spPr>
          <p:txBody>
            <a:bodyPr/>
            <a:lstStyle/>
            <a:p>
              <a:endParaRPr lang="en-US"/>
            </a:p>
          </p:txBody>
        </p:sp>
        <p:sp>
          <p:nvSpPr>
            <p:cNvPr id="10" name="TextBox 10"/>
            <p:cNvSpPr txBox="1"/>
            <p:nvPr/>
          </p:nvSpPr>
          <p:spPr>
            <a:xfrm>
              <a:off x="114300" y="38100"/>
              <a:ext cx="1587998" cy="660400"/>
            </a:xfrm>
            <a:prstGeom prst="rect">
              <a:avLst/>
            </a:prstGeom>
          </p:spPr>
          <p:txBody>
            <a:bodyPr lIns="50800" tIns="50800" rIns="50800" bIns="50800" rtlCol="0" anchor="ctr"/>
            <a:lstStyle/>
            <a:p>
              <a:pPr algn="ctr">
                <a:lnSpc>
                  <a:spcPts val="2400"/>
                </a:lnSpc>
              </a:pPr>
              <a:endParaRPr/>
            </a:p>
          </p:txBody>
        </p:sp>
      </p:grpSp>
      <p:grpSp>
        <p:nvGrpSpPr>
          <p:cNvPr id="11" name="Group 11"/>
          <p:cNvGrpSpPr/>
          <p:nvPr/>
        </p:nvGrpSpPr>
        <p:grpSpPr>
          <a:xfrm>
            <a:off x="11719063" y="4400890"/>
            <a:ext cx="3892918" cy="1496865"/>
            <a:chOff x="0" y="0"/>
            <a:chExt cx="1816598" cy="698500"/>
          </a:xfrm>
        </p:grpSpPr>
        <p:sp>
          <p:nvSpPr>
            <p:cNvPr id="12" name="Freeform 12"/>
            <p:cNvSpPr/>
            <p:nvPr/>
          </p:nvSpPr>
          <p:spPr>
            <a:xfrm>
              <a:off x="0" y="0"/>
              <a:ext cx="1816598" cy="698500"/>
            </a:xfrm>
            <a:custGeom>
              <a:avLst/>
              <a:gdLst/>
              <a:ahLst/>
              <a:cxnLst/>
              <a:rect l="l" t="t" r="r" b="b"/>
              <a:pathLst>
                <a:path w="1816598" h="698500">
                  <a:moveTo>
                    <a:pt x="1816598" y="349250"/>
                  </a:moveTo>
                  <a:lnTo>
                    <a:pt x="1613398" y="698500"/>
                  </a:lnTo>
                  <a:lnTo>
                    <a:pt x="203200" y="698500"/>
                  </a:lnTo>
                  <a:lnTo>
                    <a:pt x="0" y="349250"/>
                  </a:lnTo>
                  <a:lnTo>
                    <a:pt x="203200" y="0"/>
                  </a:lnTo>
                  <a:lnTo>
                    <a:pt x="1613398" y="0"/>
                  </a:lnTo>
                  <a:lnTo>
                    <a:pt x="1816598" y="349250"/>
                  </a:lnTo>
                  <a:close/>
                </a:path>
              </a:pathLst>
            </a:custGeom>
            <a:solidFill>
              <a:srgbClr val="A6A6A6"/>
            </a:solidFill>
          </p:spPr>
          <p:txBody>
            <a:bodyPr/>
            <a:lstStyle/>
            <a:p>
              <a:endParaRPr lang="en-US"/>
            </a:p>
          </p:txBody>
        </p:sp>
        <p:sp>
          <p:nvSpPr>
            <p:cNvPr id="13" name="TextBox 13"/>
            <p:cNvSpPr txBox="1"/>
            <p:nvPr/>
          </p:nvSpPr>
          <p:spPr>
            <a:xfrm>
              <a:off x="114300" y="38100"/>
              <a:ext cx="1587998" cy="660400"/>
            </a:xfrm>
            <a:prstGeom prst="rect">
              <a:avLst/>
            </a:prstGeom>
          </p:spPr>
          <p:txBody>
            <a:bodyPr lIns="50800" tIns="50800" rIns="50800" bIns="50800" rtlCol="0" anchor="ctr"/>
            <a:lstStyle/>
            <a:p>
              <a:pPr algn="ctr">
                <a:lnSpc>
                  <a:spcPts val="2400"/>
                </a:lnSpc>
              </a:pPr>
              <a:endParaRPr/>
            </a:p>
          </p:txBody>
        </p:sp>
      </p:grpSp>
      <p:sp>
        <p:nvSpPr>
          <p:cNvPr id="14" name="Freeform 14"/>
          <p:cNvSpPr/>
          <p:nvPr/>
        </p:nvSpPr>
        <p:spPr>
          <a:xfrm>
            <a:off x="3858909" y="4588230"/>
            <a:ext cx="1426181" cy="1074984"/>
          </a:xfrm>
          <a:custGeom>
            <a:avLst/>
            <a:gdLst/>
            <a:ahLst/>
            <a:cxnLst/>
            <a:rect l="l" t="t" r="r" b="b"/>
            <a:pathLst>
              <a:path w="1426181" h="1074984">
                <a:moveTo>
                  <a:pt x="0" y="0"/>
                </a:moveTo>
                <a:lnTo>
                  <a:pt x="1426182" y="0"/>
                </a:lnTo>
                <a:lnTo>
                  <a:pt x="1426182" y="1074984"/>
                </a:lnTo>
                <a:lnTo>
                  <a:pt x="0" y="10749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13058514" y="4538103"/>
            <a:ext cx="1214016" cy="1194288"/>
          </a:xfrm>
          <a:custGeom>
            <a:avLst/>
            <a:gdLst/>
            <a:ahLst/>
            <a:cxnLst/>
            <a:rect l="l" t="t" r="r" b="b"/>
            <a:pathLst>
              <a:path w="1214016" h="1194288">
                <a:moveTo>
                  <a:pt x="0" y="0"/>
                </a:moveTo>
                <a:lnTo>
                  <a:pt x="1214016" y="0"/>
                </a:lnTo>
                <a:lnTo>
                  <a:pt x="1214016" y="1194288"/>
                </a:lnTo>
                <a:lnTo>
                  <a:pt x="0" y="11942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1028700" y="1133475"/>
            <a:ext cx="10288682" cy="730249"/>
          </a:xfrm>
          <a:prstGeom prst="rect">
            <a:avLst/>
          </a:prstGeom>
        </p:spPr>
        <p:txBody>
          <a:bodyPr lIns="0" tIns="0" rIns="0" bIns="0" rtlCol="0" anchor="t">
            <a:spAutoFit/>
          </a:bodyPr>
          <a:lstStyle/>
          <a:p>
            <a:pPr>
              <a:lnSpc>
                <a:spcPts val="5499"/>
              </a:lnSpc>
              <a:spcBef>
                <a:spcPct val="0"/>
              </a:spcBef>
            </a:pPr>
            <a:r>
              <a:rPr lang="en-US" sz="5499">
                <a:solidFill>
                  <a:srgbClr val="FF914D"/>
                </a:solidFill>
                <a:latin typeface="Montserrat Classic Bold"/>
              </a:rPr>
              <a:t>How Might We...</a:t>
            </a:r>
          </a:p>
        </p:txBody>
      </p:sp>
      <p:sp>
        <p:nvSpPr>
          <p:cNvPr id="17" name="TextBox 17"/>
          <p:cNvSpPr txBox="1"/>
          <p:nvPr/>
        </p:nvSpPr>
        <p:spPr>
          <a:xfrm>
            <a:off x="1028700" y="2204822"/>
            <a:ext cx="16230600" cy="1638300"/>
          </a:xfrm>
          <a:prstGeom prst="rect">
            <a:avLst/>
          </a:prstGeom>
        </p:spPr>
        <p:txBody>
          <a:bodyPr lIns="0" tIns="0" rIns="0" bIns="0" rtlCol="0" anchor="t">
            <a:spAutoFit/>
          </a:bodyPr>
          <a:lstStyle/>
          <a:p>
            <a:pPr algn="just">
              <a:lnSpc>
                <a:spcPts val="3239"/>
              </a:lnSpc>
            </a:pPr>
            <a:r>
              <a:rPr lang="en-US" sz="2699">
                <a:solidFill>
                  <a:srgbClr val="000000"/>
                </a:solidFill>
                <a:latin typeface="Montserrat"/>
              </a:rPr>
              <a:t>Respondents were prompted to channel their favorite thought leaders and provide insights on strategies to enhance pet fostering awareness and engagement among communities of color. They were also asked to share their perspectives on the most effective methods of sharing information within those communities.</a:t>
            </a:r>
          </a:p>
        </p:txBody>
      </p:sp>
      <p:sp>
        <p:nvSpPr>
          <p:cNvPr id="18" name="TextBox 18"/>
          <p:cNvSpPr txBox="1"/>
          <p:nvPr/>
        </p:nvSpPr>
        <p:spPr>
          <a:xfrm>
            <a:off x="1602574" y="7122273"/>
            <a:ext cx="5989330" cy="1666875"/>
          </a:xfrm>
          <a:prstGeom prst="rect">
            <a:avLst/>
          </a:prstGeom>
        </p:spPr>
        <p:txBody>
          <a:bodyPr lIns="0" tIns="0" rIns="0" bIns="0" rtlCol="0" anchor="t">
            <a:spAutoFit/>
          </a:bodyPr>
          <a:lstStyle/>
          <a:p>
            <a:pPr algn="ctr">
              <a:lnSpc>
                <a:spcPts val="2640"/>
              </a:lnSpc>
            </a:pPr>
            <a:r>
              <a:rPr lang="en-US" sz="2200">
                <a:solidFill>
                  <a:srgbClr val="FFFFFF"/>
                </a:solidFill>
                <a:latin typeface="Montserrat"/>
              </a:rPr>
              <a:t>Suggested approaches to reach communities of color and promote pet fostering opportunities included utilizing community fixtures such as gyms and supporting BIPOC-owned businesses.</a:t>
            </a:r>
          </a:p>
        </p:txBody>
      </p:sp>
      <p:sp>
        <p:nvSpPr>
          <p:cNvPr id="19" name="TextBox 19"/>
          <p:cNvSpPr txBox="1"/>
          <p:nvPr/>
        </p:nvSpPr>
        <p:spPr>
          <a:xfrm>
            <a:off x="1838308" y="6512674"/>
            <a:ext cx="5517863" cy="378460"/>
          </a:xfrm>
          <a:prstGeom prst="rect">
            <a:avLst/>
          </a:prstGeom>
        </p:spPr>
        <p:txBody>
          <a:bodyPr lIns="0" tIns="0" rIns="0" bIns="0" rtlCol="0" anchor="t">
            <a:spAutoFit/>
          </a:bodyPr>
          <a:lstStyle/>
          <a:p>
            <a:pPr algn="ctr">
              <a:lnSpc>
                <a:spcPts val="2899"/>
              </a:lnSpc>
              <a:spcBef>
                <a:spcPct val="0"/>
              </a:spcBef>
            </a:pPr>
            <a:r>
              <a:rPr lang="en-US" sz="2899">
                <a:solidFill>
                  <a:srgbClr val="FFFFFF"/>
                </a:solidFill>
                <a:latin typeface="Montserrat Classic Bold"/>
              </a:rPr>
              <a:t>In the Community</a:t>
            </a:r>
          </a:p>
        </p:txBody>
      </p:sp>
      <p:sp>
        <p:nvSpPr>
          <p:cNvPr id="20" name="TextBox 20"/>
          <p:cNvSpPr txBox="1"/>
          <p:nvPr/>
        </p:nvSpPr>
        <p:spPr>
          <a:xfrm>
            <a:off x="10719506" y="6512674"/>
            <a:ext cx="5942510" cy="378460"/>
          </a:xfrm>
          <a:prstGeom prst="rect">
            <a:avLst/>
          </a:prstGeom>
        </p:spPr>
        <p:txBody>
          <a:bodyPr lIns="0" tIns="0" rIns="0" bIns="0" rtlCol="0" anchor="t">
            <a:spAutoFit/>
          </a:bodyPr>
          <a:lstStyle/>
          <a:p>
            <a:pPr algn="ctr">
              <a:lnSpc>
                <a:spcPts val="2899"/>
              </a:lnSpc>
              <a:spcBef>
                <a:spcPct val="0"/>
              </a:spcBef>
            </a:pPr>
            <a:r>
              <a:rPr lang="en-US" sz="2899">
                <a:solidFill>
                  <a:srgbClr val="FFFFFF"/>
                </a:solidFill>
                <a:latin typeface="Montserrat Classic Bold"/>
              </a:rPr>
              <a:t>Community Events</a:t>
            </a:r>
          </a:p>
        </p:txBody>
      </p:sp>
      <p:sp>
        <p:nvSpPr>
          <p:cNvPr id="21" name="TextBox 21"/>
          <p:cNvSpPr txBox="1"/>
          <p:nvPr/>
        </p:nvSpPr>
        <p:spPr>
          <a:xfrm>
            <a:off x="10719506" y="7122273"/>
            <a:ext cx="5942510" cy="2667000"/>
          </a:xfrm>
          <a:prstGeom prst="rect">
            <a:avLst/>
          </a:prstGeom>
        </p:spPr>
        <p:txBody>
          <a:bodyPr lIns="0" tIns="0" rIns="0" bIns="0" rtlCol="0" anchor="t">
            <a:spAutoFit/>
          </a:bodyPr>
          <a:lstStyle/>
          <a:p>
            <a:pPr algn="ctr">
              <a:lnSpc>
                <a:spcPts val="2640"/>
              </a:lnSpc>
            </a:pPr>
            <a:r>
              <a:rPr lang="en-US" sz="2200">
                <a:solidFill>
                  <a:srgbClr val="FFFFFF"/>
                </a:solidFill>
                <a:latin typeface="Montserrat"/>
              </a:rPr>
              <a:t>Some respondents highlighted the effectiveness of community events, fairs, and block parties as a means to raise awareness about pet fostering within communities of color. They emphasized the importance of leveraging trusted voices within the community to deliver the message.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43043" y="5125722"/>
            <a:ext cx="9244957" cy="5085078"/>
            <a:chOff x="0" y="0"/>
            <a:chExt cx="2434886" cy="1339280"/>
          </a:xfrm>
        </p:grpSpPr>
        <p:sp>
          <p:nvSpPr>
            <p:cNvPr id="3" name="Freeform 3"/>
            <p:cNvSpPr/>
            <p:nvPr/>
          </p:nvSpPr>
          <p:spPr>
            <a:xfrm>
              <a:off x="0" y="0"/>
              <a:ext cx="2434886" cy="1339280"/>
            </a:xfrm>
            <a:custGeom>
              <a:avLst/>
              <a:gdLst/>
              <a:ahLst/>
              <a:cxnLst/>
              <a:rect l="l" t="t" r="r" b="b"/>
              <a:pathLst>
                <a:path w="2434886" h="1339280">
                  <a:moveTo>
                    <a:pt x="0" y="0"/>
                  </a:moveTo>
                  <a:lnTo>
                    <a:pt x="2434886" y="0"/>
                  </a:lnTo>
                  <a:lnTo>
                    <a:pt x="2434886" y="1339280"/>
                  </a:lnTo>
                  <a:lnTo>
                    <a:pt x="0" y="1339280"/>
                  </a:lnTo>
                  <a:close/>
                </a:path>
              </a:pathLst>
            </a:custGeom>
            <a:solidFill>
              <a:srgbClr val="545454"/>
            </a:solidFill>
          </p:spPr>
          <p:txBody>
            <a:bodyPr/>
            <a:lstStyle/>
            <a:p>
              <a:endParaRPr lang="en-US"/>
            </a:p>
          </p:txBody>
        </p:sp>
        <p:sp>
          <p:nvSpPr>
            <p:cNvPr id="4" name="TextBox 4"/>
            <p:cNvSpPr txBox="1"/>
            <p:nvPr/>
          </p:nvSpPr>
          <p:spPr>
            <a:xfrm>
              <a:off x="0" y="38100"/>
              <a:ext cx="2434886" cy="1301180"/>
            </a:xfrm>
            <a:prstGeom prst="rect">
              <a:avLst/>
            </a:prstGeom>
          </p:spPr>
          <p:txBody>
            <a:bodyPr lIns="50800" tIns="50800" rIns="50800" bIns="50800" rtlCol="0" anchor="ctr"/>
            <a:lstStyle/>
            <a:p>
              <a:pPr algn="ctr">
                <a:lnSpc>
                  <a:spcPts val="2400"/>
                </a:lnSpc>
              </a:pPr>
              <a:endParaRPr/>
            </a:p>
          </p:txBody>
        </p:sp>
      </p:grpSp>
      <p:grpSp>
        <p:nvGrpSpPr>
          <p:cNvPr id="5" name="Group 5"/>
          <p:cNvGrpSpPr/>
          <p:nvPr/>
        </p:nvGrpSpPr>
        <p:grpSpPr>
          <a:xfrm>
            <a:off x="0" y="5125722"/>
            <a:ext cx="9144000" cy="5085078"/>
            <a:chOff x="0" y="0"/>
            <a:chExt cx="2408296" cy="1339280"/>
          </a:xfrm>
        </p:grpSpPr>
        <p:sp>
          <p:nvSpPr>
            <p:cNvPr id="6" name="Freeform 6"/>
            <p:cNvSpPr/>
            <p:nvPr/>
          </p:nvSpPr>
          <p:spPr>
            <a:xfrm>
              <a:off x="0" y="0"/>
              <a:ext cx="2408296" cy="1339280"/>
            </a:xfrm>
            <a:custGeom>
              <a:avLst/>
              <a:gdLst/>
              <a:ahLst/>
              <a:cxnLst/>
              <a:rect l="l" t="t" r="r" b="b"/>
              <a:pathLst>
                <a:path w="2408296" h="1339280">
                  <a:moveTo>
                    <a:pt x="0" y="0"/>
                  </a:moveTo>
                  <a:lnTo>
                    <a:pt x="2408296" y="0"/>
                  </a:lnTo>
                  <a:lnTo>
                    <a:pt x="2408296" y="1339280"/>
                  </a:lnTo>
                  <a:lnTo>
                    <a:pt x="0" y="1339280"/>
                  </a:lnTo>
                  <a:close/>
                </a:path>
              </a:pathLst>
            </a:custGeom>
            <a:solidFill>
              <a:srgbClr val="A6A6A6"/>
            </a:solidFill>
          </p:spPr>
          <p:txBody>
            <a:bodyPr/>
            <a:lstStyle/>
            <a:p>
              <a:endParaRPr lang="en-US"/>
            </a:p>
          </p:txBody>
        </p:sp>
        <p:sp>
          <p:nvSpPr>
            <p:cNvPr id="7" name="TextBox 7"/>
            <p:cNvSpPr txBox="1"/>
            <p:nvPr/>
          </p:nvSpPr>
          <p:spPr>
            <a:xfrm>
              <a:off x="0" y="38100"/>
              <a:ext cx="2408296" cy="1301180"/>
            </a:xfrm>
            <a:prstGeom prst="rect">
              <a:avLst/>
            </a:prstGeom>
          </p:spPr>
          <p:txBody>
            <a:bodyPr lIns="50800" tIns="50800" rIns="50800" bIns="50800" rtlCol="0" anchor="ctr"/>
            <a:lstStyle/>
            <a:p>
              <a:pPr algn="ctr">
                <a:lnSpc>
                  <a:spcPts val="2400"/>
                </a:lnSpc>
              </a:pPr>
              <a:endParaRPr/>
            </a:p>
          </p:txBody>
        </p:sp>
      </p:grpSp>
      <p:grpSp>
        <p:nvGrpSpPr>
          <p:cNvPr id="8" name="Group 8"/>
          <p:cNvGrpSpPr/>
          <p:nvPr/>
        </p:nvGrpSpPr>
        <p:grpSpPr>
          <a:xfrm>
            <a:off x="2650780" y="4395067"/>
            <a:ext cx="3892918" cy="1496865"/>
            <a:chOff x="0" y="0"/>
            <a:chExt cx="1816598" cy="698500"/>
          </a:xfrm>
        </p:grpSpPr>
        <p:sp>
          <p:nvSpPr>
            <p:cNvPr id="9" name="Freeform 9"/>
            <p:cNvSpPr/>
            <p:nvPr/>
          </p:nvSpPr>
          <p:spPr>
            <a:xfrm>
              <a:off x="0" y="0"/>
              <a:ext cx="1816598" cy="698500"/>
            </a:xfrm>
            <a:custGeom>
              <a:avLst/>
              <a:gdLst/>
              <a:ahLst/>
              <a:cxnLst/>
              <a:rect l="l" t="t" r="r" b="b"/>
              <a:pathLst>
                <a:path w="1816598" h="698500">
                  <a:moveTo>
                    <a:pt x="1816598" y="349250"/>
                  </a:moveTo>
                  <a:lnTo>
                    <a:pt x="1613398" y="698500"/>
                  </a:lnTo>
                  <a:lnTo>
                    <a:pt x="203200" y="698500"/>
                  </a:lnTo>
                  <a:lnTo>
                    <a:pt x="0" y="349250"/>
                  </a:lnTo>
                  <a:lnTo>
                    <a:pt x="203200" y="0"/>
                  </a:lnTo>
                  <a:lnTo>
                    <a:pt x="1613398" y="0"/>
                  </a:lnTo>
                  <a:lnTo>
                    <a:pt x="1816598" y="349250"/>
                  </a:lnTo>
                  <a:close/>
                </a:path>
              </a:pathLst>
            </a:custGeom>
            <a:solidFill>
              <a:srgbClr val="FF914D"/>
            </a:solidFill>
          </p:spPr>
          <p:txBody>
            <a:bodyPr/>
            <a:lstStyle/>
            <a:p>
              <a:endParaRPr lang="en-US"/>
            </a:p>
          </p:txBody>
        </p:sp>
        <p:sp>
          <p:nvSpPr>
            <p:cNvPr id="10" name="TextBox 10"/>
            <p:cNvSpPr txBox="1"/>
            <p:nvPr/>
          </p:nvSpPr>
          <p:spPr>
            <a:xfrm>
              <a:off x="114300" y="38100"/>
              <a:ext cx="1587998" cy="660400"/>
            </a:xfrm>
            <a:prstGeom prst="rect">
              <a:avLst/>
            </a:prstGeom>
          </p:spPr>
          <p:txBody>
            <a:bodyPr lIns="50800" tIns="50800" rIns="50800" bIns="50800" rtlCol="0" anchor="ctr"/>
            <a:lstStyle/>
            <a:p>
              <a:pPr algn="ctr">
                <a:lnSpc>
                  <a:spcPts val="2400"/>
                </a:lnSpc>
              </a:pPr>
              <a:endParaRPr/>
            </a:p>
          </p:txBody>
        </p:sp>
      </p:grpSp>
      <p:grpSp>
        <p:nvGrpSpPr>
          <p:cNvPr id="11" name="Group 11"/>
          <p:cNvGrpSpPr/>
          <p:nvPr/>
        </p:nvGrpSpPr>
        <p:grpSpPr>
          <a:xfrm>
            <a:off x="11719063" y="4400890"/>
            <a:ext cx="3892918" cy="1496865"/>
            <a:chOff x="0" y="0"/>
            <a:chExt cx="1816598" cy="698500"/>
          </a:xfrm>
        </p:grpSpPr>
        <p:sp>
          <p:nvSpPr>
            <p:cNvPr id="12" name="Freeform 12"/>
            <p:cNvSpPr/>
            <p:nvPr/>
          </p:nvSpPr>
          <p:spPr>
            <a:xfrm>
              <a:off x="0" y="0"/>
              <a:ext cx="1816598" cy="698500"/>
            </a:xfrm>
            <a:custGeom>
              <a:avLst/>
              <a:gdLst/>
              <a:ahLst/>
              <a:cxnLst/>
              <a:rect l="l" t="t" r="r" b="b"/>
              <a:pathLst>
                <a:path w="1816598" h="698500">
                  <a:moveTo>
                    <a:pt x="1816598" y="349250"/>
                  </a:moveTo>
                  <a:lnTo>
                    <a:pt x="1613398" y="698500"/>
                  </a:lnTo>
                  <a:lnTo>
                    <a:pt x="203200" y="698500"/>
                  </a:lnTo>
                  <a:lnTo>
                    <a:pt x="0" y="349250"/>
                  </a:lnTo>
                  <a:lnTo>
                    <a:pt x="203200" y="0"/>
                  </a:lnTo>
                  <a:lnTo>
                    <a:pt x="1613398" y="0"/>
                  </a:lnTo>
                  <a:lnTo>
                    <a:pt x="1816598" y="349250"/>
                  </a:lnTo>
                  <a:close/>
                </a:path>
              </a:pathLst>
            </a:custGeom>
            <a:solidFill>
              <a:srgbClr val="A6A6A6"/>
            </a:solidFill>
          </p:spPr>
          <p:txBody>
            <a:bodyPr/>
            <a:lstStyle/>
            <a:p>
              <a:endParaRPr lang="en-US"/>
            </a:p>
          </p:txBody>
        </p:sp>
        <p:sp>
          <p:nvSpPr>
            <p:cNvPr id="13" name="TextBox 13"/>
            <p:cNvSpPr txBox="1"/>
            <p:nvPr/>
          </p:nvSpPr>
          <p:spPr>
            <a:xfrm>
              <a:off x="114300" y="38100"/>
              <a:ext cx="1587998" cy="660400"/>
            </a:xfrm>
            <a:prstGeom prst="rect">
              <a:avLst/>
            </a:prstGeom>
          </p:spPr>
          <p:txBody>
            <a:bodyPr lIns="50800" tIns="50800" rIns="50800" bIns="50800" rtlCol="0" anchor="ctr"/>
            <a:lstStyle/>
            <a:p>
              <a:pPr algn="ctr">
                <a:lnSpc>
                  <a:spcPts val="2400"/>
                </a:lnSpc>
              </a:pPr>
              <a:endParaRPr/>
            </a:p>
          </p:txBody>
        </p:sp>
      </p:grpSp>
      <p:sp>
        <p:nvSpPr>
          <p:cNvPr id="14" name="Freeform 14"/>
          <p:cNvSpPr/>
          <p:nvPr/>
        </p:nvSpPr>
        <p:spPr>
          <a:xfrm>
            <a:off x="3974521" y="4512529"/>
            <a:ext cx="1245436" cy="1245436"/>
          </a:xfrm>
          <a:custGeom>
            <a:avLst/>
            <a:gdLst/>
            <a:ahLst/>
            <a:cxnLst/>
            <a:rect l="l" t="t" r="r" b="b"/>
            <a:pathLst>
              <a:path w="1245436" h="1245436">
                <a:moveTo>
                  <a:pt x="0" y="0"/>
                </a:moveTo>
                <a:lnTo>
                  <a:pt x="1245436" y="0"/>
                </a:lnTo>
                <a:lnTo>
                  <a:pt x="1245436" y="1245436"/>
                </a:lnTo>
                <a:lnTo>
                  <a:pt x="0" y="1245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13271382" y="4553864"/>
            <a:ext cx="838757" cy="1179271"/>
          </a:xfrm>
          <a:custGeom>
            <a:avLst/>
            <a:gdLst/>
            <a:ahLst/>
            <a:cxnLst/>
            <a:rect l="l" t="t" r="r" b="b"/>
            <a:pathLst>
              <a:path w="838757" h="1179271">
                <a:moveTo>
                  <a:pt x="0" y="0"/>
                </a:moveTo>
                <a:lnTo>
                  <a:pt x="838757" y="0"/>
                </a:lnTo>
                <a:lnTo>
                  <a:pt x="838757" y="1179272"/>
                </a:lnTo>
                <a:lnTo>
                  <a:pt x="0" y="1179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1028700" y="443217"/>
            <a:ext cx="10690363" cy="730249"/>
          </a:xfrm>
          <a:prstGeom prst="rect">
            <a:avLst/>
          </a:prstGeom>
        </p:spPr>
        <p:txBody>
          <a:bodyPr lIns="0" tIns="0" rIns="0" bIns="0" rtlCol="0" anchor="t">
            <a:spAutoFit/>
          </a:bodyPr>
          <a:lstStyle/>
          <a:p>
            <a:pPr>
              <a:lnSpc>
                <a:spcPts val="5499"/>
              </a:lnSpc>
              <a:spcBef>
                <a:spcPct val="0"/>
              </a:spcBef>
            </a:pPr>
            <a:r>
              <a:rPr lang="en-US" sz="5499">
                <a:solidFill>
                  <a:srgbClr val="FF914D"/>
                </a:solidFill>
                <a:latin typeface="Montserrat Classic Bold"/>
              </a:rPr>
              <a:t>Creating the Perfect Scenario</a:t>
            </a:r>
          </a:p>
        </p:txBody>
      </p:sp>
      <p:sp>
        <p:nvSpPr>
          <p:cNvPr id="17" name="TextBox 17"/>
          <p:cNvSpPr txBox="1"/>
          <p:nvPr/>
        </p:nvSpPr>
        <p:spPr>
          <a:xfrm>
            <a:off x="1028700" y="1528042"/>
            <a:ext cx="16230600" cy="2867025"/>
          </a:xfrm>
          <a:prstGeom prst="rect">
            <a:avLst/>
          </a:prstGeom>
        </p:spPr>
        <p:txBody>
          <a:bodyPr lIns="0" tIns="0" rIns="0" bIns="0" rtlCol="0" anchor="t">
            <a:spAutoFit/>
          </a:bodyPr>
          <a:lstStyle/>
          <a:p>
            <a:pPr algn="just">
              <a:lnSpc>
                <a:spcPts val="3239"/>
              </a:lnSpc>
            </a:pPr>
            <a:r>
              <a:rPr lang="en-US" sz="2699">
                <a:solidFill>
                  <a:srgbClr val="000000"/>
                </a:solidFill>
                <a:latin typeface="Montserrat"/>
              </a:rPr>
              <a:t>Prompt 1: A series of community events hosted by a local animal welfare organization to increase awareness on pet fostering and the various opportunities.</a:t>
            </a:r>
          </a:p>
          <a:p>
            <a:pPr algn="just">
              <a:lnSpc>
                <a:spcPts val="3239"/>
              </a:lnSpc>
            </a:pPr>
            <a:endParaRPr lang="en-US" sz="2699">
              <a:solidFill>
                <a:srgbClr val="000000"/>
              </a:solidFill>
              <a:latin typeface="Montserrat"/>
            </a:endParaRPr>
          </a:p>
          <a:p>
            <a:pPr algn="just">
              <a:lnSpc>
                <a:spcPts val="3239"/>
              </a:lnSpc>
            </a:pPr>
            <a:r>
              <a:rPr lang="en-US" sz="2699">
                <a:solidFill>
                  <a:srgbClr val="000000"/>
                </a:solidFill>
                <a:latin typeface="Montserrat"/>
              </a:rPr>
              <a:t>Prompt 2: A series of social media ads and testimonial videos of individuals from diverse communities who have fostered pets. </a:t>
            </a:r>
          </a:p>
          <a:p>
            <a:pPr algn="just">
              <a:lnSpc>
                <a:spcPts val="3239"/>
              </a:lnSpc>
            </a:pPr>
            <a:endParaRPr lang="en-US" sz="2699">
              <a:solidFill>
                <a:srgbClr val="000000"/>
              </a:solidFill>
              <a:latin typeface="Montserrat"/>
            </a:endParaRPr>
          </a:p>
          <a:p>
            <a:pPr algn="just">
              <a:lnSpc>
                <a:spcPts val="3239"/>
              </a:lnSpc>
            </a:pPr>
            <a:endParaRPr lang="en-US" sz="2699">
              <a:solidFill>
                <a:srgbClr val="000000"/>
              </a:solidFill>
              <a:latin typeface="Montserrat"/>
            </a:endParaRPr>
          </a:p>
        </p:txBody>
      </p:sp>
      <p:sp>
        <p:nvSpPr>
          <p:cNvPr id="18" name="TextBox 18"/>
          <p:cNvSpPr txBox="1"/>
          <p:nvPr/>
        </p:nvSpPr>
        <p:spPr>
          <a:xfrm>
            <a:off x="1602574" y="7122273"/>
            <a:ext cx="5989330" cy="3000375"/>
          </a:xfrm>
          <a:prstGeom prst="rect">
            <a:avLst/>
          </a:prstGeom>
        </p:spPr>
        <p:txBody>
          <a:bodyPr lIns="0" tIns="0" rIns="0" bIns="0" rtlCol="0" anchor="t">
            <a:spAutoFit/>
          </a:bodyPr>
          <a:lstStyle/>
          <a:p>
            <a:pPr algn="ctr">
              <a:lnSpc>
                <a:spcPts val="2640"/>
              </a:lnSpc>
            </a:pPr>
            <a:r>
              <a:rPr lang="en-US" sz="2200">
                <a:solidFill>
                  <a:srgbClr val="FFFFFF"/>
                </a:solidFill>
                <a:latin typeface="Montserrat"/>
              </a:rPr>
              <a:t>While social media ads were recognized as viable options, participants emphasized the importance of authentic content from genuine pet lovers with direct experience and knowledge in pet fostering. Additionally, addressing the "why" behind pet fostering was identified as a crucial factor in influencing engagement and interest.</a:t>
            </a:r>
          </a:p>
        </p:txBody>
      </p:sp>
      <p:sp>
        <p:nvSpPr>
          <p:cNvPr id="19" name="TextBox 19"/>
          <p:cNvSpPr txBox="1"/>
          <p:nvPr/>
        </p:nvSpPr>
        <p:spPr>
          <a:xfrm>
            <a:off x="1838308" y="6512674"/>
            <a:ext cx="5517863" cy="378460"/>
          </a:xfrm>
          <a:prstGeom prst="rect">
            <a:avLst/>
          </a:prstGeom>
        </p:spPr>
        <p:txBody>
          <a:bodyPr lIns="0" tIns="0" rIns="0" bIns="0" rtlCol="0" anchor="t">
            <a:spAutoFit/>
          </a:bodyPr>
          <a:lstStyle/>
          <a:p>
            <a:pPr algn="ctr">
              <a:lnSpc>
                <a:spcPts val="2899"/>
              </a:lnSpc>
              <a:spcBef>
                <a:spcPct val="0"/>
              </a:spcBef>
            </a:pPr>
            <a:r>
              <a:rPr lang="en-US" sz="2899">
                <a:solidFill>
                  <a:srgbClr val="FFFFFF"/>
                </a:solidFill>
                <a:latin typeface="Montserrat Classic Bold"/>
              </a:rPr>
              <a:t>Leveraging Social Media</a:t>
            </a:r>
          </a:p>
        </p:txBody>
      </p:sp>
      <p:sp>
        <p:nvSpPr>
          <p:cNvPr id="20" name="TextBox 20"/>
          <p:cNvSpPr txBox="1"/>
          <p:nvPr/>
        </p:nvSpPr>
        <p:spPr>
          <a:xfrm>
            <a:off x="10719506" y="6512674"/>
            <a:ext cx="5942510" cy="378460"/>
          </a:xfrm>
          <a:prstGeom prst="rect">
            <a:avLst/>
          </a:prstGeom>
        </p:spPr>
        <p:txBody>
          <a:bodyPr lIns="0" tIns="0" rIns="0" bIns="0" rtlCol="0" anchor="t">
            <a:spAutoFit/>
          </a:bodyPr>
          <a:lstStyle/>
          <a:p>
            <a:pPr algn="ctr">
              <a:lnSpc>
                <a:spcPts val="2899"/>
              </a:lnSpc>
              <a:spcBef>
                <a:spcPct val="0"/>
              </a:spcBef>
            </a:pPr>
            <a:r>
              <a:rPr lang="en-US" sz="2899">
                <a:solidFill>
                  <a:srgbClr val="FFFFFF"/>
                </a:solidFill>
                <a:latin typeface="Montserrat Classic Bold"/>
              </a:rPr>
              <a:t>Someone Like Me</a:t>
            </a:r>
          </a:p>
        </p:txBody>
      </p:sp>
      <p:sp>
        <p:nvSpPr>
          <p:cNvPr id="21" name="TextBox 21"/>
          <p:cNvSpPr txBox="1"/>
          <p:nvPr/>
        </p:nvSpPr>
        <p:spPr>
          <a:xfrm>
            <a:off x="10719506" y="7122273"/>
            <a:ext cx="5942510" cy="2667000"/>
          </a:xfrm>
          <a:prstGeom prst="rect">
            <a:avLst/>
          </a:prstGeom>
        </p:spPr>
        <p:txBody>
          <a:bodyPr lIns="0" tIns="0" rIns="0" bIns="0" rtlCol="0" anchor="t">
            <a:spAutoFit/>
          </a:bodyPr>
          <a:lstStyle/>
          <a:p>
            <a:pPr algn="ctr">
              <a:lnSpc>
                <a:spcPts val="2640"/>
              </a:lnSpc>
            </a:pPr>
            <a:r>
              <a:rPr lang="en-US" sz="2200">
                <a:solidFill>
                  <a:srgbClr val="FFFFFF"/>
                </a:solidFill>
                <a:latin typeface="Montserrat"/>
              </a:rPr>
              <a:t>Although not explicitly mentioned, participants expressed a sentiment that any form of engagement through social media, commercials, or community events should prominently feature individuals they can relate to—people who understand their experiences and resemble them and their family members.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8E30"/>
        </a:solidFill>
        <a:effectLst/>
      </p:bgPr>
    </p:bg>
    <p:spTree>
      <p:nvGrpSpPr>
        <p:cNvPr id="1" name=""/>
        <p:cNvGrpSpPr/>
        <p:nvPr/>
      </p:nvGrpSpPr>
      <p:grpSpPr>
        <a:xfrm>
          <a:off x="0" y="0"/>
          <a:ext cx="0" cy="0"/>
          <a:chOff x="0" y="0"/>
          <a:chExt cx="0" cy="0"/>
        </a:xfrm>
      </p:grpSpPr>
      <p:sp>
        <p:nvSpPr>
          <p:cNvPr id="2" name="TextBox 2"/>
          <p:cNvSpPr txBox="1"/>
          <p:nvPr/>
        </p:nvSpPr>
        <p:spPr>
          <a:xfrm>
            <a:off x="3456709" y="861690"/>
            <a:ext cx="11750279" cy="33299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Libre Baskerville Italics"/>
              </a:rPr>
              <a:t>I think it'll be cool if, I guess as far as somebody of color who's been through this process of fostering a pet, but [to] actually [see how it] changed their lives in some type of way. I think that'll really help when it comes to spreading the message and getting people to actually, 'Okay, this person been through this process. It helped them in this and this type of way.' To see the actual result in it, so let me try it out.</a:t>
            </a:r>
          </a:p>
          <a:p>
            <a:pPr algn="ctr">
              <a:lnSpc>
                <a:spcPts val="3359"/>
              </a:lnSpc>
              <a:spcBef>
                <a:spcPct val="0"/>
              </a:spcBef>
            </a:pPr>
            <a:endParaRPr lang="en-US" sz="2400">
              <a:solidFill>
                <a:srgbClr val="000000"/>
              </a:solidFill>
              <a:latin typeface="Libre Baskerville Italics"/>
            </a:endParaRPr>
          </a:p>
          <a:p>
            <a:pPr algn="ctr">
              <a:lnSpc>
                <a:spcPts val="3359"/>
              </a:lnSpc>
              <a:spcBef>
                <a:spcPct val="0"/>
              </a:spcBef>
            </a:pPr>
            <a:r>
              <a:rPr lang="en-US" sz="2400">
                <a:solidFill>
                  <a:srgbClr val="000000"/>
                </a:solidFill>
                <a:latin typeface="Libre Baskerville Italics"/>
              </a:rPr>
              <a:t>-Isaiah (24), Southwest</a:t>
            </a:r>
          </a:p>
          <a:p>
            <a:pPr algn="ctr">
              <a:lnSpc>
                <a:spcPts val="3359"/>
              </a:lnSpc>
              <a:spcBef>
                <a:spcPct val="0"/>
              </a:spcBef>
            </a:pPr>
            <a:endParaRPr lang="en-US" sz="2400">
              <a:solidFill>
                <a:srgbClr val="000000"/>
              </a:solidFill>
              <a:latin typeface="Libre Baskerville Italics"/>
            </a:endParaRPr>
          </a:p>
        </p:txBody>
      </p:sp>
      <p:sp>
        <p:nvSpPr>
          <p:cNvPr id="3" name="TextBox 3"/>
          <p:cNvSpPr txBox="1"/>
          <p:nvPr/>
        </p:nvSpPr>
        <p:spPr>
          <a:xfrm>
            <a:off x="3456709" y="4728840"/>
            <a:ext cx="11750279" cy="5006340"/>
          </a:xfrm>
          <a:prstGeom prst="rect">
            <a:avLst/>
          </a:prstGeom>
        </p:spPr>
        <p:txBody>
          <a:bodyPr lIns="0" tIns="0" rIns="0" bIns="0" rtlCol="0" anchor="t">
            <a:spAutoFit/>
          </a:bodyPr>
          <a:lstStyle/>
          <a:p>
            <a:pPr algn="ctr">
              <a:lnSpc>
                <a:spcPts val="3359"/>
              </a:lnSpc>
            </a:pPr>
            <a:r>
              <a:rPr lang="en-US" sz="2400">
                <a:solidFill>
                  <a:srgbClr val="000000"/>
                </a:solidFill>
                <a:latin typeface="Libre Baskerville Italics"/>
              </a:rPr>
              <a:t>Education. I'll just say that again, education. There's a lot of people of color that have pets, that want to foster pets... Unfortunately, you don't see a lot of that out in the front when you look at advertising or anything like that. I think that it will be an awesome thing to just put some people of color out there that love pets, and that are actually doing it to encourage other people that... so I think that just putting it into the community that serves people of color is going to be a breakthrough. Whoever does this is going to see that there's a lot of people that love animals and that are waiting for something like this.</a:t>
            </a:r>
          </a:p>
          <a:p>
            <a:pPr algn="ctr">
              <a:lnSpc>
                <a:spcPts val="3359"/>
              </a:lnSpc>
              <a:spcBef>
                <a:spcPct val="0"/>
              </a:spcBef>
            </a:pPr>
            <a:endParaRPr lang="en-US" sz="2400">
              <a:solidFill>
                <a:srgbClr val="000000"/>
              </a:solidFill>
              <a:latin typeface="Libre Baskerville Italics"/>
            </a:endParaRPr>
          </a:p>
          <a:p>
            <a:pPr algn="ctr">
              <a:lnSpc>
                <a:spcPts val="3359"/>
              </a:lnSpc>
              <a:spcBef>
                <a:spcPct val="0"/>
              </a:spcBef>
            </a:pPr>
            <a:endParaRPr lang="en-US" sz="2400">
              <a:solidFill>
                <a:srgbClr val="000000"/>
              </a:solidFill>
              <a:latin typeface="Libre Baskerville Italics"/>
            </a:endParaRPr>
          </a:p>
          <a:p>
            <a:pPr algn="ctr">
              <a:lnSpc>
                <a:spcPts val="3359"/>
              </a:lnSpc>
              <a:spcBef>
                <a:spcPct val="0"/>
              </a:spcBef>
            </a:pPr>
            <a:r>
              <a:rPr lang="en-US" sz="2400">
                <a:solidFill>
                  <a:srgbClr val="000000"/>
                </a:solidFill>
                <a:latin typeface="Libre Baskerville Italics"/>
              </a:rPr>
              <a:t>-Henry (51), South</a:t>
            </a:r>
          </a:p>
          <a:p>
            <a:pPr algn="ctr">
              <a:lnSpc>
                <a:spcPts val="3359"/>
              </a:lnSpc>
              <a:spcBef>
                <a:spcPct val="0"/>
              </a:spcBef>
            </a:pPr>
            <a:endParaRPr lang="en-US" sz="2400">
              <a:solidFill>
                <a:srgbClr val="000000"/>
              </a:solidFill>
              <a:latin typeface="Libre Baskerville Italics"/>
            </a:endParaRPr>
          </a:p>
        </p:txBody>
      </p:sp>
      <p:sp>
        <p:nvSpPr>
          <p:cNvPr id="4" name="Freeform 4"/>
          <p:cNvSpPr/>
          <p:nvPr/>
        </p:nvSpPr>
        <p:spPr>
          <a:xfrm>
            <a:off x="1330237" y="330831"/>
            <a:ext cx="2126472" cy="1395739"/>
          </a:xfrm>
          <a:custGeom>
            <a:avLst/>
            <a:gdLst/>
            <a:ahLst/>
            <a:cxnLst/>
            <a:rect l="l" t="t" r="r" b="b"/>
            <a:pathLst>
              <a:path w="2126472" h="1395739">
                <a:moveTo>
                  <a:pt x="0" y="0"/>
                </a:moveTo>
                <a:lnTo>
                  <a:pt x="2126472" y="0"/>
                </a:lnTo>
                <a:lnTo>
                  <a:pt x="2126472" y="1395738"/>
                </a:lnTo>
                <a:lnTo>
                  <a:pt x="0" y="13957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4350187" y="8124820"/>
            <a:ext cx="1713600" cy="1330377"/>
          </a:xfrm>
          <a:custGeom>
            <a:avLst/>
            <a:gdLst/>
            <a:ahLst/>
            <a:cxnLst/>
            <a:rect l="l" t="t" r="r" b="b"/>
            <a:pathLst>
              <a:path w="1713600" h="1330377">
                <a:moveTo>
                  <a:pt x="0" y="0"/>
                </a:moveTo>
                <a:lnTo>
                  <a:pt x="1713600" y="0"/>
                </a:lnTo>
                <a:lnTo>
                  <a:pt x="1713600" y="1330377"/>
                </a:lnTo>
                <a:lnTo>
                  <a:pt x="0" y="13303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8754392"/>
            <a:ext cx="506712" cy="506712"/>
          </a:xfrm>
          <a:custGeom>
            <a:avLst/>
            <a:gdLst/>
            <a:ahLst/>
            <a:cxnLst/>
            <a:rect l="l" t="t" r="r" b="b"/>
            <a:pathLst>
              <a:path w="506712" h="506712">
                <a:moveTo>
                  <a:pt x="0" y="0"/>
                </a:moveTo>
                <a:lnTo>
                  <a:pt x="506712" y="0"/>
                </a:lnTo>
                <a:lnTo>
                  <a:pt x="506712" y="506712"/>
                </a:lnTo>
                <a:lnTo>
                  <a:pt x="0" y="5067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rot="9826376">
            <a:off x="10315136" y="-1304121"/>
            <a:ext cx="1427340" cy="13628129"/>
            <a:chOff x="0" y="0"/>
            <a:chExt cx="375925" cy="3589302"/>
          </a:xfrm>
        </p:grpSpPr>
        <p:sp>
          <p:nvSpPr>
            <p:cNvPr id="4" name="Freeform 4"/>
            <p:cNvSpPr/>
            <p:nvPr/>
          </p:nvSpPr>
          <p:spPr>
            <a:xfrm>
              <a:off x="0" y="0"/>
              <a:ext cx="375925" cy="3589301"/>
            </a:xfrm>
            <a:custGeom>
              <a:avLst/>
              <a:gdLst/>
              <a:ahLst/>
              <a:cxnLst/>
              <a:rect l="l" t="t" r="r" b="b"/>
              <a:pathLst>
                <a:path w="375925" h="3589301">
                  <a:moveTo>
                    <a:pt x="0" y="0"/>
                  </a:moveTo>
                  <a:lnTo>
                    <a:pt x="375925" y="0"/>
                  </a:lnTo>
                  <a:lnTo>
                    <a:pt x="375925" y="3589301"/>
                  </a:lnTo>
                  <a:lnTo>
                    <a:pt x="0" y="3589301"/>
                  </a:lnTo>
                  <a:close/>
                </a:path>
              </a:pathLst>
            </a:custGeom>
            <a:solidFill>
              <a:srgbClr val="545454"/>
            </a:solidFill>
          </p:spPr>
          <p:txBody>
            <a:bodyPr/>
            <a:lstStyle/>
            <a:p>
              <a:endParaRPr lang="en-US"/>
            </a:p>
          </p:txBody>
        </p:sp>
        <p:sp>
          <p:nvSpPr>
            <p:cNvPr id="5" name="TextBox 5"/>
            <p:cNvSpPr txBox="1"/>
            <p:nvPr/>
          </p:nvSpPr>
          <p:spPr>
            <a:xfrm>
              <a:off x="0" y="38100"/>
              <a:ext cx="375925" cy="3551202"/>
            </a:xfrm>
            <a:prstGeom prst="rect">
              <a:avLst/>
            </a:prstGeom>
          </p:spPr>
          <p:txBody>
            <a:bodyPr lIns="50800" tIns="50800" rIns="50800" bIns="50800" rtlCol="0" anchor="ctr"/>
            <a:lstStyle/>
            <a:p>
              <a:pPr algn="ctr">
                <a:lnSpc>
                  <a:spcPts val="2400"/>
                </a:lnSpc>
              </a:pPr>
              <a:endParaRPr/>
            </a:p>
          </p:txBody>
        </p:sp>
      </p:grpSp>
      <p:grpSp>
        <p:nvGrpSpPr>
          <p:cNvPr id="6" name="Group 6"/>
          <p:cNvGrpSpPr>
            <a:grpSpLocks noChangeAspect="1"/>
          </p:cNvGrpSpPr>
          <p:nvPr/>
        </p:nvGrpSpPr>
        <p:grpSpPr>
          <a:xfrm>
            <a:off x="10410102" y="0"/>
            <a:ext cx="7013281" cy="10287000"/>
            <a:chOff x="0" y="0"/>
            <a:chExt cx="4715929" cy="6917271"/>
          </a:xfrm>
        </p:grpSpPr>
        <p:sp>
          <p:nvSpPr>
            <p:cNvPr id="7" name="Freeform 7"/>
            <p:cNvSpPr/>
            <p:nvPr/>
          </p:nvSpPr>
          <p:spPr>
            <a:xfrm>
              <a:off x="0" y="0"/>
              <a:ext cx="4715891" cy="6917310"/>
            </a:xfrm>
            <a:custGeom>
              <a:avLst/>
              <a:gdLst/>
              <a:ahLst/>
              <a:cxnLst/>
              <a:rect l="l" t="t" r="r" b="b"/>
              <a:pathLst>
                <a:path w="4715891" h="6917310">
                  <a:moveTo>
                    <a:pt x="1058291" y="0"/>
                  </a:moveTo>
                  <a:lnTo>
                    <a:pt x="0" y="4021709"/>
                  </a:lnTo>
                  <a:lnTo>
                    <a:pt x="753491" y="6917310"/>
                  </a:lnTo>
                  <a:lnTo>
                    <a:pt x="4428109" y="6917310"/>
                  </a:lnTo>
                  <a:lnTo>
                    <a:pt x="3691509" y="4021710"/>
                  </a:lnTo>
                  <a:lnTo>
                    <a:pt x="4715891" y="0"/>
                  </a:lnTo>
                  <a:close/>
                </a:path>
              </a:pathLst>
            </a:custGeom>
            <a:blipFill>
              <a:blip r:embed="rId4"/>
              <a:stretch>
                <a:fillRect l="-99119" t="-35144" r="-144078" b="-21034"/>
              </a:stretch>
            </a:blipFill>
          </p:spPr>
          <p:txBody>
            <a:bodyPr/>
            <a:lstStyle/>
            <a:p>
              <a:endParaRPr lang="en-US"/>
            </a:p>
          </p:txBody>
        </p:sp>
      </p:grpSp>
      <p:grpSp>
        <p:nvGrpSpPr>
          <p:cNvPr id="8" name="Group 8"/>
          <p:cNvGrpSpPr/>
          <p:nvPr/>
        </p:nvGrpSpPr>
        <p:grpSpPr>
          <a:xfrm rot="10030226">
            <a:off x="16341807" y="-2137240"/>
            <a:ext cx="2561803" cy="8055514"/>
            <a:chOff x="0" y="0"/>
            <a:chExt cx="674714" cy="2121617"/>
          </a:xfrm>
        </p:grpSpPr>
        <p:sp>
          <p:nvSpPr>
            <p:cNvPr id="9" name="Freeform 9"/>
            <p:cNvSpPr/>
            <p:nvPr/>
          </p:nvSpPr>
          <p:spPr>
            <a:xfrm>
              <a:off x="0" y="0"/>
              <a:ext cx="674714" cy="2121617"/>
            </a:xfrm>
            <a:custGeom>
              <a:avLst/>
              <a:gdLst/>
              <a:ahLst/>
              <a:cxnLst/>
              <a:rect l="l" t="t" r="r" b="b"/>
              <a:pathLst>
                <a:path w="674714" h="2121617">
                  <a:moveTo>
                    <a:pt x="0" y="0"/>
                  </a:moveTo>
                  <a:lnTo>
                    <a:pt x="674714" y="0"/>
                  </a:lnTo>
                  <a:lnTo>
                    <a:pt x="674714" y="2121617"/>
                  </a:lnTo>
                  <a:lnTo>
                    <a:pt x="0" y="2121617"/>
                  </a:lnTo>
                  <a:close/>
                </a:path>
              </a:pathLst>
            </a:custGeom>
            <a:solidFill>
              <a:srgbClr val="545454"/>
            </a:solidFill>
          </p:spPr>
          <p:txBody>
            <a:bodyPr/>
            <a:lstStyle/>
            <a:p>
              <a:endParaRPr lang="en-US"/>
            </a:p>
          </p:txBody>
        </p:sp>
        <p:sp>
          <p:nvSpPr>
            <p:cNvPr id="10" name="TextBox 10"/>
            <p:cNvSpPr txBox="1"/>
            <p:nvPr/>
          </p:nvSpPr>
          <p:spPr>
            <a:xfrm>
              <a:off x="0" y="38100"/>
              <a:ext cx="674714" cy="2083517"/>
            </a:xfrm>
            <a:prstGeom prst="rect">
              <a:avLst/>
            </a:prstGeom>
          </p:spPr>
          <p:txBody>
            <a:bodyPr lIns="50800" tIns="50800" rIns="50800" bIns="50800" rtlCol="0" anchor="ctr"/>
            <a:lstStyle/>
            <a:p>
              <a:pPr algn="ctr">
                <a:lnSpc>
                  <a:spcPts val="2400"/>
                </a:lnSpc>
              </a:pPr>
              <a:endParaRPr/>
            </a:p>
          </p:txBody>
        </p:sp>
      </p:grpSp>
      <p:grpSp>
        <p:nvGrpSpPr>
          <p:cNvPr id="11" name="Group 11"/>
          <p:cNvGrpSpPr/>
          <p:nvPr/>
        </p:nvGrpSpPr>
        <p:grpSpPr>
          <a:xfrm>
            <a:off x="15820708" y="3186787"/>
            <a:ext cx="1602675" cy="5619030"/>
            <a:chOff x="0" y="0"/>
            <a:chExt cx="422104" cy="1479909"/>
          </a:xfrm>
        </p:grpSpPr>
        <p:sp>
          <p:nvSpPr>
            <p:cNvPr id="12" name="Freeform 12"/>
            <p:cNvSpPr/>
            <p:nvPr/>
          </p:nvSpPr>
          <p:spPr>
            <a:xfrm>
              <a:off x="0" y="0"/>
              <a:ext cx="422104" cy="1479909"/>
            </a:xfrm>
            <a:custGeom>
              <a:avLst/>
              <a:gdLst/>
              <a:ahLst/>
              <a:cxnLst/>
              <a:rect l="l" t="t" r="r" b="b"/>
              <a:pathLst>
                <a:path w="422104" h="1479909">
                  <a:moveTo>
                    <a:pt x="211052" y="0"/>
                  </a:moveTo>
                  <a:lnTo>
                    <a:pt x="422104" y="739955"/>
                  </a:lnTo>
                  <a:lnTo>
                    <a:pt x="211052" y="1479909"/>
                  </a:lnTo>
                  <a:lnTo>
                    <a:pt x="0" y="739955"/>
                  </a:lnTo>
                  <a:lnTo>
                    <a:pt x="211052" y="0"/>
                  </a:lnTo>
                  <a:close/>
                </a:path>
              </a:pathLst>
            </a:custGeom>
            <a:solidFill>
              <a:srgbClr val="FF914D"/>
            </a:solidFill>
          </p:spPr>
          <p:txBody>
            <a:bodyPr/>
            <a:lstStyle/>
            <a:p>
              <a:endParaRPr lang="en-US"/>
            </a:p>
          </p:txBody>
        </p:sp>
        <p:sp>
          <p:nvSpPr>
            <p:cNvPr id="13" name="TextBox 13"/>
            <p:cNvSpPr txBox="1"/>
            <p:nvPr/>
          </p:nvSpPr>
          <p:spPr>
            <a:xfrm>
              <a:off x="139700" y="177800"/>
              <a:ext cx="142704" cy="1162409"/>
            </a:xfrm>
            <a:prstGeom prst="rect">
              <a:avLst/>
            </a:prstGeom>
          </p:spPr>
          <p:txBody>
            <a:bodyPr lIns="50800" tIns="50800" rIns="50800" bIns="50800" rtlCol="0" anchor="ctr"/>
            <a:lstStyle/>
            <a:p>
              <a:pPr algn="ctr">
                <a:lnSpc>
                  <a:spcPts val="2400"/>
                </a:lnSpc>
              </a:pPr>
              <a:endParaRPr/>
            </a:p>
          </p:txBody>
        </p:sp>
      </p:grpSp>
      <p:grpSp>
        <p:nvGrpSpPr>
          <p:cNvPr id="14" name="Group 14"/>
          <p:cNvGrpSpPr/>
          <p:nvPr/>
        </p:nvGrpSpPr>
        <p:grpSpPr>
          <a:xfrm rot="-9976720">
            <a:off x="17050952" y="230121"/>
            <a:ext cx="2249856" cy="13521450"/>
            <a:chOff x="0" y="0"/>
            <a:chExt cx="592555" cy="3561205"/>
          </a:xfrm>
        </p:grpSpPr>
        <p:sp>
          <p:nvSpPr>
            <p:cNvPr id="15" name="Freeform 15"/>
            <p:cNvSpPr/>
            <p:nvPr/>
          </p:nvSpPr>
          <p:spPr>
            <a:xfrm>
              <a:off x="0" y="0"/>
              <a:ext cx="592555" cy="3561205"/>
            </a:xfrm>
            <a:custGeom>
              <a:avLst/>
              <a:gdLst/>
              <a:ahLst/>
              <a:cxnLst/>
              <a:rect l="l" t="t" r="r" b="b"/>
              <a:pathLst>
                <a:path w="592555" h="3561205">
                  <a:moveTo>
                    <a:pt x="0" y="0"/>
                  </a:moveTo>
                  <a:lnTo>
                    <a:pt x="592555" y="0"/>
                  </a:lnTo>
                  <a:lnTo>
                    <a:pt x="592555" y="3561205"/>
                  </a:lnTo>
                  <a:lnTo>
                    <a:pt x="0" y="3561205"/>
                  </a:lnTo>
                  <a:close/>
                </a:path>
              </a:pathLst>
            </a:custGeom>
            <a:solidFill>
              <a:srgbClr val="A6A6A6"/>
            </a:solidFill>
          </p:spPr>
          <p:txBody>
            <a:bodyPr/>
            <a:lstStyle/>
            <a:p>
              <a:endParaRPr lang="en-US"/>
            </a:p>
          </p:txBody>
        </p:sp>
        <p:sp>
          <p:nvSpPr>
            <p:cNvPr id="16" name="TextBox 16"/>
            <p:cNvSpPr txBox="1"/>
            <p:nvPr/>
          </p:nvSpPr>
          <p:spPr>
            <a:xfrm>
              <a:off x="0" y="38100"/>
              <a:ext cx="592555" cy="3523105"/>
            </a:xfrm>
            <a:prstGeom prst="rect">
              <a:avLst/>
            </a:prstGeom>
          </p:spPr>
          <p:txBody>
            <a:bodyPr lIns="50800" tIns="50800" rIns="50800" bIns="50800" rtlCol="0" anchor="ctr"/>
            <a:lstStyle/>
            <a:p>
              <a:pPr algn="ctr">
                <a:lnSpc>
                  <a:spcPts val="2400"/>
                </a:lnSpc>
              </a:pPr>
              <a:endParaRPr/>
            </a:p>
          </p:txBody>
        </p:sp>
      </p:grpSp>
      <p:sp>
        <p:nvSpPr>
          <p:cNvPr id="17" name="Freeform 17"/>
          <p:cNvSpPr/>
          <p:nvPr/>
        </p:nvSpPr>
        <p:spPr>
          <a:xfrm rot="6238719">
            <a:off x="16166573" y="4154966"/>
            <a:ext cx="2789674" cy="271993"/>
          </a:xfrm>
          <a:custGeom>
            <a:avLst/>
            <a:gdLst/>
            <a:ahLst/>
            <a:cxnLst/>
            <a:rect l="l" t="t" r="r" b="b"/>
            <a:pathLst>
              <a:path w="2789674" h="271993">
                <a:moveTo>
                  <a:pt x="0" y="0"/>
                </a:moveTo>
                <a:lnTo>
                  <a:pt x="2789674" y="0"/>
                </a:lnTo>
                <a:lnTo>
                  <a:pt x="2789674" y="271994"/>
                </a:lnTo>
                <a:lnTo>
                  <a:pt x="0" y="271994"/>
                </a:lnTo>
                <a:lnTo>
                  <a:pt x="0" y="0"/>
                </a:lnTo>
                <a:close/>
              </a:path>
            </a:pathLst>
          </a:custGeom>
          <a:blipFill>
            <a:blip r:embed="rId5"/>
            <a:stretch>
              <a:fillRect/>
            </a:stretch>
          </a:blipFill>
        </p:spPr>
        <p:txBody>
          <a:bodyPr/>
          <a:lstStyle/>
          <a:p>
            <a:endParaRPr lang="en-US"/>
          </a:p>
        </p:txBody>
      </p:sp>
      <p:sp>
        <p:nvSpPr>
          <p:cNvPr id="18" name="Freeform 18"/>
          <p:cNvSpPr/>
          <p:nvPr/>
        </p:nvSpPr>
        <p:spPr>
          <a:xfrm rot="6237799">
            <a:off x="15252667" y="7136868"/>
            <a:ext cx="3097448" cy="302001"/>
          </a:xfrm>
          <a:custGeom>
            <a:avLst/>
            <a:gdLst/>
            <a:ahLst/>
            <a:cxnLst/>
            <a:rect l="l" t="t" r="r" b="b"/>
            <a:pathLst>
              <a:path w="3097448" h="302001">
                <a:moveTo>
                  <a:pt x="0" y="0"/>
                </a:moveTo>
                <a:lnTo>
                  <a:pt x="3097448" y="0"/>
                </a:lnTo>
                <a:lnTo>
                  <a:pt x="3097448" y="302001"/>
                </a:lnTo>
                <a:lnTo>
                  <a:pt x="0" y="302001"/>
                </a:lnTo>
                <a:lnTo>
                  <a:pt x="0" y="0"/>
                </a:lnTo>
                <a:close/>
              </a:path>
            </a:pathLst>
          </a:custGeom>
          <a:blipFill>
            <a:blip r:embed="rId5"/>
            <a:stretch>
              <a:fillRect/>
            </a:stretch>
          </a:blipFill>
        </p:spPr>
        <p:txBody>
          <a:bodyPr/>
          <a:lstStyle/>
          <a:p>
            <a:endParaRPr lang="en-US"/>
          </a:p>
        </p:txBody>
      </p:sp>
      <p:grpSp>
        <p:nvGrpSpPr>
          <p:cNvPr id="19" name="Group 19"/>
          <p:cNvGrpSpPr/>
          <p:nvPr/>
        </p:nvGrpSpPr>
        <p:grpSpPr>
          <a:xfrm rot="-67296">
            <a:off x="9499022" y="-2393877"/>
            <a:ext cx="3126907" cy="5700035"/>
            <a:chOff x="0" y="0"/>
            <a:chExt cx="823547" cy="1501244"/>
          </a:xfrm>
        </p:grpSpPr>
        <p:sp>
          <p:nvSpPr>
            <p:cNvPr id="20" name="Freeform 20"/>
            <p:cNvSpPr/>
            <p:nvPr/>
          </p:nvSpPr>
          <p:spPr>
            <a:xfrm>
              <a:off x="0" y="0"/>
              <a:ext cx="823547" cy="1501244"/>
            </a:xfrm>
            <a:custGeom>
              <a:avLst/>
              <a:gdLst/>
              <a:ahLst/>
              <a:cxnLst/>
              <a:rect l="l" t="t" r="r" b="b"/>
              <a:pathLst>
                <a:path w="823547" h="1501244">
                  <a:moveTo>
                    <a:pt x="411774" y="1501244"/>
                  </a:moveTo>
                  <a:lnTo>
                    <a:pt x="823547" y="0"/>
                  </a:lnTo>
                  <a:lnTo>
                    <a:pt x="0" y="0"/>
                  </a:lnTo>
                  <a:lnTo>
                    <a:pt x="411774" y="1501244"/>
                  </a:lnTo>
                  <a:close/>
                </a:path>
              </a:pathLst>
            </a:custGeom>
            <a:solidFill>
              <a:srgbClr val="FF914D"/>
            </a:solidFill>
          </p:spPr>
          <p:txBody>
            <a:bodyPr/>
            <a:lstStyle/>
            <a:p>
              <a:endParaRPr lang="en-US"/>
            </a:p>
          </p:txBody>
        </p:sp>
        <p:sp>
          <p:nvSpPr>
            <p:cNvPr id="21" name="TextBox 21"/>
            <p:cNvSpPr txBox="1"/>
            <p:nvPr/>
          </p:nvSpPr>
          <p:spPr>
            <a:xfrm>
              <a:off x="127000" y="88900"/>
              <a:ext cx="569547" cy="1082144"/>
            </a:xfrm>
            <a:prstGeom prst="rect">
              <a:avLst/>
            </a:prstGeom>
          </p:spPr>
          <p:txBody>
            <a:bodyPr lIns="50800" tIns="50800" rIns="50800" bIns="50800" rtlCol="0" anchor="ctr"/>
            <a:lstStyle/>
            <a:p>
              <a:pPr algn="ctr">
                <a:lnSpc>
                  <a:spcPts val="2400"/>
                </a:lnSpc>
              </a:pPr>
              <a:endParaRPr/>
            </a:p>
          </p:txBody>
        </p:sp>
      </p:grpSp>
      <p:sp>
        <p:nvSpPr>
          <p:cNvPr id="22" name="Freeform 22"/>
          <p:cNvSpPr/>
          <p:nvPr/>
        </p:nvSpPr>
        <p:spPr>
          <a:xfrm rot="6238719">
            <a:off x="9721294" y="1397372"/>
            <a:ext cx="3356179" cy="327227"/>
          </a:xfrm>
          <a:custGeom>
            <a:avLst/>
            <a:gdLst/>
            <a:ahLst/>
            <a:cxnLst/>
            <a:rect l="l" t="t" r="r" b="b"/>
            <a:pathLst>
              <a:path w="3356179" h="327227">
                <a:moveTo>
                  <a:pt x="0" y="0"/>
                </a:moveTo>
                <a:lnTo>
                  <a:pt x="3356179" y="0"/>
                </a:lnTo>
                <a:lnTo>
                  <a:pt x="3356179" y="327228"/>
                </a:lnTo>
                <a:lnTo>
                  <a:pt x="0" y="327228"/>
                </a:lnTo>
                <a:lnTo>
                  <a:pt x="0" y="0"/>
                </a:lnTo>
                <a:close/>
              </a:path>
            </a:pathLst>
          </a:custGeom>
          <a:blipFill>
            <a:blip r:embed="rId5"/>
            <a:stretch>
              <a:fillRect/>
            </a:stretch>
          </a:blipFill>
        </p:spPr>
        <p:txBody>
          <a:bodyPr/>
          <a:lstStyle/>
          <a:p>
            <a:endParaRPr lang="en-US"/>
          </a:p>
        </p:txBody>
      </p:sp>
      <p:sp>
        <p:nvSpPr>
          <p:cNvPr id="23" name="Freeform 23"/>
          <p:cNvSpPr/>
          <p:nvPr/>
        </p:nvSpPr>
        <p:spPr>
          <a:xfrm rot="4412241">
            <a:off x="8619063" y="1541830"/>
            <a:ext cx="3654610" cy="356324"/>
          </a:xfrm>
          <a:custGeom>
            <a:avLst/>
            <a:gdLst/>
            <a:ahLst/>
            <a:cxnLst/>
            <a:rect l="l" t="t" r="r" b="b"/>
            <a:pathLst>
              <a:path w="3654610" h="356324">
                <a:moveTo>
                  <a:pt x="0" y="0"/>
                </a:moveTo>
                <a:lnTo>
                  <a:pt x="3654610" y="0"/>
                </a:lnTo>
                <a:lnTo>
                  <a:pt x="3654610" y="356324"/>
                </a:lnTo>
                <a:lnTo>
                  <a:pt x="0" y="356324"/>
                </a:lnTo>
                <a:lnTo>
                  <a:pt x="0" y="0"/>
                </a:lnTo>
                <a:close/>
              </a:path>
            </a:pathLst>
          </a:custGeom>
          <a:blipFill>
            <a:blip r:embed="rId5">
              <a:alphaModFix amt="70000"/>
            </a:blip>
            <a:stretch>
              <a:fillRect/>
            </a:stretch>
          </a:blipFill>
        </p:spPr>
        <p:txBody>
          <a:bodyPr/>
          <a:lstStyle/>
          <a:p>
            <a:endParaRPr lang="en-US"/>
          </a:p>
        </p:txBody>
      </p:sp>
      <p:grpSp>
        <p:nvGrpSpPr>
          <p:cNvPr id="24" name="Group 24"/>
          <p:cNvGrpSpPr/>
          <p:nvPr/>
        </p:nvGrpSpPr>
        <p:grpSpPr>
          <a:xfrm>
            <a:off x="9958149" y="7561414"/>
            <a:ext cx="1754212" cy="3258427"/>
            <a:chOff x="0" y="0"/>
            <a:chExt cx="812800" cy="1509766"/>
          </a:xfrm>
        </p:grpSpPr>
        <p:sp>
          <p:nvSpPr>
            <p:cNvPr id="25" name="Freeform 25"/>
            <p:cNvSpPr/>
            <p:nvPr/>
          </p:nvSpPr>
          <p:spPr>
            <a:xfrm>
              <a:off x="0" y="0"/>
              <a:ext cx="812800" cy="1509766"/>
            </a:xfrm>
            <a:custGeom>
              <a:avLst/>
              <a:gdLst/>
              <a:ahLst/>
              <a:cxnLst/>
              <a:rect l="l" t="t" r="r" b="b"/>
              <a:pathLst>
                <a:path w="812800" h="1509766">
                  <a:moveTo>
                    <a:pt x="406400" y="0"/>
                  </a:moveTo>
                  <a:lnTo>
                    <a:pt x="812800" y="1509766"/>
                  </a:lnTo>
                  <a:lnTo>
                    <a:pt x="0" y="1509766"/>
                  </a:lnTo>
                  <a:lnTo>
                    <a:pt x="406400" y="0"/>
                  </a:lnTo>
                  <a:close/>
                </a:path>
              </a:pathLst>
            </a:custGeom>
            <a:solidFill>
              <a:srgbClr val="545454"/>
            </a:solidFill>
          </p:spPr>
          <p:txBody>
            <a:bodyPr/>
            <a:lstStyle/>
            <a:p>
              <a:endParaRPr lang="en-US"/>
            </a:p>
          </p:txBody>
        </p:sp>
        <p:sp>
          <p:nvSpPr>
            <p:cNvPr id="26" name="TextBox 26"/>
            <p:cNvSpPr txBox="1"/>
            <p:nvPr/>
          </p:nvSpPr>
          <p:spPr>
            <a:xfrm>
              <a:off x="127000" y="368300"/>
              <a:ext cx="558800" cy="1090666"/>
            </a:xfrm>
            <a:prstGeom prst="rect">
              <a:avLst/>
            </a:prstGeom>
          </p:spPr>
          <p:txBody>
            <a:bodyPr lIns="50800" tIns="50800" rIns="50800" bIns="50800" rtlCol="0" anchor="ctr"/>
            <a:lstStyle/>
            <a:p>
              <a:pPr algn="ctr">
                <a:lnSpc>
                  <a:spcPts val="2400"/>
                </a:lnSpc>
              </a:pPr>
              <a:endParaRPr/>
            </a:p>
          </p:txBody>
        </p:sp>
      </p:grpSp>
      <p:sp>
        <p:nvSpPr>
          <p:cNvPr id="27" name="Freeform 27"/>
          <p:cNvSpPr/>
          <p:nvPr/>
        </p:nvSpPr>
        <p:spPr>
          <a:xfrm rot="4483623">
            <a:off x="9734327" y="8878253"/>
            <a:ext cx="2656296" cy="258989"/>
          </a:xfrm>
          <a:custGeom>
            <a:avLst/>
            <a:gdLst/>
            <a:ahLst/>
            <a:cxnLst/>
            <a:rect l="l" t="t" r="r" b="b"/>
            <a:pathLst>
              <a:path w="2656296" h="258989">
                <a:moveTo>
                  <a:pt x="0" y="0"/>
                </a:moveTo>
                <a:lnTo>
                  <a:pt x="2656296" y="0"/>
                </a:lnTo>
                <a:lnTo>
                  <a:pt x="2656296" y="258989"/>
                </a:lnTo>
                <a:lnTo>
                  <a:pt x="0" y="258989"/>
                </a:lnTo>
                <a:lnTo>
                  <a:pt x="0" y="0"/>
                </a:lnTo>
                <a:close/>
              </a:path>
            </a:pathLst>
          </a:custGeom>
          <a:blipFill>
            <a:blip r:embed="rId5"/>
            <a:stretch>
              <a:fillRect/>
            </a:stretch>
          </a:blipFill>
        </p:spPr>
        <p:txBody>
          <a:bodyPr/>
          <a:lstStyle/>
          <a:p>
            <a:endParaRPr lang="en-US"/>
          </a:p>
        </p:txBody>
      </p:sp>
      <p:sp>
        <p:nvSpPr>
          <p:cNvPr id="28" name="TextBox 28"/>
          <p:cNvSpPr txBox="1"/>
          <p:nvPr/>
        </p:nvSpPr>
        <p:spPr>
          <a:xfrm>
            <a:off x="1028700" y="4331715"/>
            <a:ext cx="8728969" cy="1388111"/>
          </a:xfrm>
          <a:prstGeom prst="rect">
            <a:avLst/>
          </a:prstGeom>
        </p:spPr>
        <p:txBody>
          <a:bodyPr lIns="0" tIns="0" rIns="0" bIns="0" rtlCol="0" anchor="t">
            <a:spAutoFit/>
          </a:bodyPr>
          <a:lstStyle/>
          <a:p>
            <a:pPr>
              <a:lnSpc>
                <a:spcPts val="10400"/>
              </a:lnSpc>
            </a:pPr>
            <a:r>
              <a:rPr lang="en-US" sz="10400">
                <a:solidFill>
                  <a:srgbClr val="FF914D"/>
                </a:solidFill>
                <a:latin typeface="Montserrat Classic Bold"/>
              </a:rPr>
              <a:t>QUESTIONS?</a:t>
            </a:r>
          </a:p>
        </p:txBody>
      </p:sp>
      <p:sp>
        <p:nvSpPr>
          <p:cNvPr id="29" name="TextBox 29"/>
          <p:cNvSpPr txBox="1"/>
          <p:nvPr/>
        </p:nvSpPr>
        <p:spPr>
          <a:xfrm>
            <a:off x="1701787" y="8862968"/>
            <a:ext cx="6372001" cy="327660"/>
          </a:xfrm>
          <a:prstGeom prst="rect">
            <a:avLst/>
          </a:prstGeom>
        </p:spPr>
        <p:txBody>
          <a:bodyPr lIns="0" tIns="0" rIns="0" bIns="0" rtlCol="0" anchor="t">
            <a:spAutoFit/>
          </a:bodyPr>
          <a:lstStyle/>
          <a:p>
            <a:pPr>
              <a:lnSpc>
                <a:spcPts val="2400"/>
              </a:lnSpc>
              <a:spcBef>
                <a:spcPct val="0"/>
              </a:spcBef>
            </a:pPr>
            <a:r>
              <a:rPr lang="en-US" sz="2400">
                <a:solidFill>
                  <a:srgbClr val="000000"/>
                </a:solidFill>
                <a:latin typeface="Montserrat Classic"/>
              </a:rPr>
              <a:t>www.inclusivemarketresearchgroup.com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43043" y="5143500"/>
            <a:ext cx="9244957" cy="5067300"/>
            <a:chOff x="0" y="0"/>
            <a:chExt cx="2434886" cy="1334598"/>
          </a:xfrm>
        </p:grpSpPr>
        <p:sp>
          <p:nvSpPr>
            <p:cNvPr id="3" name="Freeform 3"/>
            <p:cNvSpPr/>
            <p:nvPr/>
          </p:nvSpPr>
          <p:spPr>
            <a:xfrm>
              <a:off x="0" y="0"/>
              <a:ext cx="2434886" cy="1334598"/>
            </a:xfrm>
            <a:custGeom>
              <a:avLst/>
              <a:gdLst/>
              <a:ahLst/>
              <a:cxnLst/>
              <a:rect l="l" t="t" r="r" b="b"/>
              <a:pathLst>
                <a:path w="2434886" h="1334598">
                  <a:moveTo>
                    <a:pt x="0" y="0"/>
                  </a:moveTo>
                  <a:lnTo>
                    <a:pt x="2434886" y="0"/>
                  </a:lnTo>
                  <a:lnTo>
                    <a:pt x="2434886" y="1334598"/>
                  </a:lnTo>
                  <a:lnTo>
                    <a:pt x="0" y="1334598"/>
                  </a:lnTo>
                  <a:close/>
                </a:path>
              </a:pathLst>
            </a:custGeom>
            <a:solidFill>
              <a:srgbClr val="545454"/>
            </a:solidFill>
          </p:spPr>
          <p:txBody>
            <a:bodyPr/>
            <a:lstStyle/>
            <a:p>
              <a:endParaRPr lang="en-US"/>
            </a:p>
          </p:txBody>
        </p:sp>
        <p:sp>
          <p:nvSpPr>
            <p:cNvPr id="4" name="TextBox 4"/>
            <p:cNvSpPr txBox="1"/>
            <p:nvPr/>
          </p:nvSpPr>
          <p:spPr>
            <a:xfrm>
              <a:off x="0" y="38100"/>
              <a:ext cx="2434886" cy="1296498"/>
            </a:xfrm>
            <a:prstGeom prst="rect">
              <a:avLst/>
            </a:prstGeom>
          </p:spPr>
          <p:txBody>
            <a:bodyPr lIns="50800" tIns="50800" rIns="50800" bIns="50800" rtlCol="0" anchor="ctr"/>
            <a:lstStyle/>
            <a:p>
              <a:pPr algn="ctr">
                <a:lnSpc>
                  <a:spcPts val="2400"/>
                </a:lnSpc>
              </a:pPr>
              <a:endParaRPr/>
            </a:p>
          </p:txBody>
        </p:sp>
      </p:grpSp>
      <p:grpSp>
        <p:nvGrpSpPr>
          <p:cNvPr id="5" name="Group 5"/>
          <p:cNvGrpSpPr/>
          <p:nvPr/>
        </p:nvGrpSpPr>
        <p:grpSpPr>
          <a:xfrm>
            <a:off x="0" y="5143500"/>
            <a:ext cx="9144000" cy="5067300"/>
            <a:chOff x="0" y="0"/>
            <a:chExt cx="2408296" cy="1334598"/>
          </a:xfrm>
        </p:grpSpPr>
        <p:sp>
          <p:nvSpPr>
            <p:cNvPr id="6" name="Freeform 6"/>
            <p:cNvSpPr/>
            <p:nvPr/>
          </p:nvSpPr>
          <p:spPr>
            <a:xfrm>
              <a:off x="0" y="0"/>
              <a:ext cx="2408296" cy="1334598"/>
            </a:xfrm>
            <a:custGeom>
              <a:avLst/>
              <a:gdLst/>
              <a:ahLst/>
              <a:cxnLst/>
              <a:rect l="l" t="t" r="r" b="b"/>
              <a:pathLst>
                <a:path w="2408296" h="1334598">
                  <a:moveTo>
                    <a:pt x="0" y="0"/>
                  </a:moveTo>
                  <a:lnTo>
                    <a:pt x="2408296" y="0"/>
                  </a:lnTo>
                  <a:lnTo>
                    <a:pt x="2408296" y="1334598"/>
                  </a:lnTo>
                  <a:lnTo>
                    <a:pt x="0" y="1334598"/>
                  </a:lnTo>
                  <a:close/>
                </a:path>
              </a:pathLst>
            </a:custGeom>
            <a:solidFill>
              <a:srgbClr val="A6A6A6"/>
            </a:solidFill>
          </p:spPr>
          <p:txBody>
            <a:bodyPr/>
            <a:lstStyle/>
            <a:p>
              <a:endParaRPr lang="en-US"/>
            </a:p>
          </p:txBody>
        </p:sp>
        <p:sp>
          <p:nvSpPr>
            <p:cNvPr id="7" name="TextBox 7"/>
            <p:cNvSpPr txBox="1"/>
            <p:nvPr/>
          </p:nvSpPr>
          <p:spPr>
            <a:xfrm>
              <a:off x="0" y="38100"/>
              <a:ext cx="2408296" cy="1296498"/>
            </a:xfrm>
            <a:prstGeom prst="rect">
              <a:avLst/>
            </a:prstGeom>
          </p:spPr>
          <p:txBody>
            <a:bodyPr lIns="50800" tIns="50800" rIns="50800" bIns="50800" rtlCol="0" anchor="ctr"/>
            <a:lstStyle/>
            <a:p>
              <a:pPr algn="ctr">
                <a:lnSpc>
                  <a:spcPts val="2400"/>
                </a:lnSpc>
              </a:pPr>
              <a:endParaRPr/>
            </a:p>
          </p:txBody>
        </p:sp>
      </p:grpSp>
      <p:grpSp>
        <p:nvGrpSpPr>
          <p:cNvPr id="8" name="Group 8"/>
          <p:cNvGrpSpPr/>
          <p:nvPr/>
        </p:nvGrpSpPr>
        <p:grpSpPr>
          <a:xfrm>
            <a:off x="2894324" y="3881222"/>
            <a:ext cx="3355352" cy="335535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p:spPr>
          <p:txBody>
            <a:bodyPr/>
            <a:lstStyle/>
            <a:p>
              <a:endParaRPr lang="en-US"/>
            </a:p>
          </p:txBody>
        </p:sp>
        <p:sp>
          <p:nvSpPr>
            <p:cNvPr id="10" name="TextBox 10"/>
            <p:cNvSpPr txBox="1"/>
            <p:nvPr/>
          </p:nvSpPr>
          <p:spPr>
            <a:xfrm>
              <a:off x="76200" y="114300"/>
              <a:ext cx="660400" cy="622300"/>
            </a:xfrm>
            <a:prstGeom prst="rect">
              <a:avLst/>
            </a:prstGeom>
          </p:spPr>
          <p:txBody>
            <a:bodyPr lIns="50800" tIns="50800" rIns="50800" bIns="50800" rtlCol="0" anchor="ctr"/>
            <a:lstStyle/>
            <a:p>
              <a:pPr algn="ctr">
                <a:lnSpc>
                  <a:spcPts val="2400"/>
                </a:lnSpc>
              </a:pPr>
              <a:endParaRPr/>
            </a:p>
          </p:txBody>
        </p:sp>
      </p:grpSp>
      <p:grpSp>
        <p:nvGrpSpPr>
          <p:cNvPr id="11" name="Group 11"/>
          <p:cNvGrpSpPr>
            <a:grpSpLocks noChangeAspect="1"/>
          </p:cNvGrpSpPr>
          <p:nvPr/>
        </p:nvGrpSpPr>
        <p:grpSpPr>
          <a:xfrm>
            <a:off x="3080965" y="4067868"/>
            <a:ext cx="2982071" cy="2982059"/>
            <a:chOff x="0" y="0"/>
            <a:chExt cx="6350000" cy="6349975"/>
          </a:xfrm>
        </p:grpSpPr>
        <p:sp>
          <p:nvSpPr>
            <p:cNvPr id="12" name="Freeform 1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5187" r="-25187"/>
              </a:stretch>
            </a:blipFill>
          </p:spPr>
          <p:txBody>
            <a:bodyPr/>
            <a:lstStyle/>
            <a:p>
              <a:endParaRPr lang="en-US"/>
            </a:p>
          </p:txBody>
        </p:sp>
      </p:grpSp>
      <p:grpSp>
        <p:nvGrpSpPr>
          <p:cNvPr id="13" name="Group 13"/>
          <p:cNvGrpSpPr/>
          <p:nvPr/>
        </p:nvGrpSpPr>
        <p:grpSpPr>
          <a:xfrm>
            <a:off x="11987846" y="3881222"/>
            <a:ext cx="3355352" cy="335535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p:spPr>
          <p:txBody>
            <a:bodyPr/>
            <a:lstStyle/>
            <a:p>
              <a:endParaRPr lang="en-US"/>
            </a:p>
          </p:txBody>
        </p:sp>
        <p:sp>
          <p:nvSpPr>
            <p:cNvPr id="15" name="TextBox 15"/>
            <p:cNvSpPr txBox="1"/>
            <p:nvPr/>
          </p:nvSpPr>
          <p:spPr>
            <a:xfrm>
              <a:off x="76200" y="114300"/>
              <a:ext cx="660400" cy="622300"/>
            </a:xfrm>
            <a:prstGeom prst="rect">
              <a:avLst/>
            </a:prstGeom>
          </p:spPr>
          <p:txBody>
            <a:bodyPr lIns="50800" tIns="50800" rIns="50800" bIns="50800" rtlCol="0" anchor="ctr"/>
            <a:lstStyle/>
            <a:p>
              <a:pPr algn="ctr">
                <a:lnSpc>
                  <a:spcPts val="2400"/>
                </a:lnSpc>
              </a:pPr>
              <a:endParaRPr/>
            </a:p>
          </p:txBody>
        </p:sp>
      </p:grpSp>
      <p:sp>
        <p:nvSpPr>
          <p:cNvPr id="16" name="Freeform 16"/>
          <p:cNvSpPr/>
          <p:nvPr/>
        </p:nvSpPr>
        <p:spPr>
          <a:xfrm>
            <a:off x="12370008" y="4772109"/>
            <a:ext cx="2640482" cy="1287069"/>
          </a:xfrm>
          <a:custGeom>
            <a:avLst/>
            <a:gdLst/>
            <a:ahLst/>
            <a:cxnLst/>
            <a:rect l="l" t="t" r="r" b="b"/>
            <a:pathLst>
              <a:path w="2640482" h="1287069">
                <a:moveTo>
                  <a:pt x="0" y="0"/>
                </a:moveTo>
                <a:lnTo>
                  <a:pt x="2640482" y="0"/>
                </a:lnTo>
                <a:lnTo>
                  <a:pt x="2640482" y="1287070"/>
                </a:lnTo>
                <a:lnTo>
                  <a:pt x="0" y="12870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TextBox 17"/>
          <p:cNvSpPr txBox="1"/>
          <p:nvPr/>
        </p:nvSpPr>
        <p:spPr>
          <a:xfrm>
            <a:off x="1028700" y="1133475"/>
            <a:ext cx="4489163" cy="730249"/>
          </a:xfrm>
          <a:prstGeom prst="rect">
            <a:avLst/>
          </a:prstGeom>
        </p:spPr>
        <p:txBody>
          <a:bodyPr lIns="0" tIns="0" rIns="0" bIns="0" rtlCol="0" anchor="t">
            <a:spAutoFit/>
          </a:bodyPr>
          <a:lstStyle/>
          <a:p>
            <a:pPr>
              <a:lnSpc>
                <a:spcPts val="5499"/>
              </a:lnSpc>
              <a:spcBef>
                <a:spcPct val="0"/>
              </a:spcBef>
            </a:pPr>
            <a:r>
              <a:rPr lang="en-US" sz="5499">
                <a:solidFill>
                  <a:srgbClr val="FF914D"/>
                </a:solidFill>
                <a:latin typeface="Montserrat Classic Bold"/>
              </a:rPr>
              <a:t>About Us</a:t>
            </a:r>
          </a:p>
        </p:txBody>
      </p:sp>
      <p:sp>
        <p:nvSpPr>
          <p:cNvPr id="18" name="TextBox 18"/>
          <p:cNvSpPr txBox="1"/>
          <p:nvPr/>
        </p:nvSpPr>
        <p:spPr>
          <a:xfrm>
            <a:off x="1028700" y="2061947"/>
            <a:ext cx="16230600" cy="1638300"/>
          </a:xfrm>
          <a:prstGeom prst="rect">
            <a:avLst/>
          </a:prstGeom>
        </p:spPr>
        <p:txBody>
          <a:bodyPr lIns="0" tIns="0" rIns="0" bIns="0" rtlCol="0" anchor="t">
            <a:spAutoFit/>
          </a:bodyPr>
          <a:lstStyle/>
          <a:p>
            <a:pPr algn="just">
              <a:lnSpc>
                <a:spcPts val="3239"/>
              </a:lnSpc>
            </a:pPr>
            <a:r>
              <a:rPr lang="en-US" sz="2699">
                <a:solidFill>
                  <a:srgbClr val="000000"/>
                </a:solidFill>
                <a:latin typeface="Montserrat"/>
              </a:rPr>
              <a:t>Inclusive Market Research Group (IMRG) is a certified Women Business Enterprise, Minority Business Enterprise and Women-Owned Small Business specializing in equipping organizations with the tools to better understand multicultural audiences through research including focus groups, interviews, surveys and ethnography. </a:t>
            </a:r>
          </a:p>
        </p:txBody>
      </p:sp>
      <p:sp>
        <p:nvSpPr>
          <p:cNvPr id="19" name="TextBox 19"/>
          <p:cNvSpPr txBox="1"/>
          <p:nvPr/>
        </p:nvSpPr>
        <p:spPr>
          <a:xfrm>
            <a:off x="1813068" y="8093823"/>
            <a:ext cx="5517863" cy="1219200"/>
          </a:xfrm>
          <a:prstGeom prst="rect">
            <a:avLst/>
          </a:prstGeom>
        </p:spPr>
        <p:txBody>
          <a:bodyPr lIns="0" tIns="0" rIns="0" bIns="0" rtlCol="0" anchor="t">
            <a:spAutoFit/>
          </a:bodyPr>
          <a:lstStyle/>
          <a:p>
            <a:pPr algn="ctr">
              <a:lnSpc>
                <a:spcPts val="2400"/>
              </a:lnSpc>
            </a:pPr>
            <a:r>
              <a:rPr lang="en-US" sz="2000">
                <a:solidFill>
                  <a:srgbClr val="FFFFFF"/>
                </a:solidFill>
                <a:latin typeface="Montserrat"/>
              </a:rPr>
              <a:t>As founder and principal researcher at IMRG, Dr. Mills Cox has nearly 15 years of marketing and public relations experience and research experience.</a:t>
            </a:r>
          </a:p>
        </p:txBody>
      </p:sp>
      <p:sp>
        <p:nvSpPr>
          <p:cNvPr id="20" name="TextBox 20"/>
          <p:cNvSpPr txBox="1"/>
          <p:nvPr/>
        </p:nvSpPr>
        <p:spPr>
          <a:xfrm>
            <a:off x="2712059" y="7465174"/>
            <a:ext cx="4900001" cy="390525"/>
          </a:xfrm>
          <a:prstGeom prst="rect">
            <a:avLst/>
          </a:prstGeom>
        </p:spPr>
        <p:txBody>
          <a:bodyPr lIns="0" tIns="0" rIns="0" bIns="0" rtlCol="0" anchor="t">
            <a:spAutoFit/>
          </a:bodyPr>
          <a:lstStyle/>
          <a:p>
            <a:pPr algn="ctr">
              <a:lnSpc>
                <a:spcPts val="2999"/>
              </a:lnSpc>
              <a:spcBef>
                <a:spcPct val="0"/>
              </a:spcBef>
            </a:pPr>
            <a:r>
              <a:rPr lang="en-US" sz="2999">
                <a:solidFill>
                  <a:srgbClr val="FFFFFF"/>
                </a:solidFill>
                <a:latin typeface="Montserrat Classic Bold"/>
              </a:rPr>
              <a:t>Brandale Mills Cox, Ph.D.</a:t>
            </a:r>
          </a:p>
        </p:txBody>
      </p:sp>
      <p:sp>
        <p:nvSpPr>
          <p:cNvPr id="21" name="TextBox 21"/>
          <p:cNvSpPr txBox="1"/>
          <p:nvPr/>
        </p:nvSpPr>
        <p:spPr>
          <a:xfrm>
            <a:off x="11805580" y="7465174"/>
            <a:ext cx="3719883" cy="390525"/>
          </a:xfrm>
          <a:prstGeom prst="rect">
            <a:avLst/>
          </a:prstGeom>
        </p:spPr>
        <p:txBody>
          <a:bodyPr lIns="0" tIns="0" rIns="0" bIns="0" rtlCol="0" anchor="t">
            <a:spAutoFit/>
          </a:bodyPr>
          <a:lstStyle/>
          <a:p>
            <a:pPr algn="ctr">
              <a:lnSpc>
                <a:spcPts val="2999"/>
              </a:lnSpc>
              <a:spcBef>
                <a:spcPct val="0"/>
              </a:spcBef>
            </a:pPr>
            <a:r>
              <a:rPr lang="en-US" sz="2999">
                <a:solidFill>
                  <a:srgbClr val="FFFFFF"/>
                </a:solidFill>
                <a:latin typeface="Montserrat Classic Bold"/>
              </a:rPr>
              <a:t>IMRG</a:t>
            </a:r>
          </a:p>
        </p:txBody>
      </p:sp>
      <p:sp>
        <p:nvSpPr>
          <p:cNvPr id="22" name="TextBox 22"/>
          <p:cNvSpPr txBox="1"/>
          <p:nvPr/>
        </p:nvSpPr>
        <p:spPr>
          <a:xfrm>
            <a:off x="10906590" y="8093823"/>
            <a:ext cx="5517863" cy="1219200"/>
          </a:xfrm>
          <a:prstGeom prst="rect">
            <a:avLst/>
          </a:prstGeom>
        </p:spPr>
        <p:txBody>
          <a:bodyPr lIns="0" tIns="0" rIns="0" bIns="0" rtlCol="0" anchor="t">
            <a:spAutoFit/>
          </a:bodyPr>
          <a:lstStyle/>
          <a:p>
            <a:pPr algn="ctr">
              <a:lnSpc>
                <a:spcPts val="2400"/>
              </a:lnSpc>
            </a:pPr>
            <a:r>
              <a:rPr lang="en-US" sz="2000">
                <a:solidFill>
                  <a:srgbClr val="FFFFFF"/>
                </a:solidFill>
                <a:latin typeface="Montserrat"/>
              </a:rPr>
              <a:t>Our goal is to ensure an entity’s outreach strategies and communication efforts illustrate a genuine understanding of diverse experiences.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865477">
            <a:off x="16518600" y="-1945837"/>
            <a:ext cx="1499186" cy="17268569"/>
            <a:chOff x="0" y="0"/>
            <a:chExt cx="394847" cy="4548100"/>
          </a:xfrm>
        </p:grpSpPr>
        <p:sp>
          <p:nvSpPr>
            <p:cNvPr id="3" name="Freeform 3"/>
            <p:cNvSpPr/>
            <p:nvPr/>
          </p:nvSpPr>
          <p:spPr>
            <a:xfrm>
              <a:off x="0" y="0"/>
              <a:ext cx="394847" cy="4548100"/>
            </a:xfrm>
            <a:custGeom>
              <a:avLst/>
              <a:gdLst/>
              <a:ahLst/>
              <a:cxnLst/>
              <a:rect l="l" t="t" r="r" b="b"/>
              <a:pathLst>
                <a:path w="394847" h="4548100">
                  <a:moveTo>
                    <a:pt x="0" y="0"/>
                  </a:moveTo>
                  <a:lnTo>
                    <a:pt x="394847" y="0"/>
                  </a:lnTo>
                  <a:lnTo>
                    <a:pt x="394847" y="4548100"/>
                  </a:lnTo>
                  <a:lnTo>
                    <a:pt x="0" y="4548100"/>
                  </a:lnTo>
                  <a:close/>
                </a:path>
              </a:pathLst>
            </a:custGeom>
            <a:solidFill>
              <a:srgbClr val="A6A6A6"/>
            </a:solidFill>
          </p:spPr>
          <p:txBody>
            <a:bodyPr/>
            <a:lstStyle/>
            <a:p>
              <a:endParaRPr lang="en-US"/>
            </a:p>
          </p:txBody>
        </p:sp>
        <p:sp>
          <p:nvSpPr>
            <p:cNvPr id="4" name="TextBox 4"/>
            <p:cNvSpPr txBox="1"/>
            <p:nvPr/>
          </p:nvSpPr>
          <p:spPr>
            <a:xfrm>
              <a:off x="0" y="38100"/>
              <a:ext cx="394847" cy="4510000"/>
            </a:xfrm>
            <a:prstGeom prst="rect">
              <a:avLst/>
            </a:prstGeom>
          </p:spPr>
          <p:txBody>
            <a:bodyPr lIns="50800" tIns="50800" rIns="50800" bIns="50800" rtlCol="0" anchor="ctr"/>
            <a:lstStyle/>
            <a:p>
              <a:pPr algn="ctr">
                <a:lnSpc>
                  <a:spcPts val="2400"/>
                </a:lnSpc>
              </a:pPr>
              <a:endParaRPr/>
            </a:p>
          </p:txBody>
        </p:sp>
      </p:grpSp>
      <p:grpSp>
        <p:nvGrpSpPr>
          <p:cNvPr id="5" name="Group 5"/>
          <p:cNvGrpSpPr/>
          <p:nvPr/>
        </p:nvGrpSpPr>
        <p:grpSpPr>
          <a:xfrm rot="865477">
            <a:off x="17189263" y="2465965"/>
            <a:ext cx="1499186" cy="14779015"/>
            <a:chOff x="0" y="0"/>
            <a:chExt cx="394847" cy="3892415"/>
          </a:xfrm>
        </p:grpSpPr>
        <p:sp>
          <p:nvSpPr>
            <p:cNvPr id="6" name="Freeform 6"/>
            <p:cNvSpPr/>
            <p:nvPr/>
          </p:nvSpPr>
          <p:spPr>
            <a:xfrm>
              <a:off x="0" y="0"/>
              <a:ext cx="394847" cy="3892416"/>
            </a:xfrm>
            <a:custGeom>
              <a:avLst/>
              <a:gdLst/>
              <a:ahLst/>
              <a:cxnLst/>
              <a:rect l="l" t="t" r="r" b="b"/>
              <a:pathLst>
                <a:path w="394847" h="3892416">
                  <a:moveTo>
                    <a:pt x="0" y="0"/>
                  </a:moveTo>
                  <a:lnTo>
                    <a:pt x="394847" y="0"/>
                  </a:lnTo>
                  <a:lnTo>
                    <a:pt x="394847" y="3892416"/>
                  </a:lnTo>
                  <a:lnTo>
                    <a:pt x="0" y="3892416"/>
                  </a:lnTo>
                  <a:close/>
                </a:path>
              </a:pathLst>
            </a:custGeom>
            <a:solidFill>
              <a:srgbClr val="FF914D"/>
            </a:solidFill>
          </p:spPr>
          <p:txBody>
            <a:bodyPr/>
            <a:lstStyle/>
            <a:p>
              <a:endParaRPr lang="en-US"/>
            </a:p>
          </p:txBody>
        </p:sp>
        <p:sp>
          <p:nvSpPr>
            <p:cNvPr id="7" name="TextBox 7"/>
            <p:cNvSpPr txBox="1"/>
            <p:nvPr/>
          </p:nvSpPr>
          <p:spPr>
            <a:xfrm>
              <a:off x="0" y="38100"/>
              <a:ext cx="394847" cy="3854315"/>
            </a:xfrm>
            <a:prstGeom prst="rect">
              <a:avLst/>
            </a:prstGeom>
          </p:spPr>
          <p:txBody>
            <a:bodyPr lIns="50800" tIns="50800" rIns="50800" bIns="50800" rtlCol="0" anchor="ctr"/>
            <a:lstStyle/>
            <a:p>
              <a:pPr algn="ctr">
                <a:lnSpc>
                  <a:spcPts val="2400"/>
                </a:lnSpc>
              </a:pPr>
              <a:endParaRPr/>
            </a:p>
          </p:txBody>
        </p:sp>
      </p:grpSp>
      <p:grpSp>
        <p:nvGrpSpPr>
          <p:cNvPr id="8" name="Group 8"/>
          <p:cNvGrpSpPr>
            <a:grpSpLocks noChangeAspect="1"/>
          </p:cNvGrpSpPr>
          <p:nvPr/>
        </p:nvGrpSpPr>
        <p:grpSpPr>
          <a:xfrm>
            <a:off x="10410102" y="-148228"/>
            <a:ext cx="7114337" cy="10435228"/>
            <a:chOff x="0" y="0"/>
            <a:chExt cx="4715929" cy="6917271"/>
          </a:xfrm>
        </p:grpSpPr>
        <p:sp>
          <p:nvSpPr>
            <p:cNvPr id="9" name="Freeform 9"/>
            <p:cNvSpPr/>
            <p:nvPr/>
          </p:nvSpPr>
          <p:spPr>
            <a:xfrm>
              <a:off x="0" y="0"/>
              <a:ext cx="4715891" cy="6917310"/>
            </a:xfrm>
            <a:custGeom>
              <a:avLst/>
              <a:gdLst/>
              <a:ahLst/>
              <a:cxnLst/>
              <a:rect l="l" t="t" r="r" b="b"/>
              <a:pathLst>
                <a:path w="4715891" h="6917310">
                  <a:moveTo>
                    <a:pt x="1058291" y="0"/>
                  </a:moveTo>
                  <a:lnTo>
                    <a:pt x="0" y="4021709"/>
                  </a:lnTo>
                  <a:lnTo>
                    <a:pt x="753491" y="6917310"/>
                  </a:lnTo>
                  <a:lnTo>
                    <a:pt x="4428109" y="6917310"/>
                  </a:lnTo>
                  <a:lnTo>
                    <a:pt x="3691509" y="4021710"/>
                  </a:lnTo>
                  <a:lnTo>
                    <a:pt x="4715891" y="0"/>
                  </a:lnTo>
                  <a:close/>
                </a:path>
              </a:pathLst>
            </a:custGeom>
            <a:blipFill>
              <a:blip r:embed="rId2"/>
              <a:stretch>
                <a:fillRect l="-72625" r="-47395"/>
              </a:stretch>
            </a:blipFill>
          </p:spPr>
          <p:txBody>
            <a:bodyPr/>
            <a:lstStyle/>
            <a:p>
              <a:endParaRPr lang="en-US"/>
            </a:p>
          </p:txBody>
        </p:sp>
      </p:grpSp>
      <p:sp>
        <p:nvSpPr>
          <p:cNvPr id="10" name="TextBox 10"/>
          <p:cNvSpPr txBox="1"/>
          <p:nvPr/>
        </p:nvSpPr>
        <p:spPr>
          <a:xfrm>
            <a:off x="1028700" y="1133475"/>
            <a:ext cx="5087129" cy="730249"/>
          </a:xfrm>
          <a:prstGeom prst="rect">
            <a:avLst/>
          </a:prstGeom>
        </p:spPr>
        <p:txBody>
          <a:bodyPr lIns="0" tIns="0" rIns="0" bIns="0" rtlCol="0" anchor="t">
            <a:spAutoFit/>
          </a:bodyPr>
          <a:lstStyle/>
          <a:p>
            <a:pPr>
              <a:lnSpc>
                <a:spcPts val="5499"/>
              </a:lnSpc>
              <a:spcBef>
                <a:spcPct val="0"/>
              </a:spcBef>
            </a:pPr>
            <a:r>
              <a:rPr lang="en-US" sz="5499">
                <a:solidFill>
                  <a:srgbClr val="FF914D"/>
                </a:solidFill>
                <a:latin typeface="Montserrat Classic Bold"/>
              </a:rPr>
              <a:t>Introduction</a:t>
            </a:r>
          </a:p>
        </p:txBody>
      </p:sp>
      <p:sp>
        <p:nvSpPr>
          <p:cNvPr id="11" name="TextBox 11"/>
          <p:cNvSpPr txBox="1"/>
          <p:nvPr/>
        </p:nvSpPr>
        <p:spPr>
          <a:xfrm>
            <a:off x="1028700" y="2138147"/>
            <a:ext cx="8115300" cy="7372350"/>
          </a:xfrm>
          <a:prstGeom prst="rect">
            <a:avLst/>
          </a:prstGeom>
        </p:spPr>
        <p:txBody>
          <a:bodyPr lIns="0" tIns="0" rIns="0" bIns="0" rtlCol="0" anchor="t">
            <a:spAutoFit/>
          </a:bodyPr>
          <a:lstStyle/>
          <a:p>
            <a:pPr algn="just">
              <a:lnSpc>
                <a:spcPts val="3239"/>
              </a:lnSpc>
            </a:pPr>
            <a:r>
              <a:rPr lang="en-US" sz="2699">
                <a:solidFill>
                  <a:srgbClr val="000000"/>
                </a:solidFill>
                <a:latin typeface="Montserrat"/>
              </a:rPr>
              <a:t>This research, conducted in two phases, sought to explore awareness, sentiment, perception, and interest in fostering pets among Black, Indigenous, People of Color (BIPOC) individuals, including neighbors, friends, family members, and animal welfare organizations. The goal was to identify effective recruitment and retention strategies, as well as the best communication channels and methods to reach all community members. Additionally, the study aimed to uncover any obstacles or barriers to pet foster care as perceived by these specific audiences.</a:t>
            </a:r>
          </a:p>
          <a:p>
            <a:pPr algn="just">
              <a:lnSpc>
                <a:spcPts val="3239"/>
              </a:lnSpc>
            </a:pPr>
            <a:endParaRPr lang="en-US" sz="2699">
              <a:solidFill>
                <a:srgbClr val="000000"/>
              </a:solidFill>
              <a:latin typeface="Montserrat"/>
            </a:endParaRPr>
          </a:p>
          <a:p>
            <a:pPr algn="just">
              <a:lnSpc>
                <a:spcPts val="3239"/>
              </a:lnSpc>
            </a:pPr>
            <a:r>
              <a:rPr lang="en-US" sz="2699">
                <a:solidFill>
                  <a:srgbClr val="000000"/>
                </a:solidFill>
                <a:latin typeface="Montserrat"/>
              </a:rPr>
              <a:t>Through a survey of 744 respondents and five focus groups totaling 48 participants, this research identified motivators and barriers to pet fostering within BIPOC communities. </a:t>
            </a:r>
          </a:p>
        </p:txBody>
      </p:sp>
      <p:sp>
        <p:nvSpPr>
          <p:cNvPr id="12" name="Freeform 12"/>
          <p:cNvSpPr/>
          <p:nvPr/>
        </p:nvSpPr>
        <p:spPr>
          <a:xfrm rot="6237799">
            <a:off x="15010426" y="7447488"/>
            <a:ext cx="4948043" cy="482434"/>
          </a:xfrm>
          <a:custGeom>
            <a:avLst/>
            <a:gdLst/>
            <a:ahLst/>
            <a:cxnLst/>
            <a:rect l="l" t="t" r="r" b="b"/>
            <a:pathLst>
              <a:path w="4948043" h="482434">
                <a:moveTo>
                  <a:pt x="0" y="0"/>
                </a:moveTo>
                <a:lnTo>
                  <a:pt x="4948043" y="0"/>
                </a:lnTo>
                <a:lnTo>
                  <a:pt x="4948043" y="482434"/>
                </a:lnTo>
                <a:lnTo>
                  <a:pt x="0" y="482434"/>
                </a:lnTo>
                <a:lnTo>
                  <a:pt x="0" y="0"/>
                </a:lnTo>
                <a:close/>
              </a:path>
            </a:pathLst>
          </a:custGeom>
          <a:blipFill>
            <a:blip r:embed="rId3">
              <a:alphaModFix amt="70000"/>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05753" y="2276921"/>
            <a:ext cx="2076495" cy="207649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p:spPr>
          <p:txBody>
            <a:bodyPr/>
            <a:lstStyle/>
            <a:p>
              <a:endParaRPr lang="en-US"/>
            </a:p>
          </p:txBody>
        </p:sp>
        <p:sp>
          <p:nvSpPr>
            <p:cNvPr id="4" name="TextBox 4"/>
            <p:cNvSpPr txBox="1"/>
            <p:nvPr/>
          </p:nvSpPr>
          <p:spPr>
            <a:xfrm>
              <a:off x="76200" y="114300"/>
              <a:ext cx="660400" cy="622300"/>
            </a:xfrm>
            <a:prstGeom prst="rect">
              <a:avLst/>
            </a:prstGeom>
          </p:spPr>
          <p:txBody>
            <a:bodyPr lIns="50800" tIns="50800" rIns="50800" bIns="50800" rtlCol="0" anchor="ctr"/>
            <a:lstStyle/>
            <a:p>
              <a:pPr algn="ctr">
                <a:lnSpc>
                  <a:spcPts val="2400"/>
                </a:lnSpc>
              </a:pPr>
              <a:endParaRPr/>
            </a:p>
          </p:txBody>
        </p:sp>
      </p:grpSp>
      <p:sp>
        <p:nvSpPr>
          <p:cNvPr id="5" name="Freeform 5"/>
          <p:cNvSpPr/>
          <p:nvPr/>
        </p:nvSpPr>
        <p:spPr>
          <a:xfrm>
            <a:off x="8514530" y="2669558"/>
            <a:ext cx="1258941" cy="1291221"/>
          </a:xfrm>
          <a:custGeom>
            <a:avLst/>
            <a:gdLst/>
            <a:ahLst/>
            <a:cxnLst/>
            <a:rect l="l" t="t" r="r" b="b"/>
            <a:pathLst>
              <a:path w="1258941" h="1291221">
                <a:moveTo>
                  <a:pt x="0" y="0"/>
                </a:moveTo>
                <a:lnTo>
                  <a:pt x="1258940" y="0"/>
                </a:lnTo>
                <a:lnTo>
                  <a:pt x="1258940" y="1291222"/>
                </a:lnTo>
                <a:lnTo>
                  <a:pt x="0" y="12912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7783859" y="8157542"/>
            <a:ext cx="2720281" cy="405569"/>
          </a:xfrm>
          <a:custGeom>
            <a:avLst/>
            <a:gdLst/>
            <a:ahLst/>
            <a:cxnLst/>
            <a:rect l="l" t="t" r="r" b="b"/>
            <a:pathLst>
              <a:path w="2720281" h="405569">
                <a:moveTo>
                  <a:pt x="0" y="0"/>
                </a:moveTo>
                <a:lnTo>
                  <a:pt x="2720282" y="0"/>
                </a:lnTo>
                <a:lnTo>
                  <a:pt x="2720282" y="405570"/>
                </a:lnTo>
                <a:lnTo>
                  <a:pt x="0" y="4055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3733627" y="1123950"/>
            <a:ext cx="10820745" cy="660399"/>
          </a:xfrm>
          <a:prstGeom prst="rect">
            <a:avLst/>
          </a:prstGeom>
        </p:spPr>
        <p:txBody>
          <a:bodyPr lIns="0" tIns="0" rIns="0" bIns="0" rtlCol="0" anchor="t">
            <a:spAutoFit/>
          </a:bodyPr>
          <a:lstStyle/>
          <a:p>
            <a:pPr algn="ctr">
              <a:lnSpc>
                <a:spcPts val="4999"/>
              </a:lnSpc>
              <a:spcBef>
                <a:spcPct val="0"/>
              </a:spcBef>
            </a:pPr>
            <a:r>
              <a:rPr lang="en-US" sz="4999">
                <a:solidFill>
                  <a:srgbClr val="FF914D"/>
                </a:solidFill>
                <a:latin typeface="Montserrat Classic Bold"/>
              </a:rPr>
              <a:t>Survey Overview</a:t>
            </a:r>
          </a:p>
        </p:txBody>
      </p:sp>
      <p:sp>
        <p:nvSpPr>
          <p:cNvPr id="8" name="TextBox 8"/>
          <p:cNvSpPr txBox="1"/>
          <p:nvPr/>
        </p:nvSpPr>
        <p:spPr>
          <a:xfrm>
            <a:off x="5936429" y="4647513"/>
            <a:ext cx="6415142" cy="539750"/>
          </a:xfrm>
          <a:prstGeom prst="rect">
            <a:avLst/>
          </a:prstGeom>
        </p:spPr>
        <p:txBody>
          <a:bodyPr lIns="0" tIns="0" rIns="0" bIns="0" rtlCol="0" anchor="t">
            <a:spAutoFit/>
          </a:bodyPr>
          <a:lstStyle/>
          <a:p>
            <a:pPr algn="ctr">
              <a:lnSpc>
                <a:spcPts val="4000"/>
              </a:lnSpc>
              <a:spcBef>
                <a:spcPct val="0"/>
              </a:spcBef>
            </a:pPr>
            <a:r>
              <a:rPr lang="en-US" sz="4000">
                <a:solidFill>
                  <a:srgbClr val="FF914D"/>
                </a:solidFill>
                <a:latin typeface="Montserrat Classic Bold"/>
              </a:rPr>
              <a:t>Developing Solutions</a:t>
            </a:r>
          </a:p>
        </p:txBody>
      </p:sp>
      <p:sp>
        <p:nvSpPr>
          <p:cNvPr id="9" name="TextBox 9"/>
          <p:cNvSpPr txBox="1"/>
          <p:nvPr/>
        </p:nvSpPr>
        <p:spPr>
          <a:xfrm>
            <a:off x="1972009" y="5567503"/>
            <a:ext cx="14343982" cy="2219325"/>
          </a:xfrm>
          <a:prstGeom prst="rect">
            <a:avLst/>
          </a:prstGeom>
        </p:spPr>
        <p:txBody>
          <a:bodyPr lIns="0" tIns="0" rIns="0" bIns="0" rtlCol="0" anchor="t">
            <a:spAutoFit/>
          </a:bodyPr>
          <a:lstStyle/>
          <a:p>
            <a:pPr algn="ctr">
              <a:lnSpc>
                <a:spcPts val="2999"/>
              </a:lnSpc>
            </a:pPr>
            <a:r>
              <a:rPr lang="en-US" sz="2499">
                <a:solidFill>
                  <a:srgbClr val="000000"/>
                </a:solidFill>
                <a:latin typeface="Montserrat"/>
              </a:rPr>
              <a:t>We employed a survey with self-described (Black, Indigenous, People of Color (BIPOC) animal lovers to understand their existing knowledge of what it takes to foster a pet and identify any barriers they express in pet fostering. We collected quantitative data through a 48-question survey covering demographic questions, pet fostering perceptions, motivations and barriers to pet fostering. The 744 respondents were 18 years an older, with representation throughout the United States.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323579">
            <a:off x="8906613" y="4291440"/>
            <a:ext cx="5514245" cy="0"/>
          </a:xfrm>
          <a:prstGeom prst="line">
            <a:avLst/>
          </a:prstGeom>
          <a:ln w="495300" cap="flat">
            <a:solidFill>
              <a:srgbClr val="FF914D"/>
            </a:solidFill>
            <a:prstDash val="solid"/>
            <a:headEnd type="none" w="sm" len="sm"/>
            <a:tailEnd type="none" w="sm" len="sm"/>
          </a:ln>
        </p:spPr>
        <p:txBody>
          <a:bodyPr/>
          <a:lstStyle/>
          <a:p>
            <a:endParaRPr lang="en-US"/>
          </a:p>
        </p:txBody>
      </p:sp>
      <p:sp>
        <p:nvSpPr>
          <p:cNvPr id="3" name="AutoShape 3"/>
          <p:cNvSpPr/>
          <p:nvPr/>
        </p:nvSpPr>
        <p:spPr>
          <a:xfrm rot="428156">
            <a:off x="3874350" y="4359958"/>
            <a:ext cx="5541117" cy="0"/>
          </a:xfrm>
          <a:prstGeom prst="line">
            <a:avLst/>
          </a:prstGeom>
          <a:ln w="495300" cap="flat">
            <a:solidFill>
              <a:srgbClr val="FF914D"/>
            </a:solidFill>
            <a:prstDash val="solid"/>
            <a:headEnd type="none" w="sm" len="sm"/>
            <a:tailEnd type="none" w="sm" len="sm"/>
          </a:ln>
        </p:spPr>
        <p:txBody>
          <a:bodyPr/>
          <a:lstStyle/>
          <a:p>
            <a:endParaRPr lang="en-US"/>
          </a:p>
        </p:txBody>
      </p:sp>
      <p:grpSp>
        <p:nvGrpSpPr>
          <p:cNvPr id="4" name="Group 4"/>
          <p:cNvGrpSpPr/>
          <p:nvPr/>
        </p:nvGrpSpPr>
        <p:grpSpPr>
          <a:xfrm>
            <a:off x="6910718" y="3546352"/>
            <a:ext cx="4470542" cy="2503740"/>
            <a:chOff x="0" y="0"/>
            <a:chExt cx="1247204" cy="698500"/>
          </a:xfrm>
        </p:grpSpPr>
        <p:sp>
          <p:nvSpPr>
            <p:cNvPr id="5" name="Freeform 5"/>
            <p:cNvSpPr/>
            <p:nvPr/>
          </p:nvSpPr>
          <p:spPr>
            <a:xfrm>
              <a:off x="0" y="0"/>
              <a:ext cx="1247204" cy="698500"/>
            </a:xfrm>
            <a:custGeom>
              <a:avLst/>
              <a:gdLst/>
              <a:ahLst/>
              <a:cxnLst/>
              <a:rect l="l" t="t" r="r" b="b"/>
              <a:pathLst>
                <a:path w="1247204" h="698500">
                  <a:moveTo>
                    <a:pt x="1247204" y="349250"/>
                  </a:moveTo>
                  <a:lnTo>
                    <a:pt x="1044004" y="698500"/>
                  </a:lnTo>
                  <a:lnTo>
                    <a:pt x="203200" y="698500"/>
                  </a:lnTo>
                  <a:lnTo>
                    <a:pt x="0" y="349250"/>
                  </a:lnTo>
                  <a:lnTo>
                    <a:pt x="203200" y="0"/>
                  </a:lnTo>
                  <a:lnTo>
                    <a:pt x="1044004" y="0"/>
                  </a:lnTo>
                  <a:lnTo>
                    <a:pt x="1247204" y="349250"/>
                  </a:lnTo>
                  <a:close/>
                </a:path>
              </a:pathLst>
            </a:custGeom>
            <a:solidFill>
              <a:srgbClr val="A6A6A6"/>
            </a:solidFill>
          </p:spPr>
          <p:txBody>
            <a:bodyPr/>
            <a:lstStyle/>
            <a:p>
              <a:endParaRPr lang="en-US"/>
            </a:p>
          </p:txBody>
        </p:sp>
        <p:sp>
          <p:nvSpPr>
            <p:cNvPr id="6" name="TextBox 6"/>
            <p:cNvSpPr txBox="1"/>
            <p:nvPr/>
          </p:nvSpPr>
          <p:spPr>
            <a:xfrm>
              <a:off x="114300" y="38100"/>
              <a:ext cx="1018604" cy="660400"/>
            </a:xfrm>
            <a:prstGeom prst="rect">
              <a:avLst/>
            </a:prstGeom>
          </p:spPr>
          <p:txBody>
            <a:bodyPr lIns="50800" tIns="50800" rIns="50800" bIns="50800" rtlCol="0" anchor="ctr"/>
            <a:lstStyle/>
            <a:p>
              <a:pPr algn="ctr">
                <a:lnSpc>
                  <a:spcPts val="2400"/>
                </a:lnSpc>
              </a:pPr>
              <a:endParaRPr/>
            </a:p>
          </p:txBody>
        </p:sp>
      </p:grpSp>
      <p:grpSp>
        <p:nvGrpSpPr>
          <p:cNvPr id="7" name="Group 7"/>
          <p:cNvGrpSpPr/>
          <p:nvPr/>
        </p:nvGrpSpPr>
        <p:grpSpPr>
          <a:xfrm>
            <a:off x="2379209" y="3269290"/>
            <a:ext cx="3683439" cy="2062921"/>
            <a:chOff x="0" y="0"/>
            <a:chExt cx="1247204" cy="698500"/>
          </a:xfrm>
        </p:grpSpPr>
        <p:sp>
          <p:nvSpPr>
            <p:cNvPr id="8" name="Freeform 8"/>
            <p:cNvSpPr/>
            <p:nvPr/>
          </p:nvSpPr>
          <p:spPr>
            <a:xfrm>
              <a:off x="0" y="0"/>
              <a:ext cx="1247204" cy="698500"/>
            </a:xfrm>
            <a:custGeom>
              <a:avLst/>
              <a:gdLst/>
              <a:ahLst/>
              <a:cxnLst/>
              <a:rect l="l" t="t" r="r" b="b"/>
              <a:pathLst>
                <a:path w="1247204" h="698500">
                  <a:moveTo>
                    <a:pt x="1247204" y="349250"/>
                  </a:moveTo>
                  <a:lnTo>
                    <a:pt x="1044004" y="698500"/>
                  </a:lnTo>
                  <a:lnTo>
                    <a:pt x="203200" y="698500"/>
                  </a:lnTo>
                  <a:lnTo>
                    <a:pt x="0" y="349250"/>
                  </a:lnTo>
                  <a:lnTo>
                    <a:pt x="203200" y="0"/>
                  </a:lnTo>
                  <a:lnTo>
                    <a:pt x="1044004" y="0"/>
                  </a:lnTo>
                  <a:lnTo>
                    <a:pt x="1247204" y="349250"/>
                  </a:lnTo>
                  <a:close/>
                </a:path>
              </a:pathLst>
            </a:custGeom>
            <a:solidFill>
              <a:srgbClr val="A6A6A6"/>
            </a:solidFill>
          </p:spPr>
          <p:txBody>
            <a:bodyPr/>
            <a:lstStyle/>
            <a:p>
              <a:endParaRPr lang="en-US"/>
            </a:p>
          </p:txBody>
        </p:sp>
        <p:sp>
          <p:nvSpPr>
            <p:cNvPr id="9" name="TextBox 9"/>
            <p:cNvSpPr txBox="1"/>
            <p:nvPr/>
          </p:nvSpPr>
          <p:spPr>
            <a:xfrm>
              <a:off x="114300" y="38100"/>
              <a:ext cx="1018604" cy="660400"/>
            </a:xfrm>
            <a:prstGeom prst="rect">
              <a:avLst/>
            </a:prstGeom>
          </p:spPr>
          <p:txBody>
            <a:bodyPr lIns="50800" tIns="50800" rIns="50800" bIns="50800" rtlCol="0" anchor="ctr"/>
            <a:lstStyle/>
            <a:p>
              <a:pPr algn="ctr">
                <a:lnSpc>
                  <a:spcPts val="2400"/>
                </a:lnSpc>
              </a:pPr>
              <a:endParaRPr/>
            </a:p>
          </p:txBody>
        </p:sp>
      </p:grpSp>
      <p:grpSp>
        <p:nvGrpSpPr>
          <p:cNvPr id="10" name="Group 10"/>
          <p:cNvGrpSpPr/>
          <p:nvPr/>
        </p:nvGrpSpPr>
        <p:grpSpPr>
          <a:xfrm>
            <a:off x="12225352" y="3269290"/>
            <a:ext cx="3683439" cy="2062921"/>
            <a:chOff x="0" y="0"/>
            <a:chExt cx="1247204" cy="698500"/>
          </a:xfrm>
        </p:grpSpPr>
        <p:sp>
          <p:nvSpPr>
            <p:cNvPr id="11" name="Freeform 11"/>
            <p:cNvSpPr/>
            <p:nvPr/>
          </p:nvSpPr>
          <p:spPr>
            <a:xfrm>
              <a:off x="0" y="0"/>
              <a:ext cx="1247204" cy="698500"/>
            </a:xfrm>
            <a:custGeom>
              <a:avLst/>
              <a:gdLst/>
              <a:ahLst/>
              <a:cxnLst/>
              <a:rect l="l" t="t" r="r" b="b"/>
              <a:pathLst>
                <a:path w="1247204" h="698500">
                  <a:moveTo>
                    <a:pt x="1247204" y="349250"/>
                  </a:moveTo>
                  <a:lnTo>
                    <a:pt x="1044004" y="698500"/>
                  </a:lnTo>
                  <a:lnTo>
                    <a:pt x="203200" y="698500"/>
                  </a:lnTo>
                  <a:lnTo>
                    <a:pt x="0" y="349250"/>
                  </a:lnTo>
                  <a:lnTo>
                    <a:pt x="203200" y="0"/>
                  </a:lnTo>
                  <a:lnTo>
                    <a:pt x="1044004" y="0"/>
                  </a:lnTo>
                  <a:lnTo>
                    <a:pt x="1247204" y="349250"/>
                  </a:lnTo>
                  <a:close/>
                </a:path>
              </a:pathLst>
            </a:custGeom>
            <a:solidFill>
              <a:srgbClr val="A6A6A6"/>
            </a:solidFill>
          </p:spPr>
          <p:txBody>
            <a:bodyPr/>
            <a:lstStyle/>
            <a:p>
              <a:endParaRPr lang="en-US"/>
            </a:p>
          </p:txBody>
        </p:sp>
        <p:sp>
          <p:nvSpPr>
            <p:cNvPr id="12" name="TextBox 12"/>
            <p:cNvSpPr txBox="1"/>
            <p:nvPr/>
          </p:nvSpPr>
          <p:spPr>
            <a:xfrm>
              <a:off x="114300" y="38100"/>
              <a:ext cx="1018604" cy="660400"/>
            </a:xfrm>
            <a:prstGeom prst="rect">
              <a:avLst/>
            </a:prstGeom>
          </p:spPr>
          <p:txBody>
            <a:bodyPr lIns="50800" tIns="50800" rIns="50800" bIns="50800" rtlCol="0" anchor="ctr"/>
            <a:lstStyle/>
            <a:p>
              <a:pPr algn="ctr">
                <a:lnSpc>
                  <a:spcPts val="2400"/>
                </a:lnSpc>
              </a:pPr>
              <a:endParaRPr/>
            </a:p>
          </p:txBody>
        </p:sp>
      </p:grpSp>
      <p:sp>
        <p:nvSpPr>
          <p:cNvPr id="13" name="Freeform 13"/>
          <p:cNvSpPr/>
          <p:nvPr/>
        </p:nvSpPr>
        <p:spPr>
          <a:xfrm>
            <a:off x="8001076" y="3913777"/>
            <a:ext cx="2289826" cy="1768891"/>
          </a:xfrm>
          <a:custGeom>
            <a:avLst/>
            <a:gdLst/>
            <a:ahLst/>
            <a:cxnLst/>
            <a:rect l="l" t="t" r="r" b="b"/>
            <a:pathLst>
              <a:path w="2289826" h="1768891">
                <a:moveTo>
                  <a:pt x="0" y="0"/>
                </a:moveTo>
                <a:lnTo>
                  <a:pt x="2289826" y="0"/>
                </a:lnTo>
                <a:lnTo>
                  <a:pt x="2289826" y="1768891"/>
                </a:lnTo>
                <a:lnTo>
                  <a:pt x="0" y="1768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a:off x="3486102" y="3494681"/>
            <a:ext cx="1452941" cy="1612140"/>
          </a:xfrm>
          <a:custGeom>
            <a:avLst/>
            <a:gdLst/>
            <a:ahLst/>
            <a:cxnLst/>
            <a:rect l="l" t="t" r="r" b="b"/>
            <a:pathLst>
              <a:path w="1452941" h="1612140">
                <a:moveTo>
                  <a:pt x="0" y="0"/>
                </a:moveTo>
                <a:lnTo>
                  <a:pt x="1452941" y="0"/>
                </a:lnTo>
                <a:lnTo>
                  <a:pt x="1452941" y="1612139"/>
                </a:lnTo>
                <a:lnTo>
                  <a:pt x="0" y="16121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12905976" y="3667224"/>
            <a:ext cx="2322191" cy="1378801"/>
          </a:xfrm>
          <a:custGeom>
            <a:avLst/>
            <a:gdLst/>
            <a:ahLst/>
            <a:cxnLst/>
            <a:rect l="l" t="t" r="r" b="b"/>
            <a:pathLst>
              <a:path w="2322191" h="1378801">
                <a:moveTo>
                  <a:pt x="0" y="0"/>
                </a:moveTo>
                <a:lnTo>
                  <a:pt x="2322191" y="0"/>
                </a:lnTo>
                <a:lnTo>
                  <a:pt x="2322191" y="1378801"/>
                </a:lnTo>
                <a:lnTo>
                  <a:pt x="0" y="13788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TextBox 16"/>
          <p:cNvSpPr txBox="1"/>
          <p:nvPr/>
        </p:nvSpPr>
        <p:spPr>
          <a:xfrm>
            <a:off x="1028700" y="1133475"/>
            <a:ext cx="7473481" cy="730249"/>
          </a:xfrm>
          <a:prstGeom prst="rect">
            <a:avLst/>
          </a:prstGeom>
        </p:spPr>
        <p:txBody>
          <a:bodyPr lIns="0" tIns="0" rIns="0" bIns="0" rtlCol="0" anchor="t">
            <a:spAutoFit/>
          </a:bodyPr>
          <a:lstStyle/>
          <a:p>
            <a:pPr>
              <a:lnSpc>
                <a:spcPts val="5499"/>
              </a:lnSpc>
              <a:spcBef>
                <a:spcPct val="0"/>
              </a:spcBef>
            </a:pPr>
            <a:r>
              <a:rPr lang="en-US" sz="5499">
                <a:solidFill>
                  <a:srgbClr val="FF914D"/>
                </a:solidFill>
                <a:latin typeface="Montserrat Classic Bold"/>
              </a:rPr>
              <a:t>Survey Topics</a:t>
            </a:r>
          </a:p>
        </p:txBody>
      </p:sp>
      <p:sp>
        <p:nvSpPr>
          <p:cNvPr id="17" name="TextBox 17"/>
          <p:cNvSpPr txBox="1"/>
          <p:nvPr/>
        </p:nvSpPr>
        <p:spPr>
          <a:xfrm>
            <a:off x="2517091" y="5633019"/>
            <a:ext cx="3942067" cy="1044617"/>
          </a:xfrm>
          <a:prstGeom prst="rect">
            <a:avLst/>
          </a:prstGeom>
        </p:spPr>
        <p:txBody>
          <a:bodyPr lIns="0" tIns="0" rIns="0" bIns="0" rtlCol="0" anchor="t">
            <a:spAutoFit/>
          </a:bodyPr>
          <a:lstStyle/>
          <a:p>
            <a:pPr algn="ctr">
              <a:lnSpc>
                <a:spcPts val="4001"/>
              </a:lnSpc>
              <a:spcBef>
                <a:spcPct val="0"/>
              </a:spcBef>
            </a:pPr>
            <a:r>
              <a:rPr lang="en-US" sz="4001">
                <a:solidFill>
                  <a:srgbClr val="FF914D"/>
                </a:solidFill>
                <a:latin typeface="Montserrat Classic Bold"/>
              </a:rPr>
              <a:t>Pet Fostering Knowledge</a:t>
            </a:r>
          </a:p>
        </p:txBody>
      </p:sp>
      <p:sp>
        <p:nvSpPr>
          <p:cNvPr id="18" name="TextBox 18"/>
          <p:cNvSpPr txBox="1"/>
          <p:nvPr/>
        </p:nvSpPr>
        <p:spPr>
          <a:xfrm>
            <a:off x="2379209" y="6972911"/>
            <a:ext cx="3941291" cy="2550203"/>
          </a:xfrm>
          <a:prstGeom prst="rect">
            <a:avLst/>
          </a:prstGeom>
        </p:spPr>
        <p:txBody>
          <a:bodyPr lIns="0" tIns="0" rIns="0" bIns="0" rtlCol="0" anchor="t">
            <a:spAutoFit/>
          </a:bodyPr>
          <a:lstStyle/>
          <a:p>
            <a:pPr algn="ctr">
              <a:lnSpc>
                <a:spcPts val="2901"/>
              </a:lnSpc>
              <a:spcBef>
                <a:spcPct val="0"/>
              </a:spcBef>
            </a:pPr>
            <a:r>
              <a:rPr lang="en-US" sz="2901">
                <a:solidFill>
                  <a:srgbClr val="000000"/>
                </a:solidFill>
                <a:latin typeface="Montserrat"/>
              </a:rPr>
              <a:t>The survey questions evaluated respondents' existing understanding of the pet fostering process.</a:t>
            </a:r>
          </a:p>
        </p:txBody>
      </p:sp>
      <p:sp>
        <p:nvSpPr>
          <p:cNvPr id="19" name="TextBox 19"/>
          <p:cNvSpPr txBox="1"/>
          <p:nvPr/>
        </p:nvSpPr>
        <p:spPr>
          <a:xfrm>
            <a:off x="12363235" y="6972911"/>
            <a:ext cx="3941291" cy="1464353"/>
          </a:xfrm>
          <a:prstGeom prst="rect">
            <a:avLst/>
          </a:prstGeom>
        </p:spPr>
        <p:txBody>
          <a:bodyPr lIns="0" tIns="0" rIns="0" bIns="0" rtlCol="0" anchor="t">
            <a:spAutoFit/>
          </a:bodyPr>
          <a:lstStyle/>
          <a:p>
            <a:pPr algn="ctr">
              <a:lnSpc>
                <a:spcPts val="2901"/>
              </a:lnSpc>
              <a:spcBef>
                <a:spcPct val="0"/>
              </a:spcBef>
            </a:pPr>
            <a:r>
              <a:rPr lang="en-US" sz="2901">
                <a:solidFill>
                  <a:srgbClr val="000000"/>
                </a:solidFill>
                <a:latin typeface="Montserrat"/>
              </a:rPr>
              <a:t>The survey aimed to understand barriers for participating in pet fostering.</a:t>
            </a:r>
          </a:p>
        </p:txBody>
      </p:sp>
      <p:sp>
        <p:nvSpPr>
          <p:cNvPr id="20" name="TextBox 20"/>
          <p:cNvSpPr txBox="1"/>
          <p:nvPr/>
        </p:nvSpPr>
        <p:spPr>
          <a:xfrm>
            <a:off x="7439969" y="7793947"/>
            <a:ext cx="3941291" cy="1826303"/>
          </a:xfrm>
          <a:prstGeom prst="rect">
            <a:avLst/>
          </a:prstGeom>
        </p:spPr>
        <p:txBody>
          <a:bodyPr lIns="0" tIns="0" rIns="0" bIns="0" rtlCol="0" anchor="t">
            <a:spAutoFit/>
          </a:bodyPr>
          <a:lstStyle/>
          <a:p>
            <a:pPr algn="ctr">
              <a:lnSpc>
                <a:spcPts val="2901"/>
              </a:lnSpc>
              <a:spcBef>
                <a:spcPct val="0"/>
              </a:spcBef>
            </a:pPr>
            <a:r>
              <a:rPr lang="en-US" sz="2901">
                <a:solidFill>
                  <a:srgbClr val="000000"/>
                </a:solidFill>
                <a:latin typeface="Montserrat"/>
              </a:rPr>
              <a:t>The survey aimed to understand motivations for participating in pet fostering.</a:t>
            </a:r>
          </a:p>
        </p:txBody>
      </p:sp>
      <p:sp>
        <p:nvSpPr>
          <p:cNvPr id="21" name="TextBox 21"/>
          <p:cNvSpPr txBox="1"/>
          <p:nvPr/>
        </p:nvSpPr>
        <p:spPr>
          <a:xfrm>
            <a:off x="12363235" y="5633019"/>
            <a:ext cx="4075666" cy="1044617"/>
          </a:xfrm>
          <a:prstGeom prst="rect">
            <a:avLst/>
          </a:prstGeom>
        </p:spPr>
        <p:txBody>
          <a:bodyPr lIns="0" tIns="0" rIns="0" bIns="0" rtlCol="0" anchor="t">
            <a:spAutoFit/>
          </a:bodyPr>
          <a:lstStyle/>
          <a:p>
            <a:pPr algn="ctr">
              <a:lnSpc>
                <a:spcPts val="4001"/>
              </a:lnSpc>
              <a:spcBef>
                <a:spcPct val="0"/>
              </a:spcBef>
            </a:pPr>
            <a:r>
              <a:rPr lang="en-US" sz="4001">
                <a:solidFill>
                  <a:srgbClr val="FF914D"/>
                </a:solidFill>
                <a:latin typeface="Montserrat Classic Bold"/>
              </a:rPr>
              <a:t>Pet Fostering Barriers</a:t>
            </a:r>
          </a:p>
        </p:txBody>
      </p:sp>
      <p:sp>
        <p:nvSpPr>
          <p:cNvPr id="22" name="TextBox 22"/>
          <p:cNvSpPr txBox="1"/>
          <p:nvPr/>
        </p:nvSpPr>
        <p:spPr>
          <a:xfrm>
            <a:off x="7440163" y="6409189"/>
            <a:ext cx="3941097" cy="1044617"/>
          </a:xfrm>
          <a:prstGeom prst="rect">
            <a:avLst/>
          </a:prstGeom>
        </p:spPr>
        <p:txBody>
          <a:bodyPr lIns="0" tIns="0" rIns="0" bIns="0" rtlCol="0" anchor="t">
            <a:spAutoFit/>
          </a:bodyPr>
          <a:lstStyle/>
          <a:p>
            <a:pPr algn="ctr">
              <a:lnSpc>
                <a:spcPts val="4001"/>
              </a:lnSpc>
              <a:spcBef>
                <a:spcPct val="0"/>
              </a:spcBef>
            </a:pPr>
            <a:r>
              <a:rPr lang="en-US" sz="4001">
                <a:solidFill>
                  <a:srgbClr val="FF914D"/>
                </a:solidFill>
                <a:latin typeface="Montserrat Classic Bold"/>
              </a:rPr>
              <a:t>Pet Fostering Motivators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133475"/>
            <a:ext cx="8115300" cy="1425574"/>
          </a:xfrm>
          <a:prstGeom prst="rect">
            <a:avLst/>
          </a:prstGeom>
        </p:spPr>
        <p:txBody>
          <a:bodyPr lIns="0" tIns="0" rIns="0" bIns="0" rtlCol="0" anchor="t">
            <a:spAutoFit/>
          </a:bodyPr>
          <a:lstStyle/>
          <a:p>
            <a:pPr>
              <a:lnSpc>
                <a:spcPts val="5499"/>
              </a:lnSpc>
              <a:spcBef>
                <a:spcPct val="0"/>
              </a:spcBef>
            </a:pPr>
            <a:r>
              <a:rPr lang="en-US" sz="5499">
                <a:solidFill>
                  <a:srgbClr val="FF914D"/>
                </a:solidFill>
                <a:latin typeface="Montserrat Classic Bold"/>
              </a:rPr>
              <a:t>Pet Fostering Knowledge Summary</a:t>
            </a:r>
          </a:p>
        </p:txBody>
      </p:sp>
      <p:sp>
        <p:nvSpPr>
          <p:cNvPr id="3" name="TextBox 3"/>
          <p:cNvSpPr txBox="1"/>
          <p:nvPr/>
        </p:nvSpPr>
        <p:spPr>
          <a:xfrm>
            <a:off x="8212715" y="3210347"/>
            <a:ext cx="8699982" cy="6382385"/>
          </a:xfrm>
          <a:prstGeom prst="rect">
            <a:avLst/>
          </a:prstGeom>
        </p:spPr>
        <p:txBody>
          <a:bodyPr lIns="0" tIns="0" rIns="0" bIns="0" rtlCol="0" anchor="t">
            <a:spAutoFit/>
          </a:bodyPr>
          <a:lstStyle/>
          <a:p>
            <a:pPr marL="0" lvl="0" indent="0" algn="l">
              <a:lnSpc>
                <a:spcPts val="3640"/>
              </a:lnSpc>
              <a:spcBef>
                <a:spcPct val="0"/>
              </a:spcBef>
            </a:pPr>
            <a:r>
              <a:rPr lang="en-US" sz="2600">
                <a:solidFill>
                  <a:srgbClr val="0F0E0C"/>
                </a:solidFill>
                <a:latin typeface="Montserrat"/>
              </a:rPr>
              <a:t>The majority of survey respondents have never fostered any pets, but exhibited interest in fostering in the future. Specifically, younger generations (Generation Zers and Millennials) both had the highest experience with fostering (most having done so within the past year) and also expressed a desire to foster in the future. Generally, most respondents fostered to help the pet homelessness problem in their community. Younger generations learned about fostering through social media, while older generations relied on animal welfare organizations. Overall, there is an opportunity to continue to share information and resources on fostering, particularly to younger generations.</a:t>
            </a:r>
          </a:p>
        </p:txBody>
      </p:sp>
      <p:grpSp>
        <p:nvGrpSpPr>
          <p:cNvPr id="4" name="Group 4"/>
          <p:cNvGrpSpPr/>
          <p:nvPr/>
        </p:nvGrpSpPr>
        <p:grpSpPr>
          <a:xfrm>
            <a:off x="1353037" y="3897775"/>
            <a:ext cx="5462108" cy="5237757"/>
            <a:chOff x="0" y="0"/>
            <a:chExt cx="7282811" cy="6983676"/>
          </a:xfrm>
        </p:grpSpPr>
        <p:sp>
          <p:nvSpPr>
            <p:cNvPr id="5" name="Freeform 5"/>
            <p:cNvSpPr/>
            <p:nvPr/>
          </p:nvSpPr>
          <p:spPr>
            <a:xfrm>
              <a:off x="2672028" y="0"/>
              <a:ext cx="1938756" cy="1628555"/>
            </a:xfrm>
            <a:custGeom>
              <a:avLst/>
              <a:gdLst/>
              <a:ahLst/>
              <a:cxnLst/>
              <a:rect l="l" t="t" r="r" b="b"/>
              <a:pathLst>
                <a:path w="1938756" h="1628555">
                  <a:moveTo>
                    <a:pt x="0" y="0"/>
                  </a:moveTo>
                  <a:lnTo>
                    <a:pt x="1938756" y="0"/>
                  </a:lnTo>
                  <a:lnTo>
                    <a:pt x="1938756" y="1628555"/>
                  </a:lnTo>
                  <a:lnTo>
                    <a:pt x="0" y="16285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0" y="2136521"/>
              <a:ext cx="7282811" cy="4520449"/>
              <a:chOff x="0" y="0"/>
              <a:chExt cx="36118131" cy="22418564"/>
            </a:xfrm>
          </p:grpSpPr>
          <p:sp>
            <p:nvSpPr>
              <p:cNvPr id="7" name="Freeform 7"/>
              <p:cNvSpPr/>
              <p:nvPr/>
            </p:nvSpPr>
            <p:spPr>
              <a:xfrm>
                <a:off x="0" y="0"/>
                <a:ext cx="36118130" cy="22418563"/>
              </a:xfrm>
              <a:custGeom>
                <a:avLst/>
                <a:gdLst/>
                <a:ahLst/>
                <a:cxnLst/>
                <a:rect l="l" t="t" r="r" b="b"/>
                <a:pathLst>
                  <a:path w="36118130" h="22418563">
                    <a:moveTo>
                      <a:pt x="0" y="0"/>
                    </a:moveTo>
                    <a:lnTo>
                      <a:pt x="0" y="22418563"/>
                    </a:lnTo>
                    <a:lnTo>
                      <a:pt x="36118130" y="22418563"/>
                    </a:lnTo>
                    <a:lnTo>
                      <a:pt x="36118130" y="0"/>
                    </a:lnTo>
                    <a:lnTo>
                      <a:pt x="0" y="0"/>
                    </a:lnTo>
                    <a:close/>
                    <a:moveTo>
                      <a:pt x="36057173" y="22357604"/>
                    </a:moveTo>
                    <a:lnTo>
                      <a:pt x="59690" y="22357604"/>
                    </a:lnTo>
                    <a:lnTo>
                      <a:pt x="59690" y="59690"/>
                    </a:lnTo>
                    <a:lnTo>
                      <a:pt x="36057173" y="59690"/>
                    </a:lnTo>
                    <a:lnTo>
                      <a:pt x="36057173" y="22357604"/>
                    </a:lnTo>
                    <a:close/>
                  </a:path>
                </a:pathLst>
              </a:custGeom>
              <a:solidFill>
                <a:srgbClr val="FD6925"/>
              </a:solidFill>
            </p:spPr>
            <p:txBody>
              <a:bodyPr/>
              <a:lstStyle/>
              <a:p>
                <a:endParaRPr lang="en-US"/>
              </a:p>
            </p:txBody>
          </p:sp>
        </p:grpSp>
        <p:sp>
          <p:nvSpPr>
            <p:cNvPr id="8" name="TextBox 8"/>
            <p:cNvSpPr txBox="1"/>
            <p:nvPr/>
          </p:nvSpPr>
          <p:spPr>
            <a:xfrm>
              <a:off x="954578" y="1780274"/>
              <a:ext cx="5413866" cy="5203402"/>
            </a:xfrm>
            <a:prstGeom prst="rect">
              <a:avLst/>
            </a:prstGeom>
          </p:spPr>
          <p:txBody>
            <a:bodyPr lIns="0" tIns="0" rIns="0" bIns="0" rtlCol="0" anchor="t">
              <a:spAutoFit/>
            </a:bodyPr>
            <a:lstStyle/>
            <a:p>
              <a:pPr>
                <a:lnSpc>
                  <a:spcPts val="4480"/>
                </a:lnSpc>
              </a:pPr>
              <a:endParaRPr/>
            </a:p>
            <a:p>
              <a:pPr>
                <a:lnSpc>
                  <a:spcPts val="4480"/>
                </a:lnSpc>
              </a:pPr>
              <a:r>
                <a:rPr lang="en-US" sz="3200">
                  <a:solidFill>
                    <a:srgbClr val="0F0E0C"/>
                  </a:solidFill>
                  <a:latin typeface="DM Sans Bold Italics"/>
                </a:rPr>
                <a:t>“Being a hero to someone, even if it is a dog, is a feeling like no other."</a:t>
              </a:r>
            </a:p>
            <a:p>
              <a:pPr>
                <a:lnSpc>
                  <a:spcPts val="4480"/>
                </a:lnSpc>
              </a:pPr>
              <a:endParaRPr lang="en-US" sz="3200">
                <a:solidFill>
                  <a:srgbClr val="0F0E0C"/>
                </a:solidFill>
                <a:latin typeface="DM Sans Bold Italics"/>
              </a:endParaRPr>
            </a:p>
            <a:p>
              <a:pPr>
                <a:lnSpc>
                  <a:spcPts val="4480"/>
                </a:lnSpc>
                <a:spcBef>
                  <a:spcPct val="0"/>
                </a:spcBef>
              </a:pPr>
              <a:endParaRPr lang="en-US" sz="3200">
                <a:solidFill>
                  <a:srgbClr val="0F0E0C"/>
                </a:solidFill>
                <a:latin typeface="DM Sans Bold Italics"/>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133475"/>
            <a:ext cx="8115300" cy="1425574"/>
          </a:xfrm>
          <a:prstGeom prst="rect">
            <a:avLst/>
          </a:prstGeom>
        </p:spPr>
        <p:txBody>
          <a:bodyPr lIns="0" tIns="0" rIns="0" bIns="0" rtlCol="0" anchor="t">
            <a:spAutoFit/>
          </a:bodyPr>
          <a:lstStyle/>
          <a:p>
            <a:pPr>
              <a:lnSpc>
                <a:spcPts val="5499"/>
              </a:lnSpc>
              <a:spcBef>
                <a:spcPct val="0"/>
              </a:spcBef>
            </a:pPr>
            <a:r>
              <a:rPr lang="en-US" sz="5499">
                <a:solidFill>
                  <a:srgbClr val="FF914D"/>
                </a:solidFill>
                <a:latin typeface="Montserrat Classic Bold"/>
              </a:rPr>
              <a:t>Pet Fostering Motivations Summary</a:t>
            </a:r>
          </a:p>
        </p:txBody>
      </p:sp>
      <p:grpSp>
        <p:nvGrpSpPr>
          <p:cNvPr id="3" name="Group 3"/>
          <p:cNvGrpSpPr/>
          <p:nvPr/>
        </p:nvGrpSpPr>
        <p:grpSpPr>
          <a:xfrm>
            <a:off x="1353037" y="3897775"/>
            <a:ext cx="5462108" cy="4992728"/>
            <a:chOff x="0" y="0"/>
            <a:chExt cx="7282811" cy="6656970"/>
          </a:xfrm>
        </p:grpSpPr>
        <p:sp>
          <p:nvSpPr>
            <p:cNvPr id="4" name="Freeform 4"/>
            <p:cNvSpPr/>
            <p:nvPr/>
          </p:nvSpPr>
          <p:spPr>
            <a:xfrm>
              <a:off x="2672028" y="0"/>
              <a:ext cx="1938756" cy="1628555"/>
            </a:xfrm>
            <a:custGeom>
              <a:avLst/>
              <a:gdLst/>
              <a:ahLst/>
              <a:cxnLst/>
              <a:rect l="l" t="t" r="r" b="b"/>
              <a:pathLst>
                <a:path w="1938756" h="1628555">
                  <a:moveTo>
                    <a:pt x="0" y="0"/>
                  </a:moveTo>
                  <a:lnTo>
                    <a:pt x="1938756" y="0"/>
                  </a:lnTo>
                  <a:lnTo>
                    <a:pt x="1938756" y="1628555"/>
                  </a:lnTo>
                  <a:lnTo>
                    <a:pt x="0" y="16285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0" y="2136521"/>
              <a:ext cx="7282811" cy="4520449"/>
              <a:chOff x="0" y="0"/>
              <a:chExt cx="36118131" cy="22418564"/>
            </a:xfrm>
          </p:grpSpPr>
          <p:sp>
            <p:nvSpPr>
              <p:cNvPr id="6" name="Freeform 6"/>
              <p:cNvSpPr/>
              <p:nvPr/>
            </p:nvSpPr>
            <p:spPr>
              <a:xfrm>
                <a:off x="0" y="0"/>
                <a:ext cx="36118130" cy="22418563"/>
              </a:xfrm>
              <a:custGeom>
                <a:avLst/>
                <a:gdLst/>
                <a:ahLst/>
                <a:cxnLst/>
                <a:rect l="l" t="t" r="r" b="b"/>
                <a:pathLst>
                  <a:path w="36118130" h="22418563">
                    <a:moveTo>
                      <a:pt x="0" y="0"/>
                    </a:moveTo>
                    <a:lnTo>
                      <a:pt x="0" y="22418563"/>
                    </a:lnTo>
                    <a:lnTo>
                      <a:pt x="36118130" y="22418563"/>
                    </a:lnTo>
                    <a:lnTo>
                      <a:pt x="36118130" y="0"/>
                    </a:lnTo>
                    <a:lnTo>
                      <a:pt x="0" y="0"/>
                    </a:lnTo>
                    <a:close/>
                    <a:moveTo>
                      <a:pt x="36057173" y="22357604"/>
                    </a:moveTo>
                    <a:lnTo>
                      <a:pt x="59690" y="22357604"/>
                    </a:lnTo>
                    <a:lnTo>
                      <a:pt x="59690" y="59690"/>
                    </a:lnTo>
                    <a:lnTo>
                      <a:pt x="36057173" y="59690"/>
                    </a:lnTo>
                    <a:lnTo>
                      <a:pt x="36057173" y="22357604"/>
                    </a:lnTo>
                    <a:close/>
                  </a:path>
                </a:pathLst>
              </a:custGeom>
              <a:solidFill>
                <a:srgbClr val="FD6925"/>
              </a:solidFill>
            </p:spPr>
            <p:txBody>
              <a:bodyPr/>
              <a:lstStyle/>
              <a:p>
                <a:endParaRPr lang="en-US"/>
              </a:p>
            </p:txBody>
          </p:sp>
        </p:grpSp>
        <p:sp>
          <p:nvSpPr>
            <p:cNvPr id="7" name="TextBox 7"/>
            <p:cNvSpPr txBox="1"/>
            <p:nvPr/>
          </p:nvSpPr>
          <p:spPr>
            <a:xfrm>
              <a:off x="954578" y="2904224"/>
              <a:ext cx="5413866" cy="2955502"/>
            </a:xfrm>
            <a:prstGeom prst="rect">
              <a:avLst/>
            </a:prstGeom>
          </p:spPr>
          <p:txBody>
            <a:bodyPr lIns="0" tIns="0" rIns="0" bIns="0" rtlCol="0" anchor="t">
              <a:spAutoFit/>
            </a:bodyPr>
            <a:lstStyle/>
            <a:p>
              <a:pPr>
                <a:lnSpc>
                  <a:spcPts val="4480"/>
                </a:lnSpc>
                <a:spcBef>
                  <a:spcPct val="0"/>
                </a:spcBef>
              </a:pPr>
              <a:r>
                <a:rPr lang="en-US" sz="3200">
                  <a:solidFill>
                    <a:srgbClr val="0F0E0C"/>
                  </a:solidFill>
                  <a:latin typeface="DM Sans Medium Italics"/>
                </a:rPr>
                <a:t>“Until one has loved an animal, a part of one's soul remains unawakened.”</a:t>
              </a:r>
            </a:p>
          </p:txBody>
        </p:sp>
      </p:grpSp>
      <p:sp>
        <p:nvSpPr>
          <p:cNvPr id="8" name="TextBox 8"/>
          <p:cNvSpPr txBox="1"/>
          <p:nvPr/>
        </p:nvSpPr>
        <p:spPr>
          <a:xfrm>
            <a:off x="8212715" y="3415638"/>
            <a:ext cx="8699982" cy="5694045"/>
          </a:xfrm>
          <a:prstGeom prst="rect">
            <a:avLst/>
          </a:prstGeom>
        </p:spPr>
        <p:txBody>
          <a:bodyPr lIns="0" tIns="0" rIns="0" bIns="0" rtlCol="0" anchor="t">
            <a:spAutoFit/>
          </a:bodyPr>
          <a:lstStyle/>
          <a:p>
            <a:pPr marL="0" lvl="0" indent="0" algn="l">
              <a:lnSpc>
                <a:spcPts val="3780"/>
              </a:lnSpc>
              <a:spcBef>
                <a:spcPct val="0"/>
              </a:spcBef>
            </a:pPr>
            <a:r>
              <a:rPr lang="en-US" sz="2700">
                <a:solidFill>
                  <a:srgbClr val="0F0E0C"/>
                </a:solidFill>
                <a:latin typeface="Montserrat"/>
              </a:rPr>
              <a:t>Respondents who have never fostered seemed to be more inclined to want to foster to help a family member or friend. Generation Zers were most interested in fostering until adoption, highlighting the interest in more long-term fostering. In evaluating statements from people sharing their pet fostering experience, respondents were most motivated by the testimonies that mentioned assisting a loved one in need and helping the pet homelessness population. The scenarios that emphasized the temporary option for engagement also resonated with respondents.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133475"/>
            <a:ext cx="8115300" cy="1425574"/>
          </a:xfrm>
          <a:prstGeom prst="rect">
            <a:avLst/>
          </a:prstGeom>
        </p:spPr>
        <p:txBody>
          <a:bodyPr lIns="0" tIns="0" rIns="0" bIns="0" rtlCol="0" anchor="t">
            <a:spAutoFit/>
          </a:bodyPr>
          <a:lstStyle/>
          <a:p>
            <a:pPr>
              <a:lnSpc>
                <a:spcPts val="5499"/>
              </a:lnSpc>
              <a:spcBef>
                <a:spcPct val="0"/>
              </a:spcBef>
            </a:pPr>
            <a:r>
              <a:rPr lang="en-US" sz="5499">
                <a:solidFill>
                  <a:srgbClr val="FF914D"/>
                </a:solidFill>
                <a:latin typeface="Montserrat Classic Bold"/>
              </a:rPr>
              <a:t>Pet Fostering Barriers Summary</a:t>
            </a:r>
          </a:p>
        </p:txBody>
      </p:sp>
      <p:grpSp>
        <p:nvGrpSpPr>
          <p:cNvPr id="3" name="Group 3"/>
          <p:cNvGrpSpPr/>
          <p:nvPr/>
        </p:nvGrpSpPr>
        <p:grpSpPr>
          <a:xfrm>
            <a:off x="1353037" y="3897775"/>
            <a:ext cx="5462108" cy="4992728"/>
            <a:chOff x="0" y="0"/>
            <a:chExt cx="7282811" cy="6656970"/>
          </a:xfrm>
        </p:grpSpPr>
        <p:sp>
          <p:nvSpPr>
            <p:cNvPr id="4" name="Freeform 4"/>
            <p:cNvSpPr/>
            <p:nvPr/>
          </p:nvSpPr>
          <p:spPr>
            <a:xfrm>
              <a:off x="2672028" y="0"/>
              <a:ext cx="1938756" cy="1628555"/>
            </a:xfrm>
            <a:custGeom>
              <a:avLst/>
              <a:gdLst/>
              <a:ahLst/>
              <a:cxnLst/>
              <a:rect l="l" t="t" r="r" b="b"/>
              <a:pathLst>
                <a:path w="1938756" h="1628555">
                  <a:moveTo>
                    <a:pt x="0" y="0"/>
                  </a:moveTo>
                  <a:lnTo>
                    <a:pt x="1938756" y="0"/>
                  </a:lnTo>
                  <a:lnTo>
                    <a:pt x="1938756" y="1628555"/>
                  </a:lnTo>
                  <a:lnTo>
                    <a:pt x="0" y="16285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0" y="2136521"/>
              <a:ext cx="7282811" cy="4520449"/>
              <a:chOff x="0" y="0"/>
              <a:chExt cx="36118131" cy="22418564"/>
            </a:xfrm>
          </p:grpSpPr>
          <p:sp>
            <p:nvSpPr>
              <p:cNvPr id="6" name="Freeform 6"/>
              <p:cNvSpPr/>
              <p:nvPr/>
            </p:nvSpPr>
            <p:spPr>
              <a:xfrm>
                <a:off x="0" y="0"/>
                <a:ext cx="36118130" cy="22418563"/>
              </a:xfrm>
              <a:custGeom>
                <a:avLst/>
                <a:gdLst/>
                <a:ahLst/>
                <a:cxnLst/>
                <a:rect l="l" t="t" r="r" b="b"/>
                <a:pathLst>
                  <a:path w="36118130" h="22418563">
                    <a:moveTo>
                      <a:pt x="0" y="0"/>
                    </a:moveTo>
                    <a:lnTo>
                      <a:pt x="0" y="22418563"/>
                    </a:lnTo>
                    <a:lnTo>
                      <a:pt x="36118130" y="22418563"/>
                    </a:lnTo>
                    <a:lnTo>
                      <a:pt x="36118130" y="0"/>
                    </a:lnTo>
                    <a:lnTo>
                      <a:pt x="0" y="0"/>
                    </a:lnTo>
                    <a:close/>
                    <a:moveTo>
                      <a:pt x="36057173" y="22357604"/>
                    </a:moveTo>
                    <a:lnTo>
                      <a:pt x="59690" y="22357604"/>
                    </a:lnTo>
                    <a:lnTo>
                      <a:pt x="59690" y="59690"/>
                    </a:lnTo>
                    <a:lnTo>
                      <a:pt x="36057173" y="59690"/>
                    </a:lnTo>
                    <a:lnTo>
                      <a:pt x="36057173" y="22357604"/>
                    </a:lnTo>
                    <a:close/>
                  </a:path>
                </a:pathLst>
              </a:custGeom>
              <a:solidFill>
                <a:srgbClr val="FD6925"/>
              </a:solidFill>
            </p:spPr>
            <p:txBody>
              <a:bodyPr/>
              <a:lstStyle/>
              <a:p>
                <a:endParaRPr lang="en-US"/>
              </a:p>
            </p:txBody>
          </p:sp>
        </p:grpSp>
        <p:sp>
          <p:nvSpPr>
            <p:cNvPr id="7" name="TextBox 7"/>
            <p:cNvSpPr txBox="1"/>
            <p:nvPr/>
          </p:nvSpPr>
          <p:spPr>
            <a:xfrm>
              <a:off x="954578" y="3278874"/>
              <a:ext cx="5413866" cy="2206202"/>
            </a:xfrm>
            <a:prstGeom prst="rect">
              <a:avLst/>
            </a:prstGeom>
          </p:spPr>
          <p:txBody>
            <a:bodyPr lIns="0" tIns="0" rIns="0" bIns="0" rtlCol="0" anchor="t">
              <a:spAutoFit/>
            </a:bodyPr>
            <a:lstStyle/>
            <a:p>
              <a:pPr>
                <a:lnSpc>
                  <a:spcPts val="4480"/>
                </a:lnSpc>
                <a:spcBef>
                  <a:spcPct val="0"/>
                </a:spcBef>
              </a:pPr>
              <a:r>
                <a:rPr lang="en-US" sz="3200">
                  <a:solidFill>
                    <a:srgbClr val="0F0E0C"/>
                  </a:solidFill>
                  <a:latin typeface="DM Sans Medium Italics"/>
                </a:rPr>
                <a:t>“To foster an animal is the greatest gift of kindness."</a:t>
              </a:r>
            </a:p>
          </p:txBody>
        </p:sp>
      </p:grpSp>
      <p:sp>
        <p:nvSpPr>
          <p:cNvPr id="8" name="TextBox 8"/>
          <p:cNvSpPr txBox="1"/>
          <p:nvPr/>
        </p:nvSpPr>
        <p:spPr>
          <a:xfrm>
            <a:off x="8212715" y="3170536"/>
            <a:ext cx="8699982" cy="5929630"/>
          </a:xfrm>
          <a:prstGeom prst="rect">
            <a:avLst/>
          </a:prstGeom>
        </p:spPr>
        <p:txBody>
          <a:bodyPr lIns="0" tIns="0" rIns="0" bIns="0" rtlCol="0" anchor="t">
            <a:spAutoFit/>
          </a:bodyPr>
          <a:lstStyle/>
          <a:p>
            <a:pPr marL="0" lvl="0" indent="0" algn="l">
              <a:lnSpc>
                <a:spcPts val="3920"/>
              </a:lnSpc>
              <a:spcBef>
                <a:spcPct val="0"/>
              </a:spcBef>
            </a:pPr>
            <a:r>
              <a:rPr lang="en-US" sz="2800">
                <a:solidFill>
                  <a:srgbClr val="0F0E0C"/>
                </a:solidFill>
                <a:latin typeface="DM Sans"/>
              </a:rPr>
              <a:t>The respondents who have never fostered, but expressed some interest in fostering said they'd be more likely to foster if the process was easy and if they had more information and support regarding the process highlighting an opportunity to share resources with prospects, especially Generation Zers and Millennials who expressed the highest amount of interest. The findings also indicate the Silent Generation is the least likely to foster. Housing concerns and currently owning pets were among the highest barriers preventing prospects from fostering across all generations.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6124" y="1028700"/>
            <a:ext cx="5997566" cy="1900537"/>
            <a:chOff x="0" y="0"/>
            <a:chExt cx="7996754" cy="2534050"/>
          </a:xfrm>
        </p:grpSpPr>
        <p:grpSp>
          <p:nvGrpSpPr>
            <p:cNvPr id="3" name="Group 3"/>
            <p:cNvGrpSpPr/>
            <p:nvPr/>
          </p:nvGrpSpPr>
          <p:grpSpPr>
            <a:xfrm>
              <a:off x="0" y="0"/>
              <a:ext cx="7996754" cy="2534050"/>
              <a:chOff x="0" y="0"/>
              <a:chExt cx="39658837" cy="12567282"/>
            </a:xfrm>
          </p:grpSpPr>
          <p:sp>
            <p:nvSpPr>
              <p:cNvPr id="4" name="Freeform 4"/>
              <p:cNvSpPr/>
              <p:nvPr/>
            </p:nvSpPr>
            <p:spPr>
              <a:xfrm>
                <a:off x="0" y="0"/>
                <a:ext cx="39658838" cy="12567282"/>
              </a:xfrm>
              <a:custGeom>
                <a:avLst/>
                <a:gdLst/>
                <a:ahLst/>
                <a:cxnLst/>
                <a:rect l="l" t="t" r="r" b="b"/>
                <a:pathLst>
                  <a:path w="39658838" h="12567282">
                    <a:moveTo>
                      <a:pt x="0" y="0"/>
                    </a:moveTo>
                    <a:lnTo>
                      <a:pt x="0" y="12567282"/>
                    </a:lnTo>
                    <a:lnTo>
                      <a:pt x="39658838" y="12567282"/>
                    </a:lnTo>
                    <a:lnTo>
                      <a:pt x="39658838" y="0"/>
                    </a:lnTo>
                    <a:lnTo>
                      <a:pt x="0" y="0"/>
                    </a:lnTo>
                    <a:close/>
                    <a:moveTo>
                      <a:pt x="39597878" y="12506322"/>
                    </a:moveTo>
                    <a:lnTo>
                      <a:pt x="59690" y="12506322"/>
                    </a:lnTo>
                    <a:lnTo>
                      <a:pt x="59690" y="59690"/>
                    </a:lnTo>
                    <a:lnTo>
                      <a:pt x="39597878" y="59690"/>
                    </a:lnTo>
                    <a:lnTo>
                      <a:pt x="39597878" y="12506322"/>
                    </a:lnTo>
                    <a:close/>
                  </a:path>
                </a:pathLst>
              </a:custGeom>
              <a:solidFill>
                <a:srgbClr val="FD6925"/>
              </a:solidFill>
            </p:spPr>
            <p:txBody>
              <a:bodyPr/>
              <a:lstStyle/>
              <a:p>
                <a:endParaRPr lang="en-US"/>
              </a:p>
            </p:txBody>
          </p:sp>
        </p:grpSp>
        <p:sp>
          <p:nvSpPr>
            <p:cNvPr id="5" name="TextBox 5"/>
            <p:cNvSpPr txBox="1"/>
            <p:nvPr/>
          </p:nvSpPr>
          <p:spPr>
            <a:xfrm>
              <a:off x="727010" y="358320"/>
              <a:ext cx="6549768" cy="1845522"/>
            </a:xfrm>
            <a:prstGeom prst="rect">
              <a:avLst/>
            </a:prstGeom>
          </p:spPr>
          <p:txBody>
            <a:bodyPr lIns="0" tIns="0" rIns="0" bIns="0" rtlCol="0" anchor="t">
              <a:spAutoFit/>
            </a:bodyPr>
            <a:lstStyle/>
            <a:p>
              <a:pPr>
                <a:lnSpc>
                  <a:spcPts val="5500"/>
                </a:lnSpc>
              </a:pPr>
              <a:r>
                <a:rPr lang="en-US" sz="4400">
                  <a:solidFill>
                    <a:srgbClr val="FF914D"/>
                  </a:solidFill>
                  <a:latin typeface="Montserrat Classic Bold"/>
                </a:rPr>
                <a:t>Summary of Survey Findings</a:t>
              </a:r>
            </a:p>
          </p:txBody>
        </p:sp>
      </p:grpSp>
      <p:sp>
        <p:nvSpPr>
          <p:cNvPr id="6" name="TextBox 6"/>
          <p:cNvSpPr txBox="1"/>
          <p:nvPr/>
        </p:nvSpPr>
        <p:spPr>
          <a:xfrm>
            <a:off x="1028700" y="3303057"/>
            <a:ext cx="4394387" cy="6299835"/>
          </a:xfrm>
          <a:prstGeom prst="rect">
            <a:avLst/>
          </a:prstGeom>
        </p:spPr>
        <p:txBody>
          <a:bodyPr lIns="0" tIns="0" rIns="0" bIns="0" rtlCol="0" anchor="t">
            <a:spAutoFit/>
          </a:bodyPr>
          <a:lstStyle/>
          <a:p>
            <a:pPr>
              <a:lnSpc>
                <a:spcPts val="2940"/>
              </a:lnSpc>
              <a:spcBef>
                <a:spcPct val="0"/>
              </a:spcBef>
            </a:pPr>
            <a:r>
              <a:rPr lang="en-US" sz="2100">
                <a:solidFill>
                  <a:srgbClr val="0F0E0C"/>
                </a:solidFill>
                <a:latin typeface="Montserrat"/>
              </a:rPr>
              <a:t>These findings highlight an opportunity to engage younger prospects and re-engage previous fosters through outreach efforts from animal welfare organizations and through individuals sharing their positive foster experiences. Generation Zers and Millennial prospects were overwhelmingly interested in fostering, provided they have the support and resources from the fostering agency. There is also an opportunity to increase general awareness about fostering options and opportunties.  </a:t>
            </a:r>
          </a:p>
        </p:txBody>
      </p:sp>
      <p:sp>
        <p:nvSpPr>
          <p:cNvPr id="7" name="AutoShape 7"/>
          <p:cNvSpPr/>
          <p:nvPr/>
        </p:nvSpPr>
        <p:spPr>
          <a:xfrm>
            <a:off x="7132506" y="0"/>
            <a:ext cx="9539" cy="9457618"/>
          </a:xfrm>
          <a:prstGeom prst="rect">
            <a:avLst/>
          </a:prstGeom>
          <a:solidFill>
            <a:srgbClr val="FD6925"/>
          </a:solidFill>
        </p:spPr>
        <p:txBody>
          <a:bodyPr/>
          <a:lstStyle/>
          <a:p>
            <a:endParaRPr lang="en-US"/>
          </a:p>
        </p:txBody>
      </p:sp>
      <p:grpSp>
        <p:nvGrpSpPr>
          <p:cNvPr id="8" name="Group 8"/>
          <p:cNvGrpSpPr/>
          <p:nvPr/>
        </p:nvGrpSpPr>
        <p:grpSpPr>
          <a:xfrm>
            <a:off x="7470948" y="556134"/>
            <a:ext cx="8332945" cy="523774"/>
            <a:chOff x="0" y="0"/>
            <a:chExt cx="11110594" cy="698366"/>
          </a:xfrm>
        </p:grpSpPr>
        <p:sp>
          <p:nvSpPr>
            <p:cNvPr id="9" name="TextBox 9"/>
            <p:cNvSpPr txBox="1"/>
            <p:nvPr/>
          </p:nvSpPr>
          <p:spPr>
            <a:xfrm>
              <a:off x="1009734" y="-31955"/>
              <a:ext cx="10100860" cy="729615"/>
            </a:xfrm>
            <a:prstGeom prst="rect">
              <a:avLst/>
            </a:prstGeom>
          </p:spPr>
          <p:txBody>
            <a:bodyPr lIns="0" tIns="0" rIns="0" bIns="0" rtlCol="0" anchor="t">
              <a:spAutoFit/>
            </a:bodyPr>
            <a:lstStyle/>
            <a:p>
              <a:pPr>
                <a:lnSpc>
                  <a:spcPts val="4619"/>
                </a:lnSpc>
              </a:pPr>
              <a:r>
                <a:rPr lang="en-US" sz="3299">
                  <a:solidFill>
                    <a:srgbClr val="0F0E0C"/>
                  </a:solidFill>
                  <a:latin typeface="DM Sans Bold"/>
                </a:rPr>
                <a:t>Individuals 18-41 are Ready to Foster</a:t>
              </a:r>
            </a:p>
          </p:txBody>
        </p:sp>
        <p:sp>
          <p:nvSpPr>
            <p:cNvPr id="10" name="Freeform 10"/>
            <p:cNvSpPr/>
            <p:nvPr/>
          </p:nvSpPr>
          <p:spPr>
            <a:xfrm>
              <a:off x="0" y="0"/>
              <a:ext cx="698366" cy="698366"/>
            </a:xfrm>
            <a:custGeom>
              <a:avLst/>
              <a:gdLst/>
              <a:ahLst/>
              <a:cxnLst/>
              <a:rect l="l" t="t" r="r" b="b"/>
              <a:pathLst>
                <a:path w="698366" h="698366">
                  <a:moveTo>
                    <a:pt x="0" y="0"/>
                  </a:moveTo>
                  <a:lnTo>
                    <a:pt x="698366" y="0"/>
                  </a:lnTo>
                  <a:lnTo>
                    <a:pt x="698366" y="698366"/>
                  </a:lnTo>
                  <a:lnTo>
                    <a:pt x="0" y="6983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1" name="TextBox 11"/>
          <p:cNvSpPr txBox="1"/>
          <p:nvPr/>
        </p:nvSpPr>
        <p:spPr>
          <a:xfrm>
            <a:off x="7470948" y="1332714"/>
            <a:ext cx="8917490" cy="1656715"/>
          </a:xfrm>
          <a:prstGeom prst="rect">
            <a:avLst/>
          </a:prstGeom>
        </p:spPr>
        <p:txBody>
          <a:bodyPr lIns="0" tIns="0" rIns="0" bIns="0" rtlCol="0" anchor="t">
            <a:spAutoFit/>
          </a:bodyPr>
          <a:lstStyle/>
          <a:p>
            <a:pPr marL="0" lvl="1" indent="0" algn="l">
              <a:lnSpc>
                <a:spcPts val="2660"/>
              </a:lnSpc>
              <a:spcBef>
                <a:spcPct val="0"/>
              </a:spcBef>
            </a:pPr>
            <a:r>
              <a:rPr lang="en-US" sz="1900">
                <a:solidFill>
                  <a:srgbClr val="0F0E0C"/>
                </a:solidFill>
                <a:latin typeface="Montserrat"/>
              </a:rPr>
              <a:t>Younger generations not only expressed interest in fostering, but they also tend to have fewer responsibilities than older generations enabling them to have more time to dedicate to their foster pet. Additionally, these generations see fostering as an opportunity to help with the pet homelessness population in their communities. </a:t>
            </a:r>
          </a:p>
        </p:txBody>
      </p:sp>
      <p:sp>
        <p:nvSpPr>
          <p:cNvPr id="12" name="AutoShape 12"/>
          <p:cNvSpPr/>
          <p:nvPr/>
        </p:nvSpPr>
        <p:spPr>
          <a:xfrm rot="-5400000">
            <a:off x="12253883" y="-1441777"/>
            <a:ext cx="9525" cy="9575394"/>
          </a:xfrm>
          <a:prstGeom prst="rect">
            <a:avLst/>
          </a:prstGeom>
          <a:solidFill>
            <a:srgbClr val="FD6925"/>
          </a:solidFill>
        </p:spPr>
        <p:txBody>
          <a:bodyPr/>
          <a:lstStyle/>
          <a:p>
            <a:endParaRPr lang="en-US"/>
          </a:p>
        </p:txBody>
      </p:sp>
      <p:grpSp>
        <p:nvGrpSpPr>
          <p:cNvPr id="13" name="Group 13"/>
          <p:cNvGrpSpPr/>
          <p:nvPr/>
        </p:nvGrpSpPr>
        <p:grpSpPr>
          <a:xfrm>
            <a:off x="7470948" y="3760257"/>
            <a:ext cx="8332945" cy="510063"/>
            <a:chOff x="0" y="0"/>
            <a:chExt cx="11110594" cy="680083"/>
          </a:xfrm>
        </p:grpSpPr>
        <p:sp>
          <p:nvSpPr>
            <p:cNvPr id="14" name="TextBox 14"/>
            <p:cNvSpPr txBox="1"/>
            <p:nvPr/>
          </p:nvSpPr>
          <p:spPr>
            <a:xfrm>
              <a:off x="1009734" y="-50237"/>
              <a:ext cx="10100860" cy="729615"/>
            </a:xfrm>
            <a:prstGeom prst="rect">
              <a:avLst/>
            </a:prstGeom>
          </p:spPr>
          <p:txBody>
            <a:bodyPr lIns="0" tIns="0" rIns="0" bIns="0" rtlCol="0" anchor="t">
              <a:spAutoFit/>
            </a:bodyPr>
            <a:lstStyle/>
            <a:p>
              <a:pPr marL="0" lvl="0" indent="0" algn="l">
                <a:lnSpc>
                  <a:spcPts val="4619"/>
                </a:lnSpc>
                <a:spcBef>
                  <a:spcPct val="0"/>
                </a:spcBef>
              </a:pPr>
              <a:r>
                <a:rPr lang="en-US" sz="3299">
                  <a:solidFill>
                    <a:srgbClr val="0F0E0C"/>
                  </a:solidFill>
                  <a:latin typeface="DM Sans Bold"/>
                </a:rPr>
                <a:t>Engaging Previous Fosters</a:t>
              </a:r>
            </a:p>
          </p:txBody>
        </p:sp>
        <p:sp>
          <p:nvSpPr>
            <p:cNvPr id="15" name="Freeform 15"/>
            <p:cNvSpPr/>
            <p:nvPr/>
          </p:nvSpPr>
          <p:spPr>
            <a:xfrm>
              <a:off x="0" y="0"/>
              <a:ext cx="697847" cy="680083"/>
            </a:xfrm>
            <a:custGeom>
              <a:avLst/>
              <a:gdLst/>
              <a:ahLst/>
              <a:cxnLst/>
              <a:rect l="l" t="t" r="r" b="b"/>
              <a:pathLst>
                <a:path w="697847" h="680083">
                  <a:moveTo>
                    <a:pt x="0" y="0"/>
                  </a:moveTo>
                  <a:lnTo>
                    <a:pt x="697847" y="0"/>
                  </a:lnTo>
                  <a:lnTo>
                    <a:pt x="697847" y="680083"/>
                  </a:lnTo>
                  <a:lnTo>
                    <a:pt x="0" y="6800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16" name="TextBox 16"/>
          <p:cNvSpPr txBox="1"/>
          <p:nvPr/>
        </p:nvSpPr>
        <p:spPr>
          <a:xfrm>
            <a:off x="7470948" y="4527495"/>
            <a:ext cx="8917490" cy="1990090"/>
          </a:xfrm>
          <a:prstGeom prst="rect">
            <a:avLst/>
          </a:prstGeom>
        </p:spPr>
        <p:txBody>
          <a:bodyPr lIns="0" tIns="0" rIns="0" bIns="0" rtlCol="0" anchor="t">
            <a:spAutoFit/>
          </a:bodyPr>
          <a:lstStyle/>
          <a:p>
            <a:pPr algn="l">
              <a:lnSpc>
                <a:spcPts val="2660"/>
              </a:lnSpc>
            </a:pPr>
            <a:r>
              <a:rPr lang="en-US" sz="1900">
                <a:solidFill>
                  <a:srgbClr val="0F0E0C"/>
                </a:solidFill>
                <a:latin typeface="Montserrat"/>
              </a:rPr>
              <a:t>Potential fosters responded more positively to considering fostering after hearing the experiences of those who have fostered. These first-hand accounts help prospects understand the direct impact of fostering not only for the pet, but also the foster. Additionally, former fosters are more likely (and interested) in fostering in the future creating additional engagement opportunities.</a:t>
            </a:r>
          </a:p>
        </p:txBody>
      </p:sp>
      <p:sp>
        <p:nvSpPr>
          <p:cNvPr id="17" name="AutoShape 17"/>
          <p:cNvSpPr/>
          <p:nvPr/>
        </p:nvSpPr>
        <p:spPr>
          <a:xfrm rot="-5400000">
            <a:off x="12360362" y="2117663"/>
            <a:ext cx="9525" cy="9788352"/>
          </a:xfrm>
          <a:prstGeom prst="rect">
            <a:avLst/>
          </a:prstGeom>
          <a:solidFill>
            <a:srgbClr val="FD6925"/>
          </a:solidFill>
        </p:spPr>
        <p:txBody>
          <a:bodyPr/>
          <a:lstStyle/>
          <a:p>
            <a:endParaRPr lang="en-US"/>
          </a:p>
        </p:txBody>
      </p:sp>
      <p:grpSp>
        <p:nvGrpSpPr>
          <p:cNvPr id="18" name="Group 18"/>
          <p:cNvGrpSpPr/>
          <p:nvPr/>
        </p:nvGrpSpPr>
        <p:grpSpPr>
          <a:xfrm>
            <a:off x="7470948" y="7502376"/>
            <a:ext cx="8332945" cy="523774"/>
            <a:chOff x="0" y="0"/>
            <a:chExt cx="11110594" cy="698366"/>
          </a:xfrm>
        </p:grpSpPr>
        <p:sp>
          <p:nvSpPr>
            <p:cNvPr id="19" name="TextBox 19"/>
            <p:cNvSpPr txBox="1"/>
            <p:nvPr/>
          </p:nvSpPr>
          <p:spPr>
            <a:xfrm>
              <a:off x="1009734" y="-31955"/>
              <a:ext cx="10100860" cy="729615"/>
            </a:xfrm>
            <a:prstGeom prst="rect">
              <a:avLst/>
            </a:prstGeom>
          </p:spPr>
          <p:txBody>
            <a:bodyPr lIns="0" tIns="0" rIns="0" bIns="0" rtlCol="0" anchor="t">
              <a:spAutoFit/>
            </a:bodyPr>
            <a:lstStyle/>
            <a:p>
              <a:pPr marL="0" lvl="0" indent="0" algn="l">
                <a:lnSpc>
                  <a:spcPts val="4619"/>
                </a:lnSpc>
                <a:spcBef>
                  <a:spcPct val="0"/>
                </a:spcBef>
              </a:pPr>
              <a:r>
                <a:rPr lang="en-US" sz="3299">
                  <a:solidFill>
                    <a:srgbClr val="0F0E0C"/>
                  </a:solidFill>
                  <a:latin typeface="DM Sans Bold"/>
                </a:rPr>
                <a:t>Increasing Awareness</a:t>
              </a:r>
            </a:p>
          </p:txBody>
        </p:sp>
        <p:sp>
          <p:nvSpPr>
            <p:cNvPr id="20" name="Freeform 20"/>
            <p:cNvSpPr/>
            <p:nvPr/>
          </p:nvSpPr>
          <p:spPr>
            <a:xfrm>
              <a:off x="0" y="0"/>
              <a:ext cx="698366" cy="698366"/>
            </a:xfrm>
            <a:custGeom>
              <a:avLst/>
              <a:gdLst/>
              <a:ahLst/>
              <a:cxnLst/>
              <a:rect l="l" t="t" r="r" b="b"/>
              <a:pathLst>
                <a:path w="698366" h="698366">
                  <a:moveTo>
                    <a:pt x="0" y="0"/>
                  </a:moveTo>
                  <a:lnTo>
                    <a:pt x="698366" y="0"/>
                  </a:lnTo>
                  <a:lnTo>
                    <a:pt x="698366" y="698366"/>
                  </a:lnTo>
                  <a:lnTo>
                    <a:pt x="0" y="6983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21" name="TextBox 21"/>
          <p:cNvSpPr txBox="1"/>
          <p:nvPr/>
        </p:nvSpPr>
        <p:spPr>
          <a:xfrm>
            <a:off x="7470948" y="8279552"/>
            <a:ext cx="8917490" cy="1323340"/>
          </a:xfrm>
          <a:prstGeom prst="rect">
            <a:avLst/>
          </a:prstGeom>
        </p:spPr>
        <p:txBody>
          <a:bodyPr lIns="0" tIns="0" rIns="0" bIns="0" rtlCol="0" anchor="t">
            <a:spAutoFit/>
          </a:bodyPr>
          <a:lstStyle/>
          <a:p>
            <a:pPr marL="0" lvl="1" indent="0" algn="l">
              <a:lnSpc>
                <a:spcPts val="2660"/>
              </a:lnSpc>
              <a:spcBef>
                <a:spcPct val="0"/>
              </a:spcBef>
            </a:pPr>
            <a:r>
              <a:rPr lang="en-US" sz="1900">
                <a:solidFill>
                  <a:srgbClr val="0F0E0C"/>
                </a:solidFill>
                <a:latin typeface="Montserrat"/>
              </a:rPr>
              <a:t>Overall, there is a lack of understanding of what pet fostering is and the various fostering options available to prospects creating an opportunity to develop outreach campaigns that inform, encourage and inspire prospects and previous fosters.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2205</Words>
  <Application>Microsoft Office PowerPoint</Application>
  <PresentationFormat>Custom</PresentationFormat>
  <Paragraphs>111</Paragraphs>
  <Slides>18</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18</vt:i4>
      </vt:variant>
    </vt:vector>
  </HeadingPairs>
  <TitlesOfParts>
    <vt:vector size="33" baseType="lpstr">
      <vt:lpstr>Montserrat</vt:lpstr>
      <vt:lpstr>Canva Sans</vt:lpstr>
      <vt:lpstr>DM Sans Medium Italics</vt:lpstr>
      <vt:lpstr>Roboto</vt:lpstr>
      <vt:lpstr>DM Sans Bold Italics</vt:lpstr>
      <vt:lpstr>Arial</vt:lpstr>
      <vt:lpstr>Libre Baskerville Italics</vt:lpstr>
      <vt:lpstr>DM Sans</vt:lpstr>
      <vt:lpstr>Canva Sans Italics</vt:lpstr>
      <vt:lpstr>Montserrat Classic Bold</vt:lpstr>
      <vt:lpstr>Calibri</vt:lpstr>
      <vt:lpstr>Roboto Bold</vt:lpstr>
      <vt:lpstr>Montserrat Classic</vt:lpstr>
      <vt:lpstr>DM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Conversations  Presentation</dc:title>
  <cp:lastModifiedBy>Brandale Mills</cp:lastModifiedBy>
  <cp:revision>1</cp:revision>
  <dcterms:created xsi:type="dcterms:W3CDTF">2006-08-16T00:00:00Z</dcterms:created>
  <dcterms:modified xsi:type="dcterms:W3CDTF">2023-10-30T17:57:21Z</dcterms:modified>
  <dc:identifier>DAFypLAQ8u0</dc:identifier>
</cp:coreProperties>
</file>