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71" r:id="rId2"/>
    <p:sldId id="272" r:id="rId3"/>
    <p:sldId id="286" r:id="rId4"/>
    <p:sldId id="273" r:id="rId5"/>
    <p:sldId id="287" r:id="rId6"/>
    <p:sldId id="276" r:id="rId7"/>
    <p:sldId id="275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j/O9Wi2OzqfQuKPBCt3IM2g04Lg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477F01-39F2-B77B-4F21-989B38CEA3F5}" name="Nadia Oseguera" initials="NO" userId="Nadia Oseguera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dia Oseguera" initials="" lastIdx="4" clrIdx="0"/>
  <p:cmAuthor id="1" name="Allison Cardona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D56"/>
    <a:srgbClr val="FAC90F"/>
    <a:srgbClr val="D14905"/>
    <a:srgbClr val="F95E10"/>
    <a:srgbClr val="3681C5"/>
    <a:srgbClr val="BA8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AB4DE4-E2BF-4E30-A9E6-7A17305FEB68}" v="11" dt="2023-03-11T01:06:47.476"/>
    <p1510:client id="{E9CF8812-F8DD-431E-8B69-184608BB67C0}" v="3" dt="2023-03-11T02:49:41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a Oseguera" userId="pjv6hnqb0vrQJlyYyP/uSuv/QvsU/JCNs/p+JXeTKa8=" providerId="None" clId="Web-{6BAB4DE4-E2BF-4E30-A9E6-7A17305FEB68}"/>
    <pc:docChg chg="sldOrd">
      <pc:chgData name="Nadia Oseguera" userId="pjv6hnqb0vrQJlyYyP/uSuv/QvsU/JCNs/p+JXeTKa8=" providerId="None" clId="Web-{6BAB4DE4-E2BF-4E30-A9E6-7A17305FEB68}" dt="2023-03-11T01:06:47.476" v="10"/>
      <pc:docMkLst>
        <pc:docMk/>
      </pc:docMkLst>
      <pc:sldChg chg="delCm">
        <pc:chgData name="Nadia Oseguera" userId="pjv6hnqb0vrQJlyYyP/uSuv/QvsU/JCNs/p+JXeTKa8=" providerId="None" clId="Web-{6BAB4DE4-E2BF-4E30-A9E6-7A17305FEB68}" dt="2023-03-11T01:05:37.174" v="3"/>
        <pc:sldMkLst>
          <pc:docMk/>
          <pc:sldMk cId="47336885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adia Oseguera" userId="pjv6hnqb0vrQJlyYyP/uSuv/QvsU/JCNs/p+JXeTKa8=" providerId="None" clId="Web-{6BAB4DE4-E2BF-4E30-A9E6-7A17305FEB68}" dt="2023-03-11T01:05:36.565" v="2"/>
              <pc2:cmMkLst xmlns:pc2="http://schemas.microsoft.com/office/powerpoint/2019/9/main/command">
                <pc:docMk/>
                <pc:sldMk cId="47336885" sldId="272"/>
                <pc2:cmMk id="{A4651D5D-D81A-4E8F-AD08-6A3FA2EBBB69}"/>
              </pc2:cmMkLst>
            </pc226:cmChg>
            <pc226:cmChg xmlns:pc226="http://schemas.microsoft.com/office/powerpoint/2022/06/main/command" chg="del">
              <pc226:chgData name="Nadia Oseguera" userId="pjv6hnqb0vrQJlyYyP/uSuv/QvsU/JCNs/p+JXeTKa8=" providerId="None" clId="Web-{6BAB4DE4-E2BF-4E30-A9E6-7A17305FEB68}" dt="2023-03-11T01:05:36.253" v="1"/>
              <pc2:cmMkLst xmlns:pc2="http://schemas.microsoft.com/office/powerpoint/2019/9/main/command">
                <pc:docMk/>
                <pc:sldMk cId="47336885" sldId="272"/>
                <pc2:cmMk id="{77874E70-0BA4-41B5-A5B4-F360D1495220}"/>
              </pc2:cmMkLst>
            </pc226:cmChg>
            <pc226:cmChg xmlns:pc226="http://schemas.microsoft.com/office/powerpoint/2022/06/main/command" chg="del">
              <pc226:chgData name="Nadia Oseguera" userId="pjv6hnqb0vrQJlyYyP/uSuv/QvsU/JCNs/p+JXeTKa8=" providerId="None" clId="Web-{6BAB4DE4-E2BF-4E30-A9E6-7A17305FEB68}" dt="2023-03-11T01:05:35.206" v="0"/>
              <pc2:cmMkLst xmlns:pc2="http://schemas.microsoft.com/office/powerpoint/2019/9/main/command">
                <pc:docMk/>
                <pc:sldMk cId="47336885" sldId="272"/>
                <pc2:cmMk id="{D686F7D3-0AE6-40A0-88A2-D73BB8A9EEC5}"/>
              </pc2:cmMkLst>
            </pc226:cmChg>
            <pc226:cmChg xmlns:pc226="http://schemas.microsoft.com/office/powerpoint/2022/06/main/command" chg="del">
              <pc226:chgData name="Nadia Oseguera" userId="pjv6hnqb0vrQJlyYyP/uSuv/QvsU/JCNs/p+JXeTKa8=" providerId="None" clId="Web-{6BAB4DE4-E2BF-4E30-A9E6-7A17305FEB68}" dt="2023-03-11T01:05:37.174" v="3"/>
              <pc2:cmMkLst xmlns:pc2="http://schemas.microsoft.com/office/powerpoint/2019/9/main/command">
                <pc:docMk/>
                <pc:sldMk cId="47336885" sldId="272"/>
                <pc2:cmMk id="{665E80DD-9F10-4515-8E58-E99686261F2C}"/>
              </pc2:cmMkLst>
            </pc226:cmChg>
          </p:ext>
        </pc:extLst>
      </pc:sldChg>
      <pc:sldChg chg="delCm">
        <pc:chgData name="Nadia Oseguera" userId="pjv6hnqb0vrQJlyYyP/uSuv/QvsU/JCNs/p+JXeTKa8=" providerId="None" clId="Web-{6BAB4DE4-E2BF-4E30-A9E6-7A17305FEB68}" dt="2023-03-11T01:05:49.253" v="4"/>
        <pc:sldMkLst>
          <pc:docMk/>
          <pc:sldMk cId="3092614776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adia Oseguera" userId="pjv6hnqb0vrQJlyYyP/uSuv/QvsU/JCNs/p+JXeTKa8=" providerId="None" clId="Web-{6BAB4DE4-E2BF-4E30-A9E6-7A17305FEB68}" dt="2023-03-11T01:05:49.253" v="4"/>
              <pc2:cmMkLst xmlns:pc2="http://schemas.microsoft.com/office/powerpoint/2019/9/main/command">
                <pc:docMk/>
                <pc:sldMk cId="3092614776" sldId="273"/>
                <pc2:cmMk id="{D01292ED-E19D-45D4-AAE5-555BAAC9AC30}"/>
              </pc2:cmMkLst>
            </pc226:cmChg>
          </p:ext>
        </pc:extLst>
      </pc:sldChg>
      <pc:sldChg chg="ord">
        <pc:chgData name="Nadia Oseguera" userId="pjv6hnqb0vrQJlyYyP/uSuv/QvsU/JCNs/p+JXeTKa8=" providerId="None" clId="Web-{6BAB4DE4-E2BF-4E30-A9E6-7A17305FEB68}" dt="2023-03-11T01:06:46.007" v="9"/>
        <pc:sldMkLst>
          <pc:docMk/>
          <pc:sldMk cId="2305814302" sldId="277"/>
        </pc:sldMkLst>
      </pc:sldChg>
      <pc:sldChg chg="ord">
        <pc:chgData name="Nadia Oseguera" userId="pjv6hnqb0vrQJlyYyP/uSuv/QvsU/JCNs/p+JXeTKa8=" providerId="None" clId="Web-{6BAB4DE4-E2BF-4E30-A9E6-7A17305FEB68}" dt="2023-03-11T01:06:47.476" v="10"/>
        <pc:sldMkLst>
          <pc:docMk/>
          <pc:sldMk cId="2687074574" sldId="278"/>
        </pc:sldMkLst>
      </pc:sldChg>
      <pc:sldChg chg="ord">
        <pc:chgData name="Nadia Oseguera" userId="pjv6hnqb0vrQJlyYyP/uSuv/QvsU/JCNs/p+JXeTKa8=" providerId="None" clId="Web-{6BAB4DE4-E2BF-4E30-A9E6-7A17305FEB68}" dt="2023-03-11T01:06:40.804" v="6"/>
        <pc:sldMkLst>
          <pc:docMk/>
          <pc:sldMk cId="244376335" sldId="280"/>
        </pc:sldMkLst>
      </pc:sldChg>
      <pc:sldChg chg="ord">
        <pc:chgData name="Nadia Oseguera" userId="pjv6hnqb0vrQJlyYyP/uSuv/QvsU/JCNs/p+JXeTKa8=" providerId="None" clId="Web-{6BAB4DE4-E2BF-4E30-A9E6-7A17305FEB68}" dt="2023-03-11T01:06:40.804" v="5"/>
        <pc:sldMkLst>
          <pc:docMk/>
          <pc:sldMk cId="1925599319" sldId="281"/>
        </pc:sldMkLst>
      </pc:sldChg>
    </pc:docChg>
  </pc:docChgLst>
  <pc:docChgLst>
    <pc:chgData name="Nadia Oseguera" userId="pjv6hnqb0vrQJlyYyP/uSuv/QvsU/JCNs/p+JXeTKa8=" providerId="None" clId="Web-{E9CF8812-F8DD-431E-8B69-184608BB67C0}"/>
    <pc:docChg chg="modSld sldOrd">
      <pc:chgData name="Nadia Oseguera" userId="pjv6hnqb0vrQJlyYyP/uSuv/QvsU/JCNs/p+JXeTKa8=" providerId="None" clId="Web-{E9CF8812-F8DD-431E-8B69-184608BB67C0}" dt="2023-03-11T02:49:41.026" v="12"/>
      <pc:docMkLst>
        <pc:docMk/>
      </pc:docMkLst>
      <pc:sldChg chg="modNotes">
        <pc:chgData name="Nadia Oseguera" userId="pjv6hnqb0vrQJlyYyP/uSuv/QvsU/JCNs/p+JXeTKa8=" providerId="None" clId="Web-{E9CF8812-F8DD-431E-8B69-184608BB67C0}" dt="2023-03-11T02:49:06.195" v="0"/>
        <pc:sldMkLst>
          <pc:docMk/>
          <pc:sldMk cId="3092614776" sldId="273"/>
        </pc:sldMkLst>
      </pc:sldChg>
      <pc:sldChg chg="modNotes">
        <pc:chgData name="Nadia Oseguera" userId="pjv6hnqb0vrQJlyYyP/uSuv/QvsU/JCNs/p+JXeTKa8=" providerId="None" clId="Web-{E9CF8812-F8DD-431E-8B69-184608BB67C0}" dt="2023-03-11T02:49:16.524" v="4"/>
        <pc:sldMkLst>
          <pc:docMk/>
          <pc:sldMk cId="2305814302" sldId="277"/>
        </pc:sldMkLst>
      </pc:sldChg>
      <pc:sldChg chg="modNotes">
        <pc:chgData name="Nadia Oseguera" userId="pjv6hnqb0vrQJlyYyP/uSuv/QvsU/JCNs/p+JXeTKa8=" providerId="None" clId="Web-{E9CF8812-F8DD-431E-8B69-184608BB67C0}" dt="2023-03-11T02:49:20.712" v="5"/>
        <pc:sldMkLst>
          <pc:docMk/>
          <pc:sldMk cId="2687074574" sldId="278"/>
        </pc:sldMkLst>
      </pc:sldChg>
      <pc:sldChg chg="modNotes">
        <pc:chgData name="Nadia Oseguera" userId="pjv6hnqb0vrQJlyYyP/uSuv/QvsU/JCNs/p+JXeTKa8=" providerId="None" clId="Web-{E9CF8812-F8DD-431E-8B69-184608BB67C0}" dt="2023-03-11T02:49:25.431" v="6"/>
        <pc:sldMkLst>
          <pc:docMk/>
          <pc:sldMk cId="3062831706" sldId="279"/>
        </pc:sldMkLst>
      </pc:sldChg>
      <pc:sldChg chg="modNotes">
        <pc:chgData name="Nadia Oseguera" userId="pjv6hnqb0vrQJlyYyP/uSuv/QvsU/JCNs/p+JXeTKa8=" providerId="None" clId="Web-{E9CF8812-F8DD-431E-8B69-184608BB67C0}" dt="2023-03-11T02:49:27.962" v="7"/>
        <pc:sldMkLst>
          <pc:docMk/>
          <pc:sldMk cId="244376335" sldId="280"/>
        </pc:sldMkLst>
      </pc:sldChg>
      <pc:sldChg chg="modNotes">
        <pc:chgData name="Nadia Oseguera" userId="pjv6hnqb0vrQJlyYyP/uSuv/QvsU/JCNs/p+JXeTKa8=" providerId="None" clId="Web-{E9CF8812-F8DD-431E-8B69-184608BB67C0}" dt="2023-03-11T02:49:31.291" v="8"/>
        <pc:sldMkLst>
          <pc:docMk/>
          <pc:sldMk cId="1925599319" sldId="281"/>
        </pc:sldMkLst>
      </pc:sldChg>
      <pc:sldChg chg="modNotes">
        <pc:chgData name="Nadia Oseguera" userId="pjv6hnqb0vrQJlyYyP/uSuv/QvsU/JCNs/p+JXeTKa8=" providerId="None" clId="Web-{E9CF8812-F8DD-431E-8B69-184608BB67C0}" dt="2023-03-11T02:49:34.432" v="9"/>
        <pc:sldMkLst>
          <pc:docMk/>
          <pc:sldMk cId="1834091951" sldId="282"/>
        </pc:sldMkLst>
      </pc:sldChg>
      <pc:sldChg chg="ord">
        <pc:chgData name="Nadia Oseguera" userId="pjv6hnqb0vrQJlyYyP/uSuv/QvsU/JCNs/p+JXeTKa8=" providerId="None" clId="Web-{E9CF8812-F8DD-431E-8B69-184608BB67C0}" dt="2023-03-11T02:49:41.026" v="12"/>
        <pc:sldMkLst>
          <pc:docMk/>
          <pc:sldMk cId="3407731979" sldId="283"/>
        </pc:sldMkLst>
      </pc:sldChg>
      <pc:sldChg chg="ord">
        <pc:chgData name="Nadia Oseguera" userId="pjv6hnqb0vrQJlyYyP/uSuv/QvsU/JCNs/p+JXeTKa8=" providerId="None" clId="Web-{E9CF8812-F8DD-431E-8B69-184608BB67C0}" dt="2023-03-11T02:49:36.088" v="10"/>
        <pc:sldMkLst>
          <pc:docMk/>
          <pc:sldMk cId="832641341" sldId="284"/>
        </pc:sldMkLst>
      </pc:sldChg>
      <pc:sldChg chg="modNotes">
        <pc:chgData name="Nadia Oseguera" userId="pjv6hnqb0vrQJlyYyP/uSuv/QvsU/JCNs/p+JXeTKa8=" providerId="None" clId="Web-{E9CF8812-F8DD-431E-8B69-184608BB67C0}" dt="2023-03-11T02:49:08.461" v="1"/>
        <pc:sldMkLst>
          <pc:docMk/>
          <pc:sldMk cId="1441068270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041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ee14649d00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78" name="Google Shape;178;g1ee14649d0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309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ee14649d00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90" name="Google Shape;190;g1ee14649d0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4920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ee14649d00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02" name="Google Shape;202;g1ee14649d0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9335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e14649d00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13" name="Google Shape;213;g1ee14649d0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9545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538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8039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0077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86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93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1595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ee14649d0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g1ee14649d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9859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fc0a4b2e3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15;g1fc0a4b2e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6717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54" name="Google Shape;1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0421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e14649d0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endParaRPr lang="en-US" dirty="0">
              <a:latin typeface="Arial"/>
              <a:ea typeface="Arial"/>
              <a:cs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g1ee14649d0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37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27F8447-A40E-7A79-C806-08AC231FCE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4" r="5198" b="11478"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1751799-79D2-6273-C931-FCEE1D95C3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D59BFCC-B90C-9CB8-B68C-ACD5EC7614BE}"/>
              </a:ext>
            </a:extLst>
          </p:cNvPr>
          <p:cNvSpPr/>
          <p:nvPr/>
        </p:nvSpPr>
        <p:spPr>
          <a:xfrm>
            <a:off x="0" y="629043"/>
            <a:ext cx="6490741" cy="2326109"/>
          </a:xfrm>
          <a:prstGeom prst="rect">
            <a:avLst/>
          </a:prstGeom>
          <a:solidFill>
            <a:srgbClr val="D149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 hidden="1">
            <a:extLst>
              <a:ext uri="{FF2B5EF4-FFF2-40B4-BE49-F238E27FC236}">
                <a16:creationId xmlns:a16="http://schemas.microsoft.com/office/drawing/2014/main" id="{DFFD1AC5-4B2C-7DA3-B1BE-C972A9CE693B}"/>
              </a:ext>
            </a:extLst>
          </p:cNvPr>
          <p:cNvSpPr/>
          <p:nvPr/>
        </p:nvSpPr>
        <p:spPr>
          <a:xfrm>
            <a:off x="-1266669" y="-367259"/>
            <a:ext cx="9556230" cy="3552669"/>
          </a:xfrm>
          <a:prstGeom prst="roundRect">
            <a:avLst/>
          </a:prstGeom>
          <a:solidFill>
            <a:schemeClr val="tx1">
              <a:lumMod val="85000"/>
              <a:lumOff val="15000"/>
              <a:alpha val="63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9E354F-5E4A-A0C3-66E3-AA235530584F}"/>
              </a:ext>
            </a:extLst>
          </p:cNvPr>
          <p:cNvSpPr/>
          <p:nvPr/>
        </p:nvSpPr>
        <p:spPr>
          <a:xfrm>
            <a:off x="-7495" y="2947103"/>
            <a:ext cx="5561351" cy="792393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Google Shape;92;p1"/>
          <p:cNvSpPr txBox="1"/>
          <p:nvPr/>
        </p:nvSpPr>
        <p:spPr>
          <a:xfrm>
            <a:off x="529617" y="2955153"/>
            <a:ext cx="5024239" cy="79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</a:rPr>
              <a:t>An Incremental Change Approach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529617" y="629042"/>
            <a:ext cx="5961124" cy="231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Building Bridges to Inclusive Foster Programming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:</a:t>
            </a:r>
            <a:endParaRPr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973FA76-2114-D8DB-49D3-D5B41039B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7368" y="4551126"/>
            <a:ext cx="2982811" cy="167783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B911392-D42B-E1BB-A426-438CB0D04D30}"/>
              </a:ext>
            </a:extLst>
          </p:cNvPr>
          <p:cNvSpPr/>
          <p:nvPr/>
        </p:nvSpPr>
        <p:spPr>
          <a:xfrm>
            <a:off x="-7495" y="629042"/>
            <a:ext cx="202367" cy="2334160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3487746-128A-1050-D551-9BD4FD2B3D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8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27F03A-AECF-02ED-103A-05D6762A4F7C}"/>
              </a:ext>
            </a:extLst>
          </p:cNvPr>
          <p:cNvSpPr>
            <a:spLocks/>
          </p:cNvSpPr>
          <p:nvPr/>
        </p:nvSpPr>
        <p:spPr>
          <a:xfrm>
            <a:off x="0" y="2889368"/>
            <a:ext cx="12192000" cy="3968632"/>
          </a:xfrm>
          <a:prstGeom prst="rect">
            <a:avLst/>
          </a:prstGeom>
          <a:gradFill>
            <a:gsLst>
              <a:gs pos="30000">
                <a:schemeClr val="bg1">
                  <a:lumMod val="95000"/>
                  <a:alpha val="20000"/>
                </a:schemeClr>
              </a:gs>
              <a:gs pos="0">
                <a:schemeClr val="bg1">
                  <a:lumMod val="95000"/>
                </a:schemeClr>
              </a:gs>
              <a:gs pos="84000">
                <a:schemeClr val="accent4">
                  <a:lumMod val="100000"/>
                  <a:alpha val="1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E076C1C-0FEE-556C-FA9B-9F0F64382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C6763D-A122-1032-D45D-CE2BA04D1353}"/>
              </a:ext>
            </a:extLst>
          </p:cNvPr>
          <p:cNvSpPr/>
          <p:nvPr/>
        </p:nvSpPr>
        <p:spPr>
          <a:xfrm>
            <a:off x="0" y="344588"/>
            <a:ext cx="11057700" cy="1204838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CF5CCA-BE4C-DAEF-F94A-8DE8BA35C6BF}"/>
              </a:ext>
            </a:extLst>
          </p:cNvPr>
          <p:cNvSpPr/>
          <p:nvPr/>
        </p:nvSpPr>
        <p:spPr>
          <a:xfrm>
            <a:off x="11089703" y="344587"/>
            <a:ext cx="244841" cy="1204838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39;g1ee14649d00_0_0">
            <a:extLst>
              <a:ext uri="{FF2B5EF4-FFF2-40B4-BE49-F238E27FC236}">
                <a16:creationId xmlns:a16="http://schemas.microsoft.com/office/drawing/2014/main" id="{A3D9CFC8-88A8-DF2D-D3CC-A8BFF8B74E6A}"/>
              </a:ext>
            </a:extLst>
          </p:cNvPr>
          <p:cNvSpPr txBox="1">
            <a:spLocks/>
          </p:cNvSpPr>
          <p:nvPr/>
        </p:nvSpPr>
        <p:spPr>
          <a:xfrm>
            <a:off x="838200" y="344585"/>
            <a:ext cx="9974659" cy="120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00"/>
              <a:buFont typeface="Arial"/>
              <a:buNone/>
            </a:pPr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Foster Sign-Up Form</a:t>
            </a:r>
            <a:endParaRPr lang="en-US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2" name="Google Shape;182;g1ee14649d00_0_60"/>
          <p:cNvSpPr txBox="1">
            <a:spLocks noGrp="1"/>
          </p:cNvSpPr>
          <p:nvPr>
            <p:ph type="body" idx="1"/>
          </p:nvPr>
        </p:nvSpPr>
        <p:spPr>
          <a:xfrm>
            <a:off x="914400" y="1828800"/>
            <a:ext cx="10515600" cy="90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95E1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Guiding Question:</a:t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What information do we </a:t>
            </a:r>
            <a:r>
              <a:rPr lang="en-US" sz="2000" i="1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need</a:t>
            </a:r>
            <a:r>
              <a:rPr lang="en-US" sz="20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 to know about applicants?</a:t>
            </a:r>
            <a:endParaRPr sz="2000" dirty="0">
              <a:solidFill>
                <a:srgbClr val="494D56"/>
              </a:solidFill>
            </a:endParaRPr>
          </a:p>
        </p:txBody>
      </p:sp>
      <p:sp>
        <p:nvSpPr>
          <p:cNvPr id="183" name="Google Shape;183;g1ee14649d00_0_60"/>
          <p:cNvSpPr txBox="1">
            <a:spLocks noGrp="1"/>
          </p:cNvSpPr>
          <p:nvPr>
            <p:ph type="body" idx="1"/>
          </p:nvPr>
        </p:nvSpPr>
        <p:spPr>
          <a:xfrm>
            <a:off x="952776" y="3878863"/>
            <a:ext cx="5423268" cy="136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Review each sign-up form question and determine what you plan to do with the information collected</a:t>
            </a:r>
          </a:p>
          <a:p>
            <a:pPr marL="285750" lvl="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Keep your application as concise as possible; ask only what you need to know</a:t>
            </a:r>
          </a:p>
          <a:p>
            <a:pPr marL="285750" lvl="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Remove any questions aimed at denying people from helping your organization</a:t>
            </a:r>
          </a:p>
        </p:txBody>
      </p:sp>
      <p:sp>
        <p:nvSpPr>
          <p:cNvPr id="184" name="Google Shape;184;g1ee14649d00_0_60"/>
          <p:cNvSpPr txBox="1">
            <a:spLocks noGrp="1"/>
          </p:cNvSpPr>
          <p:nvPr>
            <p:ph type="body" idx="1"/>
          </p:nvPr>
        </p:nvSpPr>
        <p:spPr>
          <a:xfrm>
            <a:off x="914400" y="3429000"/>
            <a:ext cx="46824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494D56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Possible Incremental Changes</a:t>
            </a:r>
            <a:endParaRPr sz="2000" dirty="0">
              <a:solidFill>
                <a:srgbClr val="494D56"/>
              </a:solidFill>
              <a:latin typeface="Arial Black" panose="020B0A04020102020204" pitchFamily="34" charset="0"/>
            </a:endParaRPr>
          </a:p>
        </p:txBody>
      </p:sp>
      <p:sp>
        <p:nvSpPr>
          <p:cNvPr id="186" name="Google Shape;186;g1ee14649d00_0_60"/>
          <p:cNvSpPr txBox="1"/>
          <p:nvPr/>
        </p:nvSpPr>
        <p:spPr>
          <a:xfrm>
            <a:off x="6207075" y="4018825"/>
            <a:ext cx="42921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AC424F-BB24-5705-7C39-750FFF4894D6}"/>
              </a:ext>
            </a:extLst>
          </p:cNvPr>
          <p:cNvGrpSpPr/>
          <p:nvPr/>
        </p:nvGrpSpPr>
        <p:grpSpPr>
          <a:xfrm>
            <a:off x="5448750" y="3348761"/>
            <a:ext cx="499200" cy="499200"/>
            <a:chOff x="9136812" y="3599974"/>
            <a:chExt cx="3524021" cy="352402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735E402-87CC-9E78-7428-E6503ABC0993}"/>
                </a:ext>
              </a:extLst>
            </p:cNvPr>
            <p:cNvSpPr/>
            <p:nvPr/>
          </p:nvSpPr>
          <p:spPr>
            <a:xfrm>
              <a:off x="9973545" y="4042729"/>
              <a:ext cx="2625307" cy="1952332"/>
            </a:xfrm>
            <a:custGeom>
              <a:avLst/>
              <a:gdLst>
                <a:gd name="connsiteX0" fmla="*/ 2586523 w 2625307"/>
                <a:gd name="connsiteY0" fmla="*/ 39010 h 1952332"/>
                <a:gd name="connsiteX1" fmla="*/ 2398725 w 2625307"/>
                <a:gd name="connsiteY1" fmla="*/ 38789 h 1952332"/>
                <a:gd name="connsiteX2" fmla="*/ 805392 w 2625307"/>
                <a:gd name="connsiteY2" fmla="*/ 1627916 h 1952332"/>
                <a:gd name="connsiteX3" fmla="*/ 230522 w 2625307"/>
                <a:gd name="connsiteY3" fmla="*/ 1003552 h 1952332"/>
                <a:gd name="connsiteX4" fmla="*/ 42854 w 2625307"/>
                <a:gd name="connsiteY4" fmla="*/ 995802 h 1952332"/>
                <a:gd name="connsiteX5" fmla="*/ 35104 w 2625307"/>
                <a:gd name="connsiteY5" fmla="*/ 1183470 h 1952332"/>
                <a:gd name="connsiteX6" fmla="*/ 703608 w 2625307"/>
                <a:gd name="connsiteY6" fmla="*/ 1909480 h 1952332"/>
                <a:gd name="connsiteX7" fmla="*/ 798482 w 2625307"/>
                <a:gd name="connsiteY7" fmla="*/ 1952291 h 1952332"/>
                <a:gd name="connsiteX8" fmla="*/ 801317 w 2625307"/>
                <a:gd name="connsiteY8" fmla="*/ 1952333 h 1952332"/>
                <a:gd name="connsiteX9" fmla="*/ 895082 w 2625307"/>
                <a:gd name="connsiteY9" fmla="*/ 1913596 h 1952332"/>
                <a:gd name="connsiteX10" fmla="*/ 2586261 w 2625307"/>
                <a:gd name="connsiteY10" fmla="*/ 226850 h 1952332"/>
                <a:gd name="connsiteX11" fmla="*/ 2586523 w 2625307"/>
                <a:gd name="connsiteY11" fmla="*/ 39010 h 195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5307" h="1952332">
                  <a:moveTo>
                    <a:pt x="2586523" y="39010"/>
                  </a:moveTo>
                  <a:cubicBezTo>
                    <a:pt x="2534681" y="-12922"/>
                    <a:pt x="2450566" y="-13011"/>
                    <a:pt x="2398725" y="38789"/>
                  </a:cubicBezTo>
                  <a:lnTo>
                    <a:pt x="805392" y="1627916"/>
                  </a:lnTo>
                  <a:lnTo>
                    <a:pt x="230522" y="1003552"/>
                  </a:lnTo>
                  <a:cubicBezTo>
                    <a:pt x="180849" y="949632"/>
                    <a:pt x="96864" y="946135"/>
                    <a:pt x="42854" y="995802"/>
                  </a:cubicBezTo>
                  <a:cubicBezTo>
                    <a:pt x="-11114" y="1045476"/>
                    <a:pt x="-14569" y="1129501"/>
                    <a:pt x="35104" y="1183470"/>
                  </a:cubicBezTo>
                  <a:lnTo>
                    <a:pt x="703608" y="1909480"/>
                  </a:lnTo>
                  <a:cubicBezTo>
                    <a:pt x="728091" y="1936089"/>
                    <a:pt x="762353" y="1951541"/>
                    <a:pt x="798482" y="1952291"/>
                  </a:cubicBezTo>
                  <a:cubicBezTo>
                    <a:pt x="799452" y="1952333"/>
                    <a:pt x="800388" y="1952333"/>
                    <a:pt x="801317" y="1952333"/>
                  </a:cubicBezTo>
                  <a:cubicBezTo>
                    <a:pt x="836427" y="1952333"/>
                    <a:pt x="870201" y="1938388"/>
                    <a:pt x="895082" y="1913596"/>
                  </a:cubicBezTo>
                  <a:lnTo>
                    <a:pt x="2586261" y="226850"/>
                  </a:lnTo>
                  <a:cubicBezTo>
                    <a:pt x="2638234" y="175056"/>
                    <a:pt x="2638323" y="90941"/>
                    <a:pt x="2586523" y="3901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15000"/>
              </a:schemeClr>
            </a:solidFill>
            <a:ln w="6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BFE5544-7F2A-C8E0-791B-ADB137922507}"/>
                </a:ext>
              </a:extLst>
            </p:cNvPr>
            <p:cNvSpPr/>
            <p:nvPr/>
          </p:nvSpPr>
          <p:spPr>
            <a:xfrm>
              <a:off x="9136812" y="3599974"/>
              <a:ext cx="3524021" cy="3524021"/>
            </a:xfrm>
            <a:custGeom>
              <a:avLst/>
              <a:gdLst>
                <a:gd name="connsiteX0" fmla="*/ 3391203 w 3524021"/>
                <a:gd name="connsiteY0" fmla="*/ 1629192 h 3524021"/>
                <a:gd name="connsiteX1" fmla="*/ 3258391 w 3524021"/>
                <a:gd name="connsiteY1" fmla="*/ 1762011 h 3524021"/>
                <a:gd name="connsiteX2" fmla="*/ 1762011 w 3524021"/>
                <a:gd name="connsiteY2" fmla="*/ 3258391 h 3524021"/>
                <a:gd name="connsiteX3" fmla="*/ 265630 w 3524021"/>
                <a:gd name="connsiteY3" fmla="*/ 1762011 h 3524021"/>
                <a:gd name="connsiteX4" fmla="*/ 1762011 w 3524021"/>
                <a:gd name="connsiteY4" fmla="*/ 265630 h 3524021"/>
                <a:gd name="connsiteX5" fmla="*/ 1894829 w 3524021"/>
                <a:gd name="connsiteY5" fmla="*/ 132818 h 3524021"/>
                <a:gd name="connsiteX6" fmla="*/ 1762011 w 3524021"/>
                <a:gd name="connsiteY6" fmla="*/ 0 h 3524021"/>
                <a:gd name="connsiteX7" fmla="*/ 0 w 3524021"/>
                <a:gd name="connsiteY7" fmla="*/ 1762011 h 3524021"/>
                <a:gd name="connsiteX8" fmla="*/ 1762011 w 3524021"/>
                <a:gd name="connsiteY8" fmla="*/ 3524021 h 3524021"/>
                <a:gd name="connsiteX9" fmla="*/ 3524021 w 3524021"/>
                <a:gd name="connsiteY9" fmla="*/ 1762011 h 3524021"/>
                <a:gd name="connsiteX10" fmla="*/ 3391203 w 3524021"/>
                <a:gd name="connsiteY10" fmla="*/ 1629192 h 352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24021" h="3524021">
                  <a:moveTo>
                    <a:pt x="3391203" y="1629192"/>
                  </a:moveTo>
                  <a:cubicBezTo>
                    <a:pt x="3317845" y="1629192"/>
                    <a:pt x="3258391" y="1688646"/>
                    <a:pt x="3258391" y="1762011"/>
                  </a:cubicBezTo>
                  <a:cubicBezTo>
                    <a:pt x="3258391" y="2587148"/>
                    <a:pt x="2587148" y="3258391"/>
                    <a:pt x="1762011" y="3258391"/>
                  </a:cubicBezTo>
                  <a:cubicBezTo>
                    <a:pt x="936922" y="3258391"/>
                    <a:pt x="265630" y="2587148"/>
                    <a:pt x="265630" y="1762011"/>
                  </a:cubicBezTo>
                  <a:cubicBezTo>
                    <a:pt x="265630" y="936922"/>
                    <a:pt x="936922" y="265630"/>
                    <a:pt x="1762011" y="265630"/>
                  </a:cubicBezTo>
                  <a:cubicBezTo>
                    <a:pt x="1835368" y="265630"/>
                    <a:pt x="1894829" y="206176"/>
                    <a:pt x="1894829" y="132818"/>
                  </a:cubicBezTo>
                  <a:cubicBezTo>
                    <a:pt x="1894829" y="59454"/>
                    <a:pt x="1835368" y="0"/>
                    <a:pt x="1762011" y="0"/>
                  </a:cubicBezTo>
                  <a:cubicBezTo>
                    <a:pt x="790427" y="0"/>
                    <a:pt x="0" y="790427"/>
                    <a:pt x="0" y="1762011"/>
                  </a:cubicBezTo>
                  <a:cubicBezTo>
                    <a:pt x="0" y="2733553"/>
                    <a:pt x="790427" y="3524021"/>
                    <a:pt x="1762011" y="3524021"/>
                  </a:cubicBezTo>
                  <a:cubicBezTo>
                    <a:pt x="2733553" y="3524021"/>
                    <a:pt x="3524021" y="2733553"/>
                    <a:pt x="3524021" y="1762011"/>
                  </a:cubicBezTo>
                  <a:cubicBezTo>
                    <a:pt x="3524021" y="1688653"/>
                    <a:pt x="3464567" y="1629192"/>
                    <a:pt x="3391203" y="162919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15000"/>
              </a:schemeClr>
            </a:solidFill>
            <a:ln w="6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Google Shape;183;g1ee14649d00_0_60">
            <a:extLst>
              <a:ext uri="{FF2B5EF4-FFF2-40B4-BE49-F238E27FC236}">
                <a16:creationId xmlns:a16="http://schemas.microsoft.com/office/drawing/2014/main" id="{CFA32FF8-C607-18AD-C135-A125B2D69054}"/>
              </a:ext>
            </a:extLst>
          </p:cNvPr>
          <p:cNvSpPr txBox="1">
            <a:spLocks/>
          </p:cNvSpPr>
          <p:nvPr/>
        </p:nvSpPr>
        <p:spPr>
          <a:xfrm>
            <a:off x="6410339" y="3878863"/>
            <a:ext cx="5228818" cy="136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Ask questions aimed at learning about people’s self-reported preferences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Offer various sign-up form options </a:t>
            </a:r>
            <a:r>
              <a:rPr lang="en-US" sz="1600" i="1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(e.g., online, in-person, phone call)</a:t>
            </a:r>
            <a:endParaRPr lang="en-US" sz="1600" i="1" dirty="0">
              <a:solidFill>
                <a:srgbClr val="494D56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Explain the reason you need specific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831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A6D550-2C5A-2978-8085-F685464AE4B7}"/>
              </a:ext>
            </a:extLst>
          </p:cNvPr>
          <p:cNvSpPr>
            <a:spLocks/>
          </p:cNvSpPr>
          <p:nvPr/>
        </p:nvSpPr>
        <p:spPr>
          <a:xfrm>
            <a:off x="0" y="2889368"/>
            <a:ext cx="12192000" cy="3968632"/>
          </a:xfrm>
          <a:prstGeom prst="rect">
            <a:avLst/>
          </a:prstGeom>
          <a:gradFill>
            <a:gsLst>
              <a:gs pos="30000">
                <a:schemeClr val="bg1">
                  <a:lumMod val="95000"/>
                  <a:alpha val="20000"/>
                </a:schemeClr>
              </a:gs>
              <a:gs pos="0">
                <a:schemeClr val="bg1">
                  <a:lumMod val="95000"/>
                </a:schemeClr>
              </a:gs>
              <a:gs pos="84000">
                <a:schemeClr val="accent4">
                  <a:lumMod val="100000"/>
                  <a:alpha val="1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CD2410-5C29-4EF9-56AE-182AA13B5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6C860D-D628-07EE-77D5-DCBE357762B5}"/>
              </a:ext>
            </a:extLst>
          </p:cNvPr>
          <p:cNvSpPr/>
          <p:nvPr/>
        </p:nvSpPr>
        <p:spPr>
          <a:xfrm>
            <a:off x="0" y="344588"/>
            <a:ext cx="11057700" cy="1204838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0C3A14-6C93-0154-5426-E6EDC3CA9334}"/>
              </a:ext>
            </a:extLst>
          </p:cNvPr>
          <p:cNvSpPr/>
          <p:nvPr/>
        </p:nvSpPr>
        <p:spPr>
          <a:xfrm>
            <a:off x="11089703" y="344587"/>
            <a:ext cx="244841" cy="1204838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39;g1ee14649d00_0_0">
            <a:extLst>
              <a:ext uri="{FF2B5EF4-FFF2-40B4-BE49-F238E27FC236}">
                <a16:creationId xmlns:a16="http://schemas.microsoft.com/office/drawing/2014/main" id="{7901E28F-5094-A8FA-63E5-EDCFCB1A5BFF}"/>
              </a:ext>
            </a:extLst>
          </p:cNvPr>
          <p:cNvSpPr txBox="1">
            <a:spLocks/>
          </p:cNvSpPr>
          <p:nvPr/>
        </p:nvSpPr>
        <p:spPr>
          <a:xfrm>
            <a:off x="838200" y="344585"/>
            <a:ext cx="9974659" cy="120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00"/>
              <a:buFont typeface="Arial"/>
              <a:buNone/>
            </a:pPr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Foster Onboarding Process</a:t>
            </a:r>
            <a:endParaRPr lang="en-US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4" name="Google Shape;194;g1ee14649d00_0_71"/>
          <p:cNvSpPr txBox="1">
            <a:spLocks noGrp="1"/>
          </p:cNvSpPr>
          <p:nvPr>
            <p:ph type="body" idx="1"/>
          </p:nvPr>
        </p:nvSpPr>
        <p:spPr>
          <a:xfrm>
            <a:off x="914400" y="1828800"/>
            <a:ext cx="10515600" cy="71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95E1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Guiding Question:</a:t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What steps do people </a:t>
            </a:r>
            <a:r>
              <a:rPr lang="en-US" sz="2000" i="1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need</a:t>
            </a:r>
            <a:r>
              <a:rPr lang="en-US" sz="20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 to take to onboard with our program?</a:t>
            </a:r>
            <a:endParaRPr sz="2000" dirty="0">
              <a:solidFill>
                <a:srgbClr val="494D56"/>
              </a:solidFill>
            </a:endParaRPr>
          </a:p>
        </p:txBody>
      </p:sp>
      <p:sp>
        <p:nvSpPr>
          <p:cNvPr id="195" name="Google Shape;195;g1ee14649d00_0_71"/>
          <p:cNvSpPr txBox="1">
            <a:spLocks noGrp="1"/>
          </p:cNvSpPr>
          <p:nvPr>
            <p:ph type="body" idx="1"/>
          </p:nvPr>
        </p:nvSpPr>
        <p:spPr>
          <a:xfrm>
            <a:off x="914401" y="3840480"/>
            <a:ext cx="5504154" cy="109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Make training materials as concise as possible and offer supplemental materials</a:t>
            </a:r>
          </a:p>
          <a:p>
            <a:pPr marL="285750" lvl="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Explicitly mention how the information shared in the onboarding will help the foster caregiver</a:t>
            </a:r>
          </a:p>
          <a:p>
            <a:pPr marL="285750" lvl="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Ensure that new foster caregivers are not expected to retain 100% of the information and welcome any questions</a:t>
            </a:r>
          </a:p>
        </p:txBody>
      </p:sp>
      <p:sp>
        <p:nvSpPr>
          <p:cNvPr id="196" name="Google Shape;196;g1ee14649d00_0_71"/>
          <p:cNvSpPr txBox="1">
            <a:spLocks noGrp="1"/>
          </p:cNvSpPr>
          <p:nvPr>
            <p:ph type="body" idx="1"/>
          </p:nvPr>
        </p:nvSpPr>
        <p:spPr>
          <a:xfrm>
            <a:off x="914400" y="3429000"/>
            <a:ext cx="46824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494D56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Possible Incremental Changes</a:t>
            </a:r>
            <a:endParaRPr sz="2000" dirty="0">
              <a:solidFill>
                <a:srgbClr val="494D56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8905E2-17C5-F88E-919E-EE7FF2E20278}"/>
              </a:ext>
            </a:extLst>
          </p:cNvPr>
          <p:cNvGrpSpPr/>
          <p:nvPr/>
        </p:nvGrpSpPr>
        <p:grpSpPr>
          <a:xfrm>
            <a:off x="5448750" y="3348761"/>
            <a:ext cx="499200" cy="499200"/>
            <a:chOff x="9136812" y="3599974"/>
            <a:chExt cx="3524021" cy="352402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1B68311-6817-F5CD-4F8C-D43AA535504F}"/>
                </a:ext>
              </a:extLst>
            </p:cNvPr>
            <p:cNvSpPr/>
            <p:nvPr/>
          </p:nvSpPr>
          <p:spPr>
            <a:xfrm>
              <a:off x="9973545" y="4042729"/>
              <a:ext cx="2625307" cy="1952332"/>
            </a:xfrm>
            <a:custGeom>
              <a:avLst/>
              <a:gdLst>
                <a:gd name="connsiteX0" fmla="*/ 2586523 w 2625307"/>
                <a:gd name="connsiteY0" fmla="*/ 39010 h 1952332"/>
                <a:gd name="connsiteX1" fmla="*/ 2398725 w 2625307"/>
                <a:gd name="connsiteY1" fmla="*/ 38789 h 1952332"/>
                <a:gd name="connsiteX2" fmla="*/ 805392 w 2625307"/>
                <a:gd name="connsiteY2" fmla="*/ 1627916 h 1952332"/>
                <a:gd name="connsiteX3" fmla="*/ 230522 w 2625307"/>
                <a:gd name="connsiteY3" fmla="*/ 1003552 h 1952332"/>
                <a:gd name="connsiteX4" fmla="*/ 42854 w 2625307"/>
                <a:gd name="connsiteY4" fmla="*/ 995802 h 1952332"/>
                <a:gd name="connsiteX5" fmla="*/ 35104 w 2625307"/>
                <a:gd name="connsiteY5" fmla="*/ 1183470 h 1952332"/>
                <a:gd name="connsiteX6" fmla="*/ 703608 w 2625307"/>
                <a:gd name="connsiteY6" fmla="*/ 1909480 h 1952332"/>
                <a:gd name="connsiteX7" fmla="*/ 798482 w 2625307"/>
                <a:gd name="connsiteY7" fmla="*/ 1952291 h 1952332"/>
                <a:gd name="connsiteX8" fmla="*/ 801317 w 2625307"/>
                <a:gd name="connsiteY8" fmla="*/ 1952333 h 1952332"/>
                <a:gd name="connsiteX9" fmla="*/ 895082 w 2625307"/>
                <a:gd name="connsiteY9" fmla="*/ 1913596 h 1952332"/>
                <a:gd name="connsiteX10" fmla="*/ 2586261 w 2625307"/>
                <a:gd name="connsiteY10" fmla="*/ 226850 h 1952332"/>
                <a:gd name="connsiteX11" fmla="*/ 2586523 w 2625307"/>
                <a:gd name="connsiteY11" fmla="*/ 39010 h 195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5307" h="1952332">
                  <a:moveTo>
                    <a:pt x="2586523" y="39010"/>
                  </a:moveTo>
                  <a:cubicBezTo>
                    <a:pt x="2534681" y="-12922"/>
                    <a:pt x="2450566" y="-13011"/>
                    <a:pt x="2398725" y="38789"/>
                  </a:cubicBezTo>
                  <a:lnTo>
                    <a:pt x="805392" y="1627916"/>
                  </a:lnTo>
                  <a:lnTo>
                    <a:pt x="230522" y="1003552"/>
                  </a:lnTo>
                  <a:cubicBezTo>
                    <a:pt x="180849" y="949632"/>
                    <a:pt x="96864" y="946135"/>
                    <a:pt x="42854" y="995802"/>
                  </a:cubicBezTo>
                  <a:cubicBezTo>
                    <a:pt x="-11114" y="1045476"/>
                    <a:pt x="-14569" y="1129501"/>
                    <a:pt x="35104" y="1183470"/>
                  </a:cubicBezTo>
                  <a:lnTo>
                    <a:pt x="703608" y="1909480"/>
                  </a:lnTo>
                  <a:cubicBezTo>
                    <a:pt x="728091" y="1936089"/>
                    <a:pt x="762353" y="1951541"/>
                    <a:pt x="798482" y="1952291"/>
                  </a:cubicBezTo>
                  <a:cubicBezTo>
                    <a:pt x="799452" y="1952333"/>
                    <a:pt x="800388" y="1952333"/>
                    <a:pt x="801317" y="1952333"/>
                  </a:cubicBezTo>
                  <a:cubicBezTo>
                    <a:pt x="836427" y="1952333"/>
                    <a:pt x="870201" y="1938388"/>
                    <a:pt x="895082" y="1913596"/>
                  </a:cubicBezTo>
                  <a:lnTo>
                    <a:pt x="2586261" y="226850"/>
                  </a:lnTo>
                  <a:cubicBezTo>
                    <a:pt x="2638234" y="175056"/>
                    <a:pt x="2638323" y="90941"/>
                    <a:pt x="2586523" y="3901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15000"/>
              </a:schemeClr>
            </a:solidFill>
            <a:ln w="6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B16C224-D6E0-1BBC-7F04-5CCAE3801A85}"/>
                </a:ext>
              </a:extLst>
            </p:cNvPr>
            <p:cNvSpPr/>
            <p:nvPr/>
          </p:nvSpPr>
          <p:spPr>
            <a:xfrm>
              <a:off x="9136812" y="3599974"/>
              <a:ext cx="3524021" cy="3524021"/>
            </a:xfrm>
            <a:custGeom>
              <a:avLst/>
              <a:gdLst>
                <a:gd name="connsiteX0" fmla="*/ 3391203 w 3524021"/>
                <a:gd name="connsiteY0" fmla="*/ 1629192 h 3524021"/>
                <a:gd name="connsiteX1" fmla="*/ 3258391 w 3524021"/>
                <a:gd name="connsiteY1" fmla="*/ 1762011 h 3524021"/>
                <a:gd name="connsiteX2" fmla="*/ 1762011 w 3524021"/>
                <a:gd name="connsiteY2" fmla="*/ 3258391 h 3524021"/>
                <a:gd name="connsiteX3" fmla="*/ 265630 w 3524021"/>
                <a:gd name="connsiteY3" fmla="*/ 1762011 h 3524021"/>
                <a:gd name="connsiteX4" fmla="*/ 1762011 w 3524021"/>
                <a:gd name="connsiteY4" fmla="*/ 265630 h 3524021"/>
                <a:gd name="connsiteX5" fmla="*/ 1894829 w 3524021"/>
                <a:gd name="connsiteY5" fmla="*/ 132818 h 3524021"/>
                <a:gd name="connsiteX6" fmla="*/ 1762011 w 3524021"/>
                <a:gd name="connsiteY6" fmla="*/ 0 h 3524021"/>
                <a:gd name="connsiteX7" fmla="*/ 0 w 3524021"/>
                <a:gd name="connsiteY7" fmla="*/ 1762011 h 3524021"/>
                <a:gd name="connsiteX8" fmla="*/ 1762011 w 3524021"/>
                <a:gd name="connsiteY8" fmla="*/ 3524021 h 3524021"/>
                <a:gd name="connsiteX9" fmla="*/ 3524021 w 3524021"/>
                <a:gd name="connsiteY9" fmla="*/ 1762011 h 3524021"/>
                <a:gd name="connsiteX10" fmla="*/ 3391203 w 3524021"/>
                <a:gd name="connsiteY10" fmla="*/ 1629192 h 352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24021" h="3524021">
                  <a:moveTo>
                    <a:pt x="3391203" y="1629192"/>
                  </a:moveTo>
                  <a:cubicBezTo>
                    <a:pt x="3317845" y="1629192"/>
                    <a:pt x="3258391" y="1688646"/>
                    <a:pt x="3258391" y="1762011"/>
                  </a:cubicBezTo>
                  <a:cubicBezTo>
                    <a:pt x="3258391" y="2587148"/>
                    <a:pt x="2587148" y="3258391"/>
                    <a:pt x="1762011" y="3258391"/>
                  </a:cubicBezTo>
                  <a:cubicBezTo>
                    <a:pt x="936922" y="3258391"/>
                    <a:pt x="265630" y="2587148"/>
                    <a:pt x="265630" y="1762011"/>
                  </a:cubicBezTo>
                  <a:cubicBezTo>
                    <a:pt x="265630" y="936922"/>
                    <a:pt x="936922" y="265630"/>
                    <a:pt x="1762011" y="265630"/>
                  </a:cubicBezTo>
                  <a:cubicBezTo>
                    <a:pt x="1835368" y="265630"/>
                    <a:pt x="1894829" y="206176"/>
                    <a:pt x="1894829" y="132818"/>
                  </a:cubicBezTo>
                  <a:cubicBezTo>
                    <a:pt x="1894829" y="59454"/>
                    <a:pt x="1835368" y="0"/>
                    <a:pt x="1762011" y="0"/>
                  </a:cubicBezTo>
                  <a:cubicBezTo>
                    <a:pt x="790427" y="0"/>
                    <a:pt x="0" y="790427"/>
                    <a:pt x="0" y="1762011"/>
                  </a:cubicBezTo>
                  <a:cubicBezTo>
                    <a:pt x="0" y="2733553"/>
                    <a:pt x="790427" y="3524021"/>
                    <a:pt x="1762011" y="3524021"/>
                  </a:cubicBezTo>
                  <a:cubicBezTo>
                    <a:pt x="2733553" y="3524021"/>
                    <a:pt x="3524021" y="2733553"/>
                    <a:pt x="3524021" y="1762011"/>
                  </a:cubicBezTo>
                  <a:cubicBezTo>
                    <a:pt x="3524021" y="1688653"/>
                    <a:pt x="3464567" y="1629192"/>
                    <a:pt x="3391203" y="162919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15000"/>
              </a:schemeClr>
            </a:solidFill>
            <a:ln w="6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Google Shape;195;g1ee14649d00_0_71">
            <a:extLst>
              <a:ext uri="{FF2B5EF4-FFF2-40B4-BE49-F238E27FC236}">
                <a16:creationId xmlns:a16="http://schemas.microsoft.com/office/drawing/2014/main" id="{32CA46E0-F7CE-3C44-42E3-8D90C3FACA8F}"/>
              </a:ext>
            </a:extLst>
          </p:cNvPr>
          <p:cNvSpPr txBox="1">
            <a:spLocks/>
          </p:cNvSpPr>
          <p:nvPr/>
        </p:nvSpPr>
        <p:spPr>
          <a:xfrm>
            <a:off x="6511200" y="3846900"/>
            <a:ext cx="4918800" cy="109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Provide on-demand, self-paced training materials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Offer alternative onboarding options </a:t>
            </a:r>
            <a:r>
              <a:rPr lang="en-US" sz="1600" i="1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(e.g., in-person, by phone)</a:t>
            </a:r>
            <a:endParaRPr lang="en-US" sz="1600" i="1" dirty="0">
              <a:solidFill>
                <a:srgbClr val="494D56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cs typeface="Arial"/>
                <a:sym typeface="Arial"/>
              </a:rPr>
              <a:t>Be flexible with foster finders by focusing the onboarding on the animal(s) in front of them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376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AE60DE6-3377-9F9F-7C44-804C397F1706}"/>
              </a:ext>
            </a:extLst>
          </p:cNvPr>
          <p:cNvSpPr>
            <a:spLocks/>
          </p:cNvSpPr>
          <p:nvPr/>
        </p:nvSpPr>
        <p:spPr>
          <a:xfrm>
            <a:off x="0" y="2889368"/>
            <a:ext cx="12192000" cy="3968632"/>
          </a:xfrm>
          <a:prstGeom prst="rect">
            <a:avLst/>
          </a:prstGeom>
          <a:gradFill flip="none" rotWithShape="1">
            <a:gsLst>
              <a:gs pos="30000">
                <a:schemeClr val="bg1">
                  <a:lumMod val="95000"/>
                  <a:alpha val="20000"/>
                </a:schemeClr>
              </a:gs>
              <a:gs pos="0">
                <a:schemeClr val="bg1">
                  <a:lumMod val="95000"/>
                </a:schemeClr>
              </a:gs>
              <a:gs pos="84000">
                <a:schemeClr val="accent4">
                  <a:lumMod val="100000"/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194BBAA2-B92C-B965-D47E-82C7C0250615}"/>
              </a:ext>
            </a:extLst>
          </p:cNvPr>
          <p:cNvGrpSpPr/>
          <p:nvPr/>
        </p:nvGrpSpPr>
        <p:grpSpPr>
          <a:xfrm>
            <a:off x="5448750" y="3348761"/>
            <a:ext cx="499200" cy="499200"/>
            <a:chOff x="9136812" y="3599974"/>
            <a:chExt cx="3524021" cy="3524021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B72E3BB2-C910-3D44-6D4A-201F66387462}"/>
                </a:ext>
              </a:extLst>
            </p:cNvPr>
            <p:cNvSpPr/>
            <p:nvPr/>
          </p:nvSpPr>
          <p:spPr>
            <a:xfrm>
              <a:off x="9973545" y="4042729"/>
              <a:ext cx="2625307" cy="1952332"/>
            </a:xfrm>
            <a:custGeom>
              <a:avLst/>
              <a:gdLst>
                <a:gd name="connsiteX0" fmla="*/ 2586523 w 2625307"/>
                <a:gd name="connsiteY0" fmla="*/ 39010 h 1952332"/>
                <a:gd name="connsiteX1" fmla="*/ 2398725 w 2625307"/>
                <a:gd name="connsiteY1" fmla="*/ 38789 h 1952332"/>
                <a:gd name="connsiteX2" fmla="*/ 805392 w 2625307"/>
                <a:gd name="connsiteY2" fmla="*/ 1627916 h 1952332"/>
                <a:gd name="connsiteX3" fmla="*/ 230522 w 2625307"/>
                <a:gd name="connsiteY3" fmla="*/ 1003552 h 1952332"/>
                <a:gd name="connsiteX4" fmla="*/ 42854 w 2625307"/>
                <a:gd name="connsiteY4" fmla="*/ 995802 h 1952332"/>
                <a:gd name="connsiteX5" fmla="*/ 35104 w 2625307"/>
                <a:gd name="connsiteY5" fmla="*/ 1183470 h 1952332"/>
                <a:gd name="connsiteX6" fmla="*/ 703608 w 2625307"/>
                <a:gd name="connsiteY6" fmla="*/ 1909480 h 1952332"/>
                <a:gd name="connsiteX7" fmla="*/ 798482 w 2625307"/>
                <a:gd name="connsiteY7" fmla="*/ 1952291 h 1952332"/>
                <a:gd name="connsiteX8" fmla="*/ 801317 w 2625307"/>
                <a:gd name="connsiteY8" fmla="*/ 1952333 h 1952332"/>
                <a:gd name="connsiteX9" fmla="*/ 895082 w 2625307"/>
                <a:gd name="connsiteY9" fmla="*/ 1913596 h 1952332"/>
                <a:gd name="connsiteX10" fmla="*/ 2586261 w 2625307"/>
                <a:gd name="connsiteY10" fmla="*/ 226850 h 1952332"/>
                <a:gd name="connsiteX11" fmla="*/ 2586523 w 2625307"/>
                <a:gd name="connsiteY11" fmla="*/ 39010 h 195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5307" h="1952332">
                  <a:moveTo>
                    <a:pt x="2586523" y="39010"/>
                  </a:moveTo>
                  <a:cubicBezTo>
                    <a:pt x="2534681" y="-12922"/>
                    <a:pt x="2450566" y="-13011"/>
                    <a:pt x="2398725" y="38789"/>
                  </a:cubicBezTo>
                  <a:lnTo>
                    <a:pt x="805392" y="1627916"/>
                  </a:lnTo>
                  <a:lnTo>
                    <a:pt x="230522" y="1003552"/>
                  </a:lnTo>
                  <a:cubicBezTo>
                    <a:pt x="180849" y="949632"/>
                    <a:pt x="96864" y="946135"/>
                    <a:pt x="42854" y="995802"/>
                  </a:cubicBezTo>
                  <a:cubicBezTo>
                    <a:pt x="-11114" y="1045476"/>
                    <a:pt x="-14569" y="1129501"/>
                    <a:pt x="35104" y="1183470"/>
                  </a:cubicBezTo>
                  <a:lnTo>
                    <a:pt x="703608" y="1909480"/>
                  </a:lnTo>
                  <a:cubicBezTo>
                    <a:pt x="728091" y="1936089"/>
                    <a:pt x="762353" y="1951541"/>
                    <a:pt x="798482" y="1952291"/>
                  </a:cubicBezTo>
                  <a:cubicBezTo>
                    <a:pt x="799452" y="1952333"/>
                    <a:pt x="800388" y="1952333"/>
                    <a:pt x="801317" y="1952333"/>
                  </a:cubicBezTo>
                  <a:cubicBezTo>
                    <a:pt x="836427" y="1952333"/>
                    <a:pt x="870201" y="1938388"/>
                    <a:pt x="895082" y="1913596"/>
                  </a:cubicBezTo>
                  <a:lnTo>
                    <a:pt x="2586261" y="226850"/>
                  </a:lnTo>
                  <a:cubicBezTo>
                    <a:pt x="2638234" y="175056"/>
                    <a:pt x="2638323" y="90941"/>
                    <a:pt x="2586523" y="3901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15000"/>
              </a:schemeClr>
            </a:solidFill>
            <a:ln w="6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6B0F74F-D44F-D585-995D-B6AA0E6FD550}"/>
                </a:ext>
              </a:extLst>
            </p:cNvPr>
            <p:cNvSpPr/>
            <p:nvPr/>
          </p:nvSpPr>
          <p:spPr>
            <a:xfrm>
              <a:off x="9136812" y="3599974"/>
              <a:ext cx="3524021" cy="3524021"/>
            </a:xfrm>
            <a:custGeom>
              <a:avLst/>
              <a:gdLst>
                <a:gd name="connsiteX0" fmla="*/ 3391203 w 3524021"/>
                <a:gd name="connsiteY0" fmla="*/ 1629192 h 3524021"/>
                <a:gd name="connsiteX1" fmla="*/ 3258391 w 3524021"/>
                <a:gd name="connsiteY1" fmla="*/ 1762011 h 3524021"/>
                <a:gd name="connsiteX2" fmla="*/ 1762011 w 3524021"/>
                <a:gd name="connsiteY2" fmla="*/ 3258391 h 3524021"/>
                <a:gd name="connsiteX3" fmla="*/ 265630 w 3524021"/>
                <a:gd name="connsiteY3" fmla="*/ 1762011 h 3524021"/>
                <a:gd name="connsiteX4" fmla="*/ 1762011 w 3524021"/>
                <a:gd name="connsiteY4" fmla="*/ 265630 h 3524021"/>
                <a:gd name="connsiteX5" fmla="*/ 1894829 w 3524021"/>
                <a:gd name="connsiteY5" fmla="*/ 132818 h 3524021"/>
                <a:gd name="connsiteX6" fmla="*/ 1762011 w 3524021"/>
                <a:gd name="connsiteY6" fmla="*/ 0 h 3524021"/>
                <a:gd name="connsiteX7" fmla="*/ 0 w 3524021"/>
                <a:gd name="connsiteY7" fmla="*/ 1762011 h 3524021"/>
                <a:gd name="connsiteX8" fmla="*/ 1762011 w 3524021"/>
                <a:gd name="connsiteY8" fmla="*/ 3524021 h 3524021"/>
                <a:gd name="connsiteX9" fmla="*/ 3524021 w 3524021"/>
                <a:gd name="connsiteY9" fmla="*/ 1762011 h 3524021"/>
                <a:gd name="connsiteX10" fmla="*/ 3391203 w 3524021"/>
                <a:gd name="connsiteY10" fmla="*/ 1629192 h 352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24021" h="3524021">
                  <a:moveTo>
                    <a:pt x="3391203" y="1629192"/>
                  </a:moveTo>
                  <a:cubicBezTo>
                    <a:pt x="3317845" y="1629192"/>
                    <a:pt x="3258391" y="1688646"/>
                    <a:pt x="3258391" y="1762011"/>
                  </a:cubicBezTo>
                  <a:cubicBezTo>
                    <a:pt x="3258391" y="2587148"/>
                    <a:pt x="2587148" y="3258391"/>
                    <a:pt x="1762011" y="3258391"/>
                  </a:cubicBezTo>
                  <a:cubicBezTo>
                    <a:pt x="936922" y="3258391"/>
                    <a:pt x="265630" y="2587148"/>
                    <a:pt x="265630" y="1762011"/>
                  </a:cubicBezTo>
                  <a:cubicBezTo>
                    <a:pt x="265630" y="936922"/>
                    <a:pt x="936922" y="265630"/>
                    <a:pt x="1762011" y="265630"/>
                  </a:cubicBezTo>
                  <a:cubicBezTo>
                    <a:pt x="1835368" y="265630"/>
                    <a:pt x="1894829" y="206176"/>
                    <a:pt x="1894829" y="132818"/>
                  </a:cubicBezTo>
                  <a:cubicBezTo>
                    <a:pt x="1894829" y="59454"/>
                    <a:pt x="1835368" y="0"/>
                    <a:pt x="1762011" y="0"/>
                  </a:cubicBezTo>
                  <a:cubicBezTo>
                    <a:pt x="790427" y="0"/>
                    <a:pt x="0" y="790427"/>
                    <a:pt x="0" y="1762011"/>
                  </a:cubicBezTo>
                  <a:cubicBezTo>
                    <a:pt x="0" y="2733553"/>
                    <a:pt x="790427" y="3524021"/>
                    <a:pt x="1762011" y="3524021"/>
                  </a:cubicBezTo>
                  <a:cubicBezTo>
                    <a:pt x="2733553" y="3524021"/>
                    <a:pt x="3524021" y="2733553"/>
                    <a:pt x="3524021" y="1762011"/>
                  </a:cubicBezTo>
                  <a:cubicBezTo>
                    <a:pt x="3524021" y="1688653"/>
                    <a:pt x="3464567" y="1629192"/>
                    <a:pt x="3391203" y="162919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15000"/>
              </a:schemeClr>
            </a:solidFill>
            <a:ln w="6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7E0D47EA-7AEB-8305-0D1A-22CBBAFBE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43B36A-F71C-35BA-E2B2-C3FA4E1999AE}"/>
              </a:ext>
            </a:extLst>
          </p:cNvPr>
          <p:cNvSpPr/>
          <p:nvPr/>
        </p:nvSpPr>
        <p:spPr>
          <a:xfrm>
            <a:off x="0" y="344588"/>
            <a:ext cx="11057700" cy="1204838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E53B6D-5B3C-26D6-82B9-7F72BF1C5F2E}"/>
              </a:ext>
            </a:extLst>
          </p:cNvPr>
          <p:cNvSpPr/>
          <p:nvPr/>
        </p:nvSpPr>
        <p:spPr>
          <a:xfrm>
            <a:off x="11089703" y="344587"/>
            <a:ext cx="244841" cy="1204838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39;g1ee14649d00_0_0">
            <a:extLst>
              <a:ext uri="{FF2B5EF4-FFF2-40B4-BE49-F238E27FC236}">
                <a16:creationId xmlns:a16="http://schemas.microsoft.com/office/drawing/2014/main" id="{1D55BBD5-C0EA-31A4-BA5B-8314CB12D50A}"/>
              </a:ext>
            </a:extLst>
          </p:cNvPr>
          <p:cNvSpPr txBox="1">
            <a:spLocks/>
          </p:cNvSpPr>
          <p:nvPr/>
        </p:nvSpPr>
        <p:spPr>
          <a:xfrm>
            <a:off x="838200" y="344585"/>
            <a:ext cx="10219500" cy="120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00"/>
              <a:buFont typeface="Arial"/>
              <a:buNone/>
            </a:pP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Foster Development and Retention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Google Shape;194;g1ee14649d00_0_71">
            <a:extLst>
              <a:ext uri="{FF2B5EF4-FFF2-40B4-BE49-F238E27FC236}">
                <a16:creationId xmlns:a16="http://schemas.microsoft.com/office/drawing/2014/main" id="{CD169285-6187-9D83-5C4C-9F5AF7E0AE7F}"/>
              </a:ext>
            </a:extLst>
          </p:cNvPr>
          <p:cNvSpPr txBox="1">
            <a:spLocks/>
          </p:cNvSpPr>
          <p:nvPr/>
        </p:nvSpPr>
        <p:spPr>
          <a:xfrm>
            <a:off x="914400" y="1828800"/>
            <a:ext cx="10515600" cy="71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sz="2000" dirty="0">
                <a:solidFill>
                  <a:srgbClr val="F95E1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Guiding Question:</a:t>
            </a:r>
            <a:br>
              <a:rPr lang="en-US" sz="20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What tools/resources can we provide to support foster development and promote retention?</a:t>
            </a:r>
            <a:endParaRPr lang="en-US" sz="2000" dirty="0">
              <a:solidFill>
                <a:srgbClr val="494D56"/>
              </a:solidFill>
            </a:endParaRPr>
          </a:p>
        </p:txBody>
      </p:sp>
      <p:sp>
        <p:nvSpPr>
          <p:cNvPr id="9" name="Google Shape;196;g1ee14649d00_0_71">
            <a:extLst>
              <a:ext uri="{FF2B5EF4-FFF2-40B4-BE49-F238E27FC236}">
                <a16:creationId xmlns:a16="http://schemas.microsoft.com/office/drawing/2014/main" id="{A3211DB3-E263-A786-1496-5284DEEBDB25}"/>
              </a:ext>
            </a:extLst>
          </p:cNvPr>
          <p:cNvSpPr txBox="1">
            <a:spLocks/>
          </p:cNvSpPr>
          <p:nvPr/>
        </p:nvSpPr>
        <p:spPr>
          <a:xfrm>
            <a:off x="914400" y="3429000"/>
            <a:ext cx="46824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000" dirty="0">
                <a:solidFill>
                  <a:srgbClr val="494D56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Possible Incremental Changes</a:t>
            </a:r>
            <a:endParaRPr lang="en-US" sz="2000" dirty="0">
              <a:solidFill>
                <a:srgbClr val="494D56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E7E980-D446-E744-A5FB-515531B587D5}"/>
              </a:ext>
            </a:extLst>
          </p:cNvPr>
          <p:cNvSpPr txBox="1"/>
          <p:nvPr/>
        </p:nvSpPr>
        <p:spPr>
          <a:xfrm>
            <a:off x="914400" y="4104959"/>
            <a:ext cx="10339933" cy="2259145"/>
          </a:xfrm>
          <a:prstGeom prst="rect">
            <a:avLst/>
          </a:prstGeom>
          <a:noFill/>
        </p:spPr>
        <p:txBody>
          <a:bodyPr wrap="square" lIns="91440" tIns="45720" rIns="91440" bIns="45720" numCol="2" spcCol="457200" rtlCol="0" anchor="t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Make continued learning opportunities optional and/or relevant to the individual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Offer variety of training opportunities </a:t>
            </a:r>
            <a:r>
              <a:rPr lang="en-US" sz="1600" i="1" dirty="0">
                <a:solidFill>
                  <a:srgbClr val="494D56"/>
                </a:solidFill>
              </a:rPr>
              <a:t>(e.g., on-demand, roundtables, Q &amp; A format, reading, instructional videos, hands-on)</a:t>
            </a:r>
            <a:br>
              <a:rPr lang="en-US" sz="1600" i="1" dirty="0"/>
            </a:br>
            <a:br>
              <a:rPr lang="en-US" sz="1600" dirty="0">
                <a:solidFill>
                  <a:srgbClr val="494D56"/>
                </a:solidFill>
              </a:rPr>
            </a:br>
            <a:endParaRPr lang="en-US" dirty="0">
              <a:solidFill>
                <a:srgbClr val="494D56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Offer supplemental materials and support </a:t>
            </a:r>
            <a:r>
              <a:rPr lang="en-US" sz="1600" i="1" dirty="0">
                <a:solidFill>
                  <a:srgbClr val="494D56"/>
                </a:solidFill>
              </a:rPr>
              <a:t>(e.g., Foster Resource Hub, handouts, videos, 1:1 coaching)</a:t>
            </a:r>
            <a:r>
              <a:rPr lang="en-US" sz="1800" dirty="0">
                <a:solidFill>
                  <a:srgbClr val="494D56"/>
                </a:solidFill>
              </a:rPr>
              <a:t> 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Move to a learner-centered approach </a:t>
            </a:r>
            <a:r>
              <a:rPr lang="en-US" sz="1600" i="1" dirty="0">
                <a:solidFill>
                  <a:srgbClr val="494D56"/>
                </a:solidFill>
              </a:rPr>
              <a:t>(e.g., growth mindset, 70/20/10 model of learning &amp; development)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59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4E51B34-4999-0FB1-2F01-80FDF181A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8B11F3-7AC0-CCD0-5BD6-014BE64E6A92}"/>
              </a:ext>
            </a:extLst>
          </p:cNvPr>
          <p:cNvSpPr/>
          <p:nvPr/>
        </p:nvSpPr>
        <p:spPr>
          <a:xfrm>
            <a:off x="0" y="344588"/>
            <a:ext cx="11057700" cy="1588630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8E2D0E-B857-6DD9-54A1-F65390C7CF28}"/>
              </a:ext>
            </a:extLst>
          </p:cNvPr>
          <p:cNvSpPr/>
          <p:nvPr/>
        </p:nvSpPr>
        <p:spPr>
          <a:xfrm>
            <a:off x="11089703" y="344587"/>
            <a:ext cx="244841" cy="1588630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39;g1ee14649d00_0_0">
            <a:extLst>
              <a:ext uri="{FF2B5EF4-FFF2-40B4-BE49-F238E27FC236}">
                <a16:creationId xmlns:a16="http://schemas.microsoft.com/office/drawing/2014/main" id="{962DD5F4-81B3-CC6C-3E49-BABC54E0E50F}"/>
              </a:ext>
            </a:extLst>
          </p:cNvPr>
          <p:cNvSpPr txBox="1">
            <a:spLocks/>
          </p:cNvSpPr>
          <p:nvPr/>
        </p:nvSpPr>
        <p:spPr>
          <a:xfrm>
            <a:off x="785724" y="344588"/>
            <a:ext cx="10219500" cy="158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Measuring Success with Data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Google Shape;194;g1ee14649d00_0_71">
            <a:extLst>
              <a:ext uri="{FF2B5EF4-FFF2-40B4-BE49-F238E27FC236}">
                <a16:creationId xmlns:a16="http://schemas.microsoft.com/office/drawing/2014/main" id="{047BB52C-02A0-F392-0D1B-A1C50CAD6CAE}"/>
              </a:ext>
            </a:extLst>
          </p:cNvPr>
          <p:cNvSpPr txBox="1">
            <a:spLocks/>
          </p:cNvSpPr>
          <p:nvPr/>
        </p:nvSpPr>
        <p:spPr>
          <a:xfrm>
            <a:off x="848655" y="2372653"/>
            <a:ext cx="10515600" cy="481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en-US" sz="2000" dirty="0">
                <a:solidFill>
                  <a:srgbClr val="494D56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Don’t let an adverse situation overshadow your wins!</a:t>
            </a:r>
            <a:endParaRPr lang="en-US" sz="2000" dirty="0">
              <a:solidFill>
                <a:srgbClr val="494D56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25F27-418C-F2E1-A771-567ECBF9D2C5}"/>
              </a:ext>
            </a:extLst>
          </p:cNvPr>
          <p:cNvSpPr txBox="1"/>
          <p:nvPr/>
        </p:nvSpPr>
        <p:spPr>
          <a:xfrm>
            <a:off x="794447" y="3187824"/>
            <a:ext cx="10339933" cy="3077766"/>
          </a:xfrm>
          <a:prstGeom prst="rect">
            <a:avLst/>
          </a:prstGeom>
          <a:noFill/>
        </p:spPr>
        <p:txBody>
          <a:bodyPr wrap="square" numCol="2" spcCol="457200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94D56"/>
                </a:solidFill>
              </a:rPr>
              <a:t>How / where did they hear about your program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94D56"/>
                </a:solidFill>
              </a:rPr>
              <a:t>Preferred language for communication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94D56"/>
                </a:solidFill>
              </a:rPr>
              <a:t>Preferred communication method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94D56"/>
                </a:solidFill>
              </a:rPr>
              <a:t>Whether transportation assistance is needed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94D56"/>
                </a:solidFill>
              </a:rPr>
              <a:t>Where foster caregivers live </a:t>
            </a:r>
            <a:r>
              <a:rPr lang="en-US" sz="1600" i="1" dirty="0">
                <a:solidFill>
                  <a:srgbClr val="494D56"/>
                </a:solidFill>
              </a:rPr>
              <a:t>(zip codes)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94D56"/>
                </a:solidFill>
              </a:rPr>
              <a:t>Continued trainings people are interested in and trainings attended 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94D56"/>
                </a:solidFill>
              </a:rPr>
              <a:t>Populations of animals supported </a:t>
            </a:r>
            <a:r>
              <a:rPr lang="en-US" sz="1800" i="1" dirty="0">
                <a:solidFill>
                  <a:srgbClr val="494D56"/>
                </a:solidFill>
              </a:rPr>
              <a:t>(e.g., age, eating ability, medical and/or behavior)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94D56"/>
                </a:solidFill>
              </a:rPr>
              <a:t>Feedback from foster caregivers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09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at, indoor, sitting, domestic cat&#10;&#10;Description automatically generated">
            <a:extLst>
              <a:ext uri="{FF2B5EF4-FFF2-40B4-BE49-F238E27FC236}">
                <a16:creationId xmlns:a16="http://schemas.microsoft.com/office/drawing/2014/main" id="{4487E568-DBF2-D65F-C772-F87ECFBB8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42" r="30162" b="1209"/>
          <a:stretch/>
        </p:blipFill>
        <p:spPr>
          <a:xfrm>
            <a:off x="-4573" y="1"/>
            <a:ext cx="12192001" cy="6858000"/>
          </a:xfrm>
          <a:prstGeom prst="rect">
            <a:avLst/>
          </a:prstGeom>
        </p:spPr>
      </p:pic>
      <p:pic>
        <p:nvPicPr>
          <p:cNvPr id="4" name="Gradient Overlay">
            <a:extLst>
              <a:ext uri="{FF2B5EF4-FFF2-40B4-BE49-F238E27FC236}">
                <a16:creationId xmlns:a16="http://schemas.microsoft.com/office/drawing/2014/main" id="{DB056870-FB18-D633-64B6-0C3B7BEA19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9B1E53-3453-C304-DC85-E7DBEABAFA0A}"/>
              </a:ext>
            </a:extLst>
          </p:cNvPr>
          <p:cNvGrpSpPr/>
          <p:nvPr/>
        </p:nvGrpSpPr>
        <p:grpSpPr>
          <a:xfrm>
            <a:off x="1037743" y="1772208"/>
            <a:ext cx="4572000" cy="4572000"/>
            <a:chOff x="1005840" y="1956021"/>
            <a:chExt cx="4572000" cy="4572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FB10C73-880E-065C-A66F-5D4C5F816CA5}"/>
                </a:ext>
              </a:extLst>
            </p:cNvPr>
            <p:cNvCxnSpPr>
              <a:cxnSpLocks/>
            </p:cNvCxnSpPr>
            <p:nvPr/>
          </p:nvCxnSpPr>
          <p:spPr>
            <a:xfrm>
              <a:off x="3291840" y="1956021"/>
              <a:ext cx="0" cy="4572000"/>
            </a:xfrm>
            <a:prstGeom prst="line">
              <a:avLst/>
            </a:prstGeom>
            <a:ln w="38100">
              <a:solidFill>
                <a:srgbClr val="FAC9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24B772-BEC5-4E93-40C7-8FE7AE264BE3}"/>
                </a:ext>
              </a:extLst>
            </p:cNvPr>
            <p:cNvCxnSpPr/>
            <p:nvPr/>
          </p:nvCxnSpPr>
          <p:spPr>
            <a:xfrm>
              <a:off x="1005840" y="4164496"/>
              <a:ext cx="4572000" cy="0"/>
            </a:xfrm>
            <a:prstGeom prst="line">
              <a:avLst/>
            </a:prstGeom>
            <a:ln w="38100">
              <a:solidFill>
                <a:srgbClr val="FAC9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9" name="Google Shape;229;p10"/>
          <p:cNvSpPr txBox="1">
            <a:spLocks noGrp="1"/>
          </p:cNvSpPr>
          <p:nvPr>
            <p:ph type="body" idx="1"/>
          </p:nvPr>
        </p:nvSpPr>
        <p:spPr>
          <a:xfrm>
            <a:off x="1304014" y="1988283"/>
            <a:ext cx="2006128" cy="199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Non-municipal organization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1AF48C1-9D0B-4E62-13F6-13EDB47E4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sp>
        <p:nvSpPr>
          <p:cNvPr id="231" name="Google Shape;231;p10"/>
          <p:cNvSpPr txBox="1"/>
          <p:nvPr/>
        </p:nvSpPr>
        <p:spPr>
          <a:xfrm>
            <a:off x="3713258" y="1988282"/>
            <a:ext cx="1882877" cy="1977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b="0" i="0" u="none" strike="noStrike" cap="none" dirty="0">
                <a:solidFill>
                  <a:schemeClr val="bg1"/>
                </a:solidFill>
                <a:latin typeface="Arial Black" panose="020B0A04020102020204" pitchFamily="34" charset="0"/>
                <a:sym typeface="Arial"/>
              </a:rPr>
              <a:t>Majority of foster base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W</a:t>
            </a:r>
            <a:r>
              <a:rPr lang="en-US" sz="2000" b="0" i="0" u="none" strike="noStrike" cap="none" dirty="0">
                <a:solidFill>
                  <a:schemeClr val="bg1"/>
                </a:solidFill>
                <a:latin typeface="Arial Black" panose="020B0A04020102020204" pitchFamily="34" charset="0"/>
                <a:sym typeface="Arial"/>
              </a:rPr>
              <a:t>hite and in affluent areas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1200649" y="3995878"/>
            <a:ext cx="2097612" cy="21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b="0" i="0" u="none" strike="noStrike" cap="none" dirty="0">
                <a:solidFill>
                  <a:schemeClr val="bg1"/>
                </a:solidFill>
                <a:latin typeface="Arial Black" panose="020B0A04020102020204" pitchFamily="34" charset="0"/>
                <a:sym typeface="Arial"/>
              </a:rPr>
              <a:t>Tech-heavy program</a:t>
            </a:r>
            <a:br>
              <a:rPr lang="en-US" sz="2000" b="0" i="0" u="none" strike="noStrike" cap="none" dirty="0">
                <a:solidFill>
                  <a:schemeClr val="bg1"/>
                </a:solidFill>
                <a:sym typeface="Arial"/>
              </a:rPr>
            </a:br>
            <a:r>
              <a:rPr lang="en-US" b="0" i="1" u="none" strike="noStrike" cap="none" dirty="0">
                <a:solidFill>
                  <a:schemeClr val="bg1"/>
                </a:solidFill>
                <a:sym typeface="Arial"/>
              </a:rPr>
              <a:t>(webforms, online trainings)</a:t>
            </a:r>
            <a:endParaRPr i="1" dirty="0">
              <a:solidFill>
                <a:schemeClr val="bg1"/>
              </a:solidFill>
            </a:endParaRPr>
          </a:p>
        </p:txBody>
      </p:sp>
      <p:sp>
        <p:nvSpPr>
          <p:cNvPr id="233" name="Google Shape;233;p10"/>
          <p:cNvSpPr txBox="1"/>
          <p:nvPr/>
        </p:nvSpPr>
        <p:spPr>
          <a:xfrm>
            <a:off x="3625794" y="3995878"/>
            <a:ext cx="1983949" cy="21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b="0" i="0" u="none" strike="noStrike" cap="none" dirty="0">
                <a:solidFill>
                  <a:schemeClr val="bg1"/>
                </a:solidFill>
                <a:latin typeface="Arial Black" panose="020B0A04020102020204" pitchFamily="34" charset="0"/>
                <a:sym typeface="Arial"/>
              </a:rPr>
              <a:t>Important to spread DEI lens across teams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8" name="Google Shape;228;p10"/>
          <p:cNvSpPr txBox="1">
            <a:spLocks noGrp="1"/>
          </p:cNvSpPr>
          <p:nvPr>
            <p:ph type="title"/>
          </p:nvPr>
        </p:nvSpPr>
        <p:spPr>
          <a:xfrm>
            <a:off x="691861" y="528086"/>
            <a:ext cx="5263763" cy="105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Reflections</a:t>
            </a:r>
            <a:endParaRPr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7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1"/>
          <p:cNvPicPr preferRelativeResize="0"/>
          <p:nvPr/>
        </p:nvPicPr>
        <p:blipFill rotWithShape="1">
          <a:blip r:embed="rId4">
            <a:alphaModFix/>
          </a:blip>
          <a:srcRect t="1817" b="2320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dient Overlay">
            <a:extLst>
              <a:ext uri="{FF2B5EF4-FFF2-40B4-BE49-F238E27FC236}">
                <a16:creationId xmlns:a16="http://schemas.microsoft.com/office/drawing/2014/main" id="{093B649E-F667-DCBC-A721-A8C3BDDFEE38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0" name="Google Shape;240;p11"/>
          <p:cNvSpPr txBox="1"/>
          <p:nvPr/>
        </p:nvSpPr>
        <p:spPr>
          <a:xfrm>
            <a:off x="441333" y="914525"/>
            <a:ext cx="718396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i="0" u="none" strike="noStrike" cap="none" dirty="0">
                <a:solidFill>
                  <a:schemeClr val="bg1"/>
                </a:solidFill>
                <a:latin typeface="Arial Black" panose="020B0A04020102020204" pitchFamily="34" charset="0"/>
                <a:sym typeface="Arial"/>
              </a:rPr>
              <a:t>Questions?</a:t>
            </a:r>
            <a:endParaRPr sz="8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D13F207-E7B5-68B0-7E0C-C3D3D5C56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2641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F8CAF44-2EE4-A79B-7A61-7C8CF9077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19640" r="-4138"/>
          <a:stretch/>
        </p:blipFill>
        <p:spPr bwMode="auto">
          <a:xfrm>
            <a:off x="8758" y="0"/>
            <a:ext cx="6203212" cy="672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7B3255-4641-B832-2E97-E6FC4B16773A}"/>
              </a:ext>
            </a:extLst>
          </p:cNvPr>
          <p:cNvSpPr/>
          <p:nvPr/>
        </p:nvSpPr>
        <p:spPr>
          <a:xfrm>
            <a:off x="8758" y="4764496"/>
            <a:ext cx="6220728" cy="1701384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Header Text"/>
          <p:cNvSpPr txBox="1">
            <a:spLocks noGrp="1"/>
          </p:cNvSpPr>
          <p:nvPr>
            <p:ph type="title"/>
          </p:nvPr>
        </p:nvSpPr>
        <p:spPr>
          <a:xfrm>
            <a:off x="347873" y="4738880"/>
            <a:ext cx="548172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Nadia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Oseguera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</a:ext>
              </a:ex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664664-D9BE-8B44-B2D5-9B6987DEEE51}"/>
              </a:ext>
            </a:extLst>
          </p:cNvPr>
          <p:cNvSpPr/>
          <p:nvPr/>
        </p:nvSpPr>
        <p:spPr>
          <a:xfrm>
            <a:off x="6300942" y="4764496"/>
            <a:ext cx="244841" cy="1701384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A4CC420-1302-09CD-C73B-7B84AB24A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7FBA6DF-94DC-9C54-B94A-580930CE1AF4}"/>
              </a:ext>
            </a:extLst>
          </p:cNvPr>
          <p:cNvGrpSpPr/>
          <p:nvPr/>
        </p:nvGrpSpPr>
        <p:grpSpPr>
          <a:xfrm>
            <a:off x="7076481" y="2893398"/>
            <a:ext cx="5036820" cy="813949"/>
            <a:chOff x="6827520" y="2549664"/>
            <a:chExt cx="4366260" cy="813949"/>
          </a:xfrm>
        </p:grpSpPr>
        <p:sp>
          <p:nvSpPr>
            <p:cNvPr id="101" name="Google Shape;101;p2"/>
            <p:cNvSpPr txBox="1"/>
            <p:nvPr/>
          </p:nvSpPr>
          <p:spPr>
            <a:xfrm>
              <a:off x="7014866" y="2549664"/>
              <a:ext cx="4178914" cy="812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40" rIns="91425" bIns="457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000"/>
              </a:pPr>
              <a:r>
                <a:rPr lang="en-US" sz="2000" dirty="0">
                  <a:solidFill>
                    <a:srgbClr val="494D56"/>
                  </a:solidFill>
                  <a:latin typeface="Arial Black" panose="020B0A04020102020204" pitchFamily="34" charset="0"/>
                </a:rPr>
                <a:t>Luna &amp; Molly</a:t>
              </a:r>
            </a:p>
            <a:p>
              <a:pPr>
                <a:lnSpc>
                  <a:spcPct val="90000"/>
                </a:lnSpc>
                <a:buClr>
                  <a:schemeClr val="dk1"/>
                </a:buClr>
                <a:buSzPts val="2000"/>
              </a:pPr>
              <a:r>
                <a:rPr lang="en-US" sz="2000" dirty="0">
                  <a:solidFill>
                    <a:srgbClr val="494D56"/>
                  </a:solidFill>
                </a:rPr>
                <a:t>Rialto, CA - 2014</a:t>
              </a:r>
              <a:endParaRPr sz="2000" dirty="0">
                <a:solidFill>
                  <a:srgbClr val="494D56"/>
                </a:solidFill>
                <a:sym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0B3BFF-9453-398A-65E6-053CF48B17C2}"/>
                </a:ext>
              </a:extLst>
            </p:cNvPr>
            <p:cNvSpPr/>
            <p:nvPr/>
          </p:nvSpPr>
          <p:spPr>
            <a:xfrm>
              <a:off x="6827520" y="2550765"/>
              <a:ext cx="106680" cy="812848"/>
            </a:xfrm>
            <a:prstGeom prst="rect">
              <a:avLst/>
            </a:prstGeom>
            <a:solidFill>
              <a:srgbClr val="F95E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86A279-D3E5-D46B-17B2-D6C29FABB23D}"/>
              </a:ext>
            </a:extLst>
          </p:cNvPr>
          <p:cNvGrpSpPr/>
          <p:nvPr/>
        </p:nvGrpSpPr>
        <p:grpSpPr>
          <a:xfrm>
            <a:off x="7076481" y="4321480"/>
            <a:ext cx="4854154" cy="849440"/>
            <a:chOff x="6827520" y="3842000"/>
            <a:chExt cx="4854154" cy="849440"/>
          </a:xfrm>
        </p:grpSpPr>
        <p:sp>
          <p:nvSpPr>
            <p:cNvPr id="102" name="Google Shape;102;p2"/>
            <p:cNvSpPr txBox="1"/>
            <p:nvPr/>
          </p:nvSpPr>
          <p:spPr>
            <a:xfrm>
              <a:off x="7042685" y="3842000"/>
              <a:ext cx="4638989" cy="8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40" rIns="91425" bIns="457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000"/>
              </a:pPr>
              <a:r>
                <a:rPr lang="en-US" sz="2000" dirty="0">
                  <a:solidFill>
                    <a:srgbClr val="494D56"/>
                  </a:solidFill>
                  <a:latin typeface="Arial Black"/>
                </a:rPr>
                <a:t>The Pizza Co. “colony”</a:t>
              </a:r>
            </a:p>
            <a:p>
              <a:pPr>
                <a:lnSpc>
                  <a:spcPct val="90000"/>
                </a:lnSpc>
                <a:buClr>
                  <a:schemeClr val="dk1"/>
                </a:buClr>
                <a:buSzPts val="2000"/>
              </a:pPr>
              <a:r>
                <a:rPr lang="en-US" sz="2000" dirty="0">
                  <a:solidFill>
                    <a:srgbClr val="494D56"/>
                  </a:solidFill>
                </a:rPr>
                <a:t>Baldwin Park, CA - 2015 </a:t>
              </a:r>
              <a:endParaRPr sz="2000" dirty="0">
                <a:solidFill>
                  <a:srgbClr val="494D56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0A9479-D563-4090-731C-A264010A9148}"/>
                </a:ext>
              </a:extLst>
            </p:cNvPr>
            <p:cNvSpPr/>
            <p:nvPr/>
          </p:nvSpPr>
          <p:spPr>
            <a:xfrm>
              <a:off x="6827520" y="3878592"/>
              <a:ext cx="106680" cy="812848"/>
            </a:xfrm>
            <a:prstGeom prst="rect">
              <a:avLst/>
            </a:prstGeom>
            <a:solidFill>
              <a:srgbClr val="F95E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Google Shape;91;p1">
            <a:extLst>
              <a:ext uri="{FF2B5EF4-FFF2-40B4-BE49-F238E27FC236}">
                <a16:creationId xmlns:a16="http://schemas.microsoft.com/office/drawing/2014/main" id="{E1746BB9-2B94-DD57-8938-A00926C65742}"/>
              </a:ext>
            </a:extLst>
          </p:cNvPr>
          <p:cNvSpPr txBox="1"/>
          <p:nvPr/>
        </p:nvSpPr>
        <p:spPr>
          <a:xfrm>
            <a:off x="347873" y="5605561"/>
            <a:ext cx="4747910" cy="484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US" sz="2500" b="1" dirty="0">
                <a:solidFill>
                  <a:schemeClr val="bg1"/>
                </a:solidFill>
              </a:rPr>
              <a:t>M</a:t>
            </a:r>
            <a:r>
              <a:rPr lang="en-US" sz="25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y Lived Experience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C8594E-043E-5050-BDDC-9CBF798E7F7D}"/>
              </a:ext>
            </a:extLst>
          </p:cNvPr>
          <p:cNvGrpSpPr/>
          <p:nvPr/>
        </p:nvGrpSpPr>
        <p:grpSpPr>
          <a:xfrm>
            <a:off x="7076481" y="1430925"/>
            <a:ext cx="5036820" cy="913671"/>
            <a:chOff x="6827520" y="2550765"/>
            <a:chExt cx="4366260" cy="913671"/>
          </a:xfrm>
        </p:grpSpPr>
        <p:sp>
          <p:nvSpPr>
            <p:cNvPr id="33" name="Google Shape;101;p2">
              <a:extLst>
                <a:ext uri="{FF2B5EF4-FFF2-40B4-BE49-F238E27FC236}">
                  <a16:creationId xmlns:a16="http://schemas.microsoft.com/office/drawing/2014/main" id="{59ED1C69-56D8-D5AD-742B-5AA632115765}"/>
                </a:ext>
              </a:extLst>
            </p:cNvPr>
            <p:cNvSpPr txBox="1"/>
            <p:nvPr/>
          </p:nvSpPr>
          <p:spPr>
            <a:xfrm>
              <a:off x="7014866" y="2651588"/>
              <a:ext cx="4178914" cy="812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40" rIns="91425" bIns="457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SzPts val="2000"/>
                <a:buNone/>
              </a:pPr>
              <a:r>
                <a:rPr lang="en-US" sz="2000" dirty="0">
                  <a:solidFill>
                    <a:srgbClr val="494D56"/>
                  </a:solidFill>
                  <a:latin typeface="Arial Black" panose="020B0A04020102020204" pitchFamily="34" charset="0"/>
                  <a:ea typeface="Arial"/>
                  <a:cs typeface="Arial"/>
                  <a:sym typeface="Arial"/>
                </a:rPr>
                <a:t>The original Jack &amp; Britney</a:t>
              </a:r>
            </a:p>
            <a:p>
              <a:pPr>
                <a:buSzPts val="2000"/>
              </a:pPr>
              <a:r>
                <a:rPr lang="en-US" sz="2000" dirty="0">
                  <a:solidFill>
                    <a:srgbClr val="494D56"/>
                  </a:solidFill>
                </a:rPr>
                <a:t>Panorama City, CA - 2008</a:t>
              </a:r>
              <a:endParaRPr lang="en-US" sz="2000" dirty="0">
                <a:solidFill>
                  <a:srgbClr val="494D56"/>
                </a:solidFill>
                <a:sym typeface="Calibri"/>
              </a:endParaRPr>
            </a:p>
            <a:p>
              <a:pPr marL="0" lvl="0" indent="0">
                <a:spcBef>
                  <a:spcPts val="0"/>
                </a:spcBef>
                <a:buSzPts val="2000"/>
                <a:buNone/>
              </a:pPr>
              <a:endParaRPr lang="en-US" sz="20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4B2505-AD9A-4072-8FBF-E96265542A8E}"/>
                </a:ext>
              </a:extLst>
            </p:cNvPr>
            <p:cNvSpPr/>
            <p:nvPr/>
          </p:nvSpPr>
          <p:spPr>
            <a:xfrm>
              <a:off x="6827520" y="2550765"/>
              <a:ext cx="106680" cy="812848"/>
            </a:xfrm>
            <a:prstGeom prst="rect">
              <a:avLst/>
            </a:prstGeom>
            <a:solidFill>
              <a:srgbClr val="F95E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733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B7F5E6C-F2B9-B52B-8729-304173B1E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48" t="21301" r="12547"/>
          <a:stretch/>
        </p:blipFill>
        <p:spPr>
          <a:xfrm>
            <a:off x="-4572" y="0"/>
            <a:ext cx="6096000" cy="67272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7B3255-4641-B832-2E97-E6FC4B16773A}"/>
              </a:ext>
            </a:extLst>
          </p:cNvPr>
          <p:cNvSpPr/>
          <p:nvPr/>
        </p:nvSpPr>
        <p:spPr>
          <a:xfrm>
            <a:off x="0" y="4499148"/>
            <a:ext cx="6220728" cy="1701384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Header Text"/>
          <p:cNvSpPr txBox="1">
            <a:spLocks noGrp="1"/>
          </p:cNvSpPr>
          <p:nvPr>
            <p:ph type="title"/>
          </p:nvPr>
        </p:nvSpPr>
        <p:spPr>
          <a:xfrm>
            <a:off x="338394" y="4687058"/>
            <a:ext cx="548172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About My Work</a:t>
            </a:r>
            <a:endParaRPr lang="en-US" sz="4000" dirty="0">
              <a:solidFill>
                <a:schemeClr val="bg1"/>
              </a:solidFill>
              <a:latin typeface="Arial Black" panose="020B0A04020102020204" pitchFamily="34" charset="0"/>
              <a:ea typeface="Arial"/>
              <a:cs typeface="Arial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</a:ext>
              </a:ex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664664-D9BE-8B44-B2D5-9B6987DEEE51}"/>
              </a:ext>
            </a:extLst>
          </p:cNvPr>
          <p:cNvSpPr/>
          <p:nvPr/>
        </p:nvSpPr>
        <p:spPr>
          <a:xfrm>
            <a:off x="6312650" y="4499148"/>
            <a:ext cx="244841" cy="1701384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A4CC420-1302-09CD-C73B-7B84AB24A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7FBA6DF-94DC-9C54-B94A-580930CE1AF4}"/>
              </a:ext>
            </a:extLst>
          </p:cNvPr>
          <p:cNvGrpSpPr/>
          <p:nvPr/>
        </p:nvGrpSpPr>
        <p:grpSpPr>
          <a:xfrm>
            <a:off x="7076481" y="2894499"/>
            <a:ext cx="5036820" cy="812849"/>
            <a:chOff x="6827520" y="2550765"/>
            <a:chExt cx="4366260" cy="812849"/>
          </a:xfrm>
        </p:grpSpPr>
        <p:sp>
          <p:nvSpPr>
            <p:cNvPr id="101" name="Google Shape;101;p2"/>
            <p:cNvSpPr txBox="1"/>
            <p:nvPr/>
          </p:nvSpPr>
          <p:spPr>
            <a:xfrm>
              <a:off x="7014866" y="2550766"/>
              <a:ext cx="4178914" cy="812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40" rIns="91425" bIns="457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000"/>
              </a:pPr>
              <a:r>
                <a:rPr lang="en-US" sz="2000" dirty="0">
                  <a:solidFill>
                    <a:srgbClr val="494D56"/>
                  </a:solidFill>
                  <a:latin typeface="Arial Black" panose="020B0A04020102020204" pitchFamily="34" charset="0"/>
                </a:rPr>
                <a:t>9,000+ felines fostered </a:t>
              </a:r>
            </a:p>
            <a:p>
              <a:pPr>
                <a:lnSpc>
                  <a:spcPct val="90000"/>
                </a:lnSpc>
                <a:buClr>
                  <a:schemeClr val="dk1"/>
                </a:buClr>
                <a:buSzPts val="2000"/>
              </a:pPr>
              <a:r>
                <a:rPr lang="en-US" sz="2000" dirty="0">
                  <a:solidFill>
                    <a:srgbClr val="494D56"/>
                  </a:solidFill>
                </a:rPr>
                <a:t>by 1,000+ foster caregivers collaboratively </a:t>
              </a:r>
              <a:endParaRPr sz="2000" dirty="0">
                <a:solidFill>
                  <a:srgbClr val="494D56"/>
                </a:solidFill>
                <a:sym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0B3BFF-9453-398A-65E6-053CF48B17C2}"/>
                </a:ext>
              </a:extLst>
            </p:cNvPr>
            <p:cNvSpPr/>
            <p:nvPr/>
          </p:nvSpPr>
          <p:spPr>
            <a:xfrm>
              <a:off x="6827520" y="2550765"/>
              <a:ext cx="106680" cy="812848"/>
            </a:xfrm>
            <a:prstGeom prst="rect">
              <a:avLst/>
            </a:prstGeom>
            <a:solidFill>
              <a:srgbClr val="F95E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86A279-D3E5-D46B-17B2-D6C29FABB23D}"/>
              </a:ext>
            </a:extLst>
          </p:cNvPr>
          <p:cNvGrpSpPr/>
          <p:nvPr/>
        </p:nvGrpSpPr>
        <p:grpSpPr>
          <a:xfrm>
            <a:off x="7076481" y="4336120"/>
            <a:ext cx="4855107" cy="834800"/>
            <a:chOff x="6827520" y="3856640"/>
            <a:chExt cx="4855107" cy="834800"/>
          </a:xfrm>
        </p:grpSpPr>
        <p:sp>
          <p:nvSpPr>
            <p:cNvPr id="102" name="Google Shape;102;p2"/>
            <p:cNvSpPr txBox="1"/>
            <p:nvPr/>
          </p:nvSpPr>
          <p:spPr>
            <a:xfrm>
              <a:off x="7043638" y="3856640"/>
              <a:ext cx="4638989" cy="8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40" rIns="91425" bIns="457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000"/>
              </a:pPr>
              <a:r>
                <a:rPr lang="en-US" sz="2000" dirty="0">
                  <a:solidFill>
                    <a:srgbClr val="494D56"/>
                  </a:solidFill>
                  <a:latin typeface="Arial Black"/>
                </a:rPr>
                <a:t>Ongoing efforts </a:t>
              </a:r>
              <a:r>
                <a:rPr lang="en-US" sz="2000" dirty="0">
                  <a:solidFill>
                    <a:srgbClr val="494D56"/>
                  </a:solidFill>
                </a:rPr>
                <a:t>to remove barriers and create a racially diverse and economically accessible foster program </a:t>
              </a:r>
              <a:endParaRPr sz="2000" dirty="0">
                <a:solidFill>
                  <a:srgbClr val="494D56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0A9479-D563-4090-731C-A264010A9148}"/>
                </a:ext>
              </a:extLst>
            </p:cNvPr>
            <p:cNvSpPr/>
            <p:nvPr/>
          </p:nvSpPr>
          <p:spPr>
            <a:xfrm>
              <a:off x="6827520" y="3878592"/>
              <a:ext cx="106680" cy="812848"/>
            </a:xfrm>
            <a:prstGeom prst="rect">
              <a:avLst/>
            </a:prstGeom>
            <a:solidFill>
              <a:srgbClr val="F95E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C8594E-043E-5050-BDDC-9CBF798E7F7D}"/>
              </a:ext>
            </a:extLst>
          </p:cNvPr>
          <p:cNvGrpSpPr/>
          <p:nvPr/>
        </p:nvGrpSpPr>
        <p:grpSpPr>
          <a:xfrm>
            <a:off x="7076481" y="1430925"/>
            <a:ext cx="5036820" cy="812849"/>
            <a:chOff x="6827520" y="2550765"/>
            <a:chExt cx="4366260" cy="812849"/>
          </a:xfrm>
        </p:grpSpPr>
        <p:sp>
          <p:nvSpPr>
            <p:cNvPr id="33" name="Google Shape;101;p2">
              <a:extLst>
                <a:ext uri="{FF2B5EF4-FFF2-40B4-BE49-F238E27FC236}">
                  <a16:creationId xmlns:a16="http://schemas.microsoft.com/office/drawing/2014/main" id="{59ED1C69-56D8-D5AD-742B-5AA632115765}"/>
                </a:ext>
              </a:extLst>
            </p:cNvPr>
            <p:cNvSpPr txBox="1"/>
            <p:nvPr/>
          </p:nvSpPr>
          <p:spPr>
            <a:xfrm>
              <a:off x="7014866" y="2550766"/>
              <a:ext cx="4178914" cy="812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40" rIns="91425" bIns="45700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SzPts val="2000"/>
                <a:buNone/>
              </a:pPr>
              <a:r>
                <a:rPr lang="en-US" sz="2000" dirty="0">
                  <a:solidFill>
                    <a:srgbClr val="494D56"/>
                  </a:solidFill>
                  <a:latin typeface="Arial Black" panose="020B0A04020102020204" pitchFamily="34" charset="0"/>
                  <a:ea typeface="Arial"/>
                  <a:cs typeface="Arial"/>
                  <a:sym typeface="Arial"/>
                </a:rPr>
                <a:t>Feline foster and adoption program </a:t>
              </a:r>
              <a:r>
                <a:rPr lang="en-US" sz="2000" dirty="0">
                  <a:solidFill>
                    <a:srgbClr val="494D56"/>
                  </a:solidFill>
                  <a:latin typeface="Arial"/>
                  <a:ea typeface="Arial"/>
                  <a:cs typeface="Arial"/>
                  <a:sym typeface="Arial"/>
                </a:rPr>
                <a:t>in partnership with </a:t>
              </a:r>
              <a:br>
                <a:rPr lang="en-US" sz="2000" dirty="0">
                  <a:solidFill>
                    <a:srgbClr val="494D5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2000" dirty="0">
                  <a:solidFill>
                    <a:srgbClr val="494D56"/>
                  </a:solidFill>
                  <a:latin typeface="Arial"/>
                  <a:ea typeface="Arial"/>
                  <a:cs typeface="Arial"/>
                  <a:sym typeface="Arial"/>
                </a:rPr>
                <a:t>LA County DACC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4B2505-AD9A-4072-8FBF-E96265542A8E}"/>
                </a:ext>
              </a:extLst>
            </p:cNvPr>
            <p:cNvSpPr/>
            <p:nvPr/>
          </p:nvSpPr>
          <p:spPr>
            <a:xfrm>
              <a:off x="6827520" y="2550765"/>
              <a:ext cx="106680" cy="812848"/>
            </a:xfrm>
            <a:prstGeom prst="rect">
              <a:avLst/>
            </a:prstGeom>
            <a:solidFill>
              <a:srgbClr val="F95E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846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E3BE971F-6A80-6125-A922-4EEAE8105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2" b="40710"/>
          <a:stretch/>
        </p:blipFill>
        <p:spPr bwMode="auto">
          <a:xfrm>
            <a:off x="0" y="0"/>
            <a:ext cx="9192887" cy="334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Google Shape;108;p3"/>
          <p:cNvSpPr txBox="1">
            <a:spLocks noGrp="1"/>
          </p:cNvSpPr>
          <p:nvPr>
            <p:ph type="body" idx="1"/>
          </p:nvPr>
        </p:nvSpPr>
        <p:spPr>
          <a:xfrm>
            <a:off x="401125" y="4869009"/>
            <a:ext cx="54468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>
              <a:spcBef>
                <a:spcPts val="0"/>
              </a:spcBef>
              <a:buClr>
                <a:srgbClr val="F95E10"/>
              </a:buClr>
              <a:buSzPts val="2000"/>
            </a:pPr>
            <a:r>
              <a:rPr lang="en-US" sz="1800" dirty="0">
                <a:solidFill>
                  <a:srgbClr val="494D56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Increase inclusivity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through recruitment, accessibility and continued training </a:t>
            </a:r>
            <a:endParaRPr sz="1800" dirty="0">
              <a:solidFill>
                <a:srgbClr val="494D56"/>
              </a:solidFill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401125" y="5557956"/>
            <a:ext cx="54468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5E1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 Black" panose="020B0A04020102020204" pitchFamily="34" charset="0"/>
              </a:rPr>
              <a:t>Provide a welcoming environment </a:t>
            </a:r>
            <a:r>
              <a:rPr lang="en-US" sz="1800" dirty="0">
                <a:solidFill>
                  <a:srgbClr val="494D56"/>
                </a:solidFill>
              </a:rPr>
              <a:t>in your sign-up and onboarding process</a:t>
            </a:r>
            <a:endParaRPr sz="1800" dirty="0">
              <a:solidFill>
                <a:srgbClr val="494D56"/>
              </a:solidFill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5847925" y="4848844"/>
            <a:ext cx="5446800" cy="92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342900">
              <a:lnSpc>
                <a:spcPct val="90000"/>
              </a:lnSpc>
              <a:buClr>
                <a:srgbClr val="F95E1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 Black" panose="020B0A04020102020204" pitchFamily="34" charset="0"/>
              </a:rPr>
              <a:t>Keep people and pets together </a:t>
            </a:r>
            <a:r>
              <a:rPr lang="en-US" sz="1800" dirty="0">
                <a:solidFill>
                  <a:srgbClr val="494D56"/>
                </a:solidFill>
              </a:rPr>
              <a:t>by </a:t>
            </a:r>
            <a:r>
              <a:rPr lang="en-US" sz="1800" i="1" dirty="0">
                <a:solidFill>
                  <a:srgbClr val="494D56"/>
                </a:solidFill>
              </a:rPr>
              <a:t>soliciting and accepting</a:t>
            </a:r>
            <a:r>
              <a:rPr lang="en-US" sz="1800" dirty="0">
                <a:solidFill>
                  <a:srgbClr val="494D56"/>
                </a:solidFill>
              </a:rPr>
              <a:t> help from your community</a:t>
            </a:r>
            <a:endParaRPr sz="1800" dirty="0">
              <a:solidFill>
                <a:srgbClr val="494D5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E8386B-C79D-2118-A61A-10D859782EF1}"/>
              </a:ext>
            </a:extLst>
          </p:cNvPr>
          <p:cNvSpPr/>
          <p:nvPr/>
        </p:nvSpPr>
        <p:spPr>
          <a:xfrm>
            <a:off x="9166860" y="2341"/>
            <a:ext cx="3025140" cy="3343982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1140FE-6194-F1A6-4259-F683C5C15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798058-C397-8C7C-5395-BA6FD3C8259B}"/>
              </a:ext>
            </a:extLst>
          </p:cNvPr>
          <p:cNvSpPr/>
          <p:nvPr/>
        </p:nvSpPr>
        <p:spPr>
          <a:xfrm>
            <a:off x="-10440" y="2816433"/>
            <a:ext cx="6864206" cy="1701384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der Text">
            <a:extLst>
              <a:ext uri="{FF2B5EF4-FFF2-40B4-BE49-F238E27FC236}">
                <a16:creationId xmlns:a16="http://schemas.microsoft.com/office/drawing/2014/main" id="{B852405E-143A-F59C-A846-9BEB95710D5E}"/>
              </a:ext>
            </a:extLst>
          </p:cNvPr>
          <p:cNvSpPr txBox="1">
            <a:spLocks/>
          </p:cNvSpPr>
          <p:nvPr/>
        </p:nvSpPr>
        <p:spPr>
          <a:xfrm>
            <a:off x="333203" y="2816432"/>
            <a:ext cx="6520563" cy="17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00"/>
              <a:buFont typeface="Arial"/>
              <a:buNone/>
            </a:pPr>
            <a:r>
              <a:rPr lang="en-US" sz="3900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Welcoming Practices in Foster Programming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F92CB0-0FC8-97F0-6DF0-9531BCD6E7DE}"/>
              </a:ext>
            </a:extLst>
          </p:cNvPr>
          <p:cNvSpPr/>
          <p:nvPr/>
        </p:nvSpPr>
        <p:spPr>
          <a:xfrm>
            <a:off x="6952568" y="2829023"/>
            <a:ext cx="244841" cy="1701384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6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body" idx="1"/>
          </p:nvPr>
        </p:nvSpPr>
        <p:spPr>
          <a:xfrm>
            <a:off x="639849" y="4421677"/>
            <a:ext cx="54468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 dirty="0">
                <a:solidFill>
                  <a:srgbClr val="F95E1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Reflect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by asking specific questions</a:t>
            </a:r>
            <a:endParaRPr dirty="0">
              <a:solidFill>
                <a:srgbClr val="494D56"/>
              </a:solidFill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630215" y="5271770"/>
            <a:ext cx="54468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dirty="0">
                <a:solidFill>
                  <a:srgbClr val="F95E10"/>
                </a:solidFill>
                <a:latin typeface="Arial Black" panose="020B0A04020102020204" pitchFamily="34" charset="0"/>
              </a:rPr>
              <a:t>Seek feedback </a:t>
            </a:r>
            <a:r>
              <a:rPr lang="en-US" sz="2000" dirty="0">
                <a:solidFill>
                  <a:srgbClr val="494D56"/>
                </a:solidFill>
              </a:rPr>
              <a:t>from colleagues, other orgs or existing fosters/volunteers</a:t>
            </a:r>
            <a:endParaRPr dirty="0">
              <a:solidFill>
                <a:srgbClr val="494D56"/>
              </a:solidFill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6134314" y="4418816"/>
            <a:ext cx="54468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dirty="0">
                <a:solidFill>
                  <a:srgbClr val="F95E10"/>
                </a:solidFill>
                <a:latin typeface="Arial Black" panose="020B0A04020102020204" pitchFamily="34" charset="0"/>
              </a:rPr>
              <a:t>Collaborate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494D56"/>
                </a:solidFill>
              </a:rPr>
              <a:t>with teams outside the foster program </a:t>
            </a:r>
            <a:endParaRPr dirty="0">
              <a:solidFill>
                <a:srgbClr val="494D56"/>
              </a:solidFill>
            </a:endParaRP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6B6C69A8-9355-CE12-F3DD-8AB51C7D7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0" t="17192" r="295" b="35555"/>
          <a:stretch/>
        </p:blipFill>
        <p:spPr>
          <a:xfrm>
            <a:off x="-13826" y="398"/>
            <a:ext cx="9180686" cy="2900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E8386B-C79D-2118-A61A-10D859782EF1}"/>
              </a:ext>
            </a:extLst>
          </p:cNvPr>
          <p:cNvSpPr/>
          <p:nvPr/>
        </p:nvSpPr>
        <p:spPr>
          <a:xfrm>
            <a:off x="9166860" y="2341"/>
            <a:ext cx="3025140" cy="2898097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71140FE-6194-F1A6-4259-F683C5C15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798058-C397-8C7C-5395-BA6FD3C8259B}"/>
              </a:ext>
            </a:extLst>
          </p:cNvPr>
          <p:cNvSpPr/>
          <p:nvPr/>
        </p:nvSpPr>
        <p:spPr>
          <a:xfrm>
            <a:off x="-13826" y="2135684"/>
            <a:ext cx="6864206" cy="1701384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der Text">
            <a:extLst>
              <a:ext uri="{FF2B5EF4-FFF2-40B4-BE49-F238E27FC236}">
                <a16:creationId xmlns:a16="http://schemas.microsoft.com/office/drawing/2014/main" id="{B852405E-143A-F59C-A846-9BEB95710D5E}"/>
              </a:ext>
            </a:extLst>
          </p:cNvPr>
          <p:cNvSpPr txBox="1">
            <a:spLocks/>
          </p:cNvSpPr>
          <p:nvPr/>
        </p:nvSpPr>
        <p:spPr>
          <a:xfrm>
            <a:off x="329817" y="2135683"/>
            <a:ext cx="6257687" cy="17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00"/>
              <a:buFont typeface="Arial"/>
              <a:buNone/>
            </a:pP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Scanning Operations for Barriers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F92CB0-0FC8-97F0-6DF0-9531BCD6E7DE}"/>
              </a:ext>
            </a:extLst>
          </p:cNvPr>
          <p:cNvSpPr/>
          <p:nvPr/>
        </p:nvSpPr>
        <p:spPr>
          <a:xfrm>
            <a:off x="6947719" y="2135683"/>
            <a:ext cx="244841" cy="1701384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1;p3">
            <a:extLst>
              <a:ext uri="{FF2B5EF4-FFF2-40B4-BE49-F238E27FC236}">
                <a16:creationId xmlns:a16="http://schemas.microsoft.com/office/drawing/2014/main" id="{2AFBED75-E7FE-8C2E-A7E5-3C3B5C8D9FF4}"/>
              </a:ext>
            </a:extLst>
          </p:cNvPr>
          <p:cNvSpPr txBox="1"/>
          <p:nvPr/>
        </p:nvSpPr>
        <p:spPr>
          <a:xfrm>
            <a:off x="6134314" y="5271770"/>
            <a:ext cx="54468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dirty="0">
                <a:solidFill>
                  <a:srgbClr val="F95E10"/>
                </a:solidFill>
                <a:latin typeface="Arial Black" panose="020B0A0402010202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Avoid</a:t>
            </a:r>
            <a:r>
              <a:rPr lang="en-US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 </a:t>
            </a:r>
            <a:r>
              <a:rPr lang="en-US" sz="2000" dirty="0">
                <a:solidFill>
                  <a:srgbClr val="494D56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replacing removed barriers with new ones</a:t>
            </a:r>
            <a:endParaRPr dirty="0">
              <a:solidFill>
                <a:srgbClr val="494D5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106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2037E-3822-DFE0-B78C-308C7DB62882}"/>
              </a:ext>
            </a:extLst>
          </p:cNvPr>
          <p:cNvSpPr/>
          <p:nvPr/>
        </p:nvSpPr>
        <p:spPr>
          <a:xfrm>
            <a:off x="0" y="275313"/>
            <a:ext cx="11057700" cy="1319936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DBA08B-2DF2-2159-7E94-8D075165C41F}"/>
              </a:ext>
            </a:extLst>
          </p:cNvPr>
          <p:cNvSpPr/>
          <p:nvPr/>
        </p:nvSpPr>
        <p:spPr>
          <a:xfrm>
            <a:off x="11089703" y="275312"/>
            <a:ext cx="244841" cy="1312093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Google Shape;139;g1ee14649d00_0_0"/>
          <p:cNvSpPr txBox="1">
            <a:spLocks noGrp="1"/>
          </p:cNvSpPr>
          <p:nvPr>
            <p:ph type="title"/>
          </p:nvPr>
        </p:nvSpPr>
        <p:spPr>
          <a:xfrm>
            <a:off x="838200" y="275311"/>
            <a:ext cx="9974659" cy="131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Breaking Down Barriers </a:t>
            </a:r>
            <a:b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Through Incremental Changes</a:t>
            </a:r>
            <a:endParaRPr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830408-F2E1-2C4B-1F76-8F84A2FF4047}"/>
              </a:ext>
            </a:extLst>
          </p:cNvPr>
          <p:cNvGrpSpPr/>
          <p:nvPr/>
        </p:nvGrpSpPr>
        <p:grpSpPr>
          <a:xfrm>
            <a:off x="594072" y="1820945"/>
            <a:ext cx="5108373" cy="5044847"/>
            <a:chOff x="506364" y="1742387"/>
            <a:chExt cx="5108373" cy="50448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3631D6-689D-3706-A416-D8FC8929FB7E}"/>
                </a:ext>
              </a:extLst>
            </p:cNvPr>
            <p:cNvSpPr/>
            <p:nvPr/>
          </p:nvSpPr>
          <p:spPr>
            <a:xfrm>
              <a:off x="769749" y="1955126"/>
              <a:ext cx="4844988" cy="4832108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lumMod val="95000"/>
                    <a:alpha val="20000"/>
                  </a:schemeClr>
                </a:gs>
                <a:gs pos="0">
                  <a:schemeClr val="bg1">
                    <a:lumMod val="95000"/>
                  </a:schemeClr>
                </a:gs>
                <a:gs pos="84000">
                  <a:schemeClr val="accent4">
                    <a:lumMod val="100000"/>
                    <a:alpha val="1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90A40D-F4C1-B320-AAC4-803C639A9971}"/>
                </a:ext>
              </a:extLst>
            </p:cNvPr>
            <p:cNvSpPr/>
            <p:nvPr/>
          </p:nvSpPr>
          <p:spPr>
            <a:xfrm>
              <a:off x="506364" y="1742387"/>
              <a:ext cx="2547444" cy="903027"/>
            </a:xfrm>
            <a:prstGeom prst="rect">
              <a:avLst/>
            </a:prstGeom>
            <a:solidFill>
              <a:srgbClr val="3681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r>
                <a:rPr lang="en-US" sz="2000" b="1" dirty="0">
                  <a:latin typeface="Arial Black" panose="020B0A04020102020204" pitchFamily="34" charset="0"/>
                </a:rPr>
                <a:t>Why </a:t>
              </a:r>
              <a:br>
                <a:rPr lang="en-US" sz="2000" b="1" dirty="0">
                  <a:latin typeface="Arial Black" panose="020B0A04020102020204" pitchFamily="34" charset="0"/>
                </a:rPr>
              </a:br>
              <a:r>
                <a:rPr lang="en-US" sz="2000" b="1" dirty="0">
                  <a:latin typeface="Arial Black" panose="020B0A04020102020204" pitchFamily="34" charset="0"/>
                </a:rPr>
                <a:t>Incremental?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B7FA8BC-1D33-F294-4AA2-F838A12E9DE4}"/>
              </a:ext>
            </a:extLst>
          </p:cNvPr>
          <p:cNvSpPr txBox="1"/>
          <p:nvPr/>
        </p:nvSpPr>
        <p:spPr>
          <a:xfrm>
            <a:off x="1178435" y="2943292"/>
            <a:ext cx="42030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Starting point is clear </a:t>
            </a:r>
            <a:br>
              <a:rPr lang="en-US" sz="18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i="1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(not everything happens at once)</a:t>
            </a:r>
          </a:p>
          <a:p>
            <a:pPr marL="285750" indent="-285750"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Allows you to create your own pathway</a:t>
            </a:r>
          </a:p>
          <a:p>
            <a:pPr marL="285750" indent="-285750"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Small wins along the way!</a:t>
            </a:r>
          </a:p>
          <a:p>
            <a:pPr marL="285750" indent="-285750"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Easier to adjust behaviors, address challenges and identify lessons learned</a:t>
            </a:r>
          </a:p>
          <a:p>
            <a:pPr marL="285750" indent="-285750"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Defined metrics to collect and analyze along the way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457C36-776D-7E19-07D0-CE98B768B74E}"/>
              </a:ext>
            </a:extLst>
          </p:cNvPr>
          <p:cNvGrpSpPr/>
          <p:nvPr/>
        </p:nvGrpSpPr>
        <p:grpSpPr>
          <a:xfrm>
            <a:off x="6272246" y="1813154"/>
            <a:ext cx="5062298" cy="5044846"/>
            <a:chOff x="552439" y="1742388"/>
            <a:chExt cx="5062298" cy="50448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8588D9-F3DE-6829-5B99-B8461E375220}"/>
                </a:ext>
              </a:extLst>
            </p:cNvPr>
            <p:cNvSpPr/>
            <p:nvPr/>
          </p:nvSpPr>
          <p:spPr>
            <a:xfrm>
              <a:off x="769749" y="1955126"/>
              <a:ext cx="4844988" cy="4832108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lumMod val="95000"/>
                    <a:alpha val="20000"/>
                  </a:schemeClr>
                </a:gs>
                <a:gs pos="0">
                  <a:schemeClr val="bg1">
                    <a:lumMod val="95000"/>
                  </a:schemeClr>
                </a:gs>
                <a:gs pos="84000">
                  <a:schemeClr val="accent4">
                    <a:lumMod val="100000"/>
                    <a:alpha val="1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E2AA9EA-10D3-D8A2-9D10-974ED2108F30}"/>
                </a:ext>
              </a:extLst>
            </p:cNvPr>
            <p:cNvSpPr/>
            <p:nvPr/>
          </p:nvSpPr>
          <p:spPr>
            <a:xfrm>
              <a:off x="552439" y="1742388"/>
              <a:ext cx="2547444" cy="903027"/>
            </a:xfrm>
            <a:prstGeom prst="rect">
              <a:avLst/>
            </a:prstGeom>
            <a:solidFill>
              <a:srgbClr val="3681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rtlCol="0" anchor="ctr"/>
            <a:lstStyle/>
            <a:p>
              <a:r>
                <a:rPr lang="en-US" sz="2000" b="1" dirty="0">
                  <a:latin typeface="Arial Black" panose="020B0A04020102020204" pitchFamily="34" charset="0"/>
                </a:rPr>
                <a:t>Areas of</a:t>
              </a:r>
              <a:br>
                <a:rPr lang="en-US" sz="2000" b="1" dirty="0">
                  <a:latin typeface="Arial Black" panose="020B0A04020102020204" pitchFamily="34" charset="0"/>
                </a:rPr>
              </a:br>
              <a:r>
                <a:rPr lang="en-US" sz="2000" b="1" dirty="0">
                  <a:latin typeface="Arial Black" panose="020B0A04020102020204" pitchFamily="34" charset="0"/>
                </a:rPr>
                <a:t>Focus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A51308-864A-7D78-8F73-33C0DC6BA7E5}"/>
              </a:ext>
            </a:extLst>
          </p:cNvPr>
          <p:cNvSpPr txBox="1"/>
          <p:nvPr/>
        </p:nvSpPr>
        <p:spPr>
          <a:xfrm>
            <a:off x="6886672" y="2943292"/>
            <a:ext cx="42030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Foster Recruitment</a:t>
            </a:r>
          </a:p>
          <a:p>
            <a:pPr marL="285750" indent="-285750"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Foster Program Accessibility </a:t>
            </a:r>
          </a:p>
          <a:p>
            <a:pPr marL="285750" indent="-285750"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Foster Sign-Up Form</a:t>
            </a:r>
          </a:p>
          <a:p>
            <a:pPr marL="285750" indent="-285750"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Foster Onboarding Process</a:t>
            </a:r>
          </a:p>
          <a:p>
            <a:pPr marL="285750" indent="-285750"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Foster Development and Retention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3DBB339-0F3D-288F-7797-FC1D5C1DA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94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76FB482-045B-D483-29ED-1ABB770702B2}"/>
              </a:ext>
            </a:extLst>
          </p:cNvPr>
          <p:cNvGrpSpPr/>
          <p:nvPr/>
        </p:nvGrpSpPr>
        <p:grpSpPr>
          <a:xfrm>
            <a:off x="0" y="3950481"/>
            <a:ext cx="6665430" cy="654556"/>
            <a:chOff x="-10170" y="2363481"/>
            <a:chExt cx="6665430" cy="654556"/>
          </a:xfrm>
        </p:grpSpPr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5C8577CE-026E-02C0-BCC0-68F5FD4990AB}"/>
                </a:ext>
              </a:extLst>
            </p:cNvPr>
            <p:cNvSpPr/>
            <p:nvPr/>
          </p:nvSpPr>
          <p:spPr>
            <a:xfrm>
              <a:off x="-10170" y="2363644"/>
              <a:ext cx="6665430" cy="654393"/>
            </a:xfrm>
            <a:prstGeom prst="rightArrow">
              <a:avLst>
                <a:gd name="adj1" fmla="val 100000"/>
                <a:gd name="adj2" fmla="val 37361"/>
              </a:avLst>
            </a:prstGeom>
            <a:solidFill>
              <a:srgbClr val="494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marL="241300" lvl="4">
                <a:lnSpc>
                  <a:spcPct val="90000"/>
                </a:lnSpc>
                <a:buSzPts val="1800"/>
              </a:pPr>
              <a:r>
                <a:rPr lang="en-US" sz="1800" dirty="0">
                  <a:solidFill>
                    <a:schemeClr val="bg1"/>
                  </a:solidFill>
                  <a:latin typeface="Arial"/>
                  <a:cs typeface="Arial"/>
                </a:rPr>
                <a:t>Is our foster application welcoming?</a:t>
              </a:r>
            </a:p>
          </p:txBody>
        </p:sp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26B009EC-F0CD-AF41-A776-5D014B0BDAD5}"/>
                </a:ext>
              </a:extLst>
            </p:cNvPr>
            <p:cNvSpPr/>
            <p:nvPr/>
          </p:nvSpPr>
          <p:spPr>
            <a:xfrm>
              <a:off x="6320738" y="2363481"/>
              <a:ext cx="334521" cy="65439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45D6D3-4C4D-CCE4-8CEA-458ABB961B6F}"/>
              </a:ext>
            </a:extLst>
          </p:cNvPr>
          <p:cNvGrpSpPr/>
          <p:nvPr/>
        </p:nvGrpSpPr>
        <p:grpSpPr>
          <a:xfrm>
            <a:off x="-7884" y="5606675"/>
            <a:ext cx="6665430" cy="654556"/>
            <a:chOff x="-10170" y="2363481"/>
            <a:chExt cx="6665430" cy="654556"/>
          </a:xfrm>
        </p:grpSpPr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D594883A-9834-18EC-43C8-BAE12190A614}"/>
                </a:ext>
              </a:extLst>
            </p:cNvPr>
            <p:cNvSpPr/>
            <p:nvPr/>
          </p:nvSpPr>
          <p:spPr>
            <a:xfrm>
              <a:off x="-10170" y="2363644"/>
              <a:ext cx="6665430" cy="654393"/>
            </a:xfrm>
            <a:prstGeom prst="rightArrow">
              <a:avLst>
                <a:gd name="adj1" fmla="val 100000"/>
                <a:gd name="adj2" fmla="val 37361"/>
              </a:avLst>
            </a:prstGeom>
            <a:solidFill>
              <a:srgbClr val="494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marL="241300" lvl="4">
                <a:lnSpc>
                  <a:spcPct val="90000"/>
                </a:lnSpc>
                <a:buSzPts val="1800"/>
              </a:pPr>
              <a:r>
                <a:rPr lang="en-US" sz="1800" dirty="0">
                  <a:solidFill>
                    <a:schemeClr val="bg1"/>
                  </a:solidFill>
                  <a:latin typeface="Arial"/>
                  <a:cs typeface="Arial"/>
                </a:rPr>
                <a:t>Are we providing opportunities for development </a:t>
              </a:r>
              <a:br>
                <a:rPr lang="en-US" sz="1800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n-US" sz="1800" dirty="0">
                  <a:solidFill>
                    <a:schemeClr val="bg1"/>
                  </a:solidFill>
                  <a:latin typeface="Arial"/>
                  <a:cs typeface="Arial"/>
                </a:rPr>
                <a:t>and retention?</a:t>
              </a:r>
              <a:endParaRPr lang="en-US" dirty="0"/>
            </a:p>
          </p:txBody>
        </p:sp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EF34130E-3F87-721B-F0D8-01286EA4D192}"/>
                </a:ext>
              </a:extLst>
            </p:cNvPr>
            <p:cNvSpPr/>
            <p:nvPr/>
          </p:nvSpPr>
          <p:spPr>
            <a:xfrm>
              <a:off x="6320738" y="2363481"/>
              <a:ext cx="334521" cy="65439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3E46DB6-245F-DACB-E45C-EAB2B7E83D5D}"/>
              </a:ext>
            </a:extLst>
          </p:cNvPr>
          <p:cNvGrpSpPr/>
          <p:nvPr/>
        </p:nvGrpSpPr>
        <p:grpSpPr>
          <a:xfrm>
            <a:off x="-10171" y="4778577"/>
            <a:ext cx="6665430" cy="654556"/>
            <a:chOff x="-10170" y="2363481"/>
            <a:chExt cx="6665430" cy="654556"/>
          </a:xfrm>
        </p:grpSpPr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8302CEB4-3D60-85A9-ACD8-A91C2F6182E3}"/>
                </a:ext>
              </a:extLst>
            </p:cNvPr>
            <p:cNvSpPr/>
            <p:nvPr/>
          </p:nvSpPr>
          <p:spPr>
            <a:xfrm>
              <a:off x="-10170" y="2363644"/>
              <a:ext cx="6665430" cy="654393"/>
            </a:xfrm>
            <a:prstGeom prst="rightArrow">
              <a:avLst>
                <a:gd name="adj1" fmla="val 100000"/>
                <a:gd name="adj2" fmla="val 37361"/>
              </a:avLst>
            </a:prstGeom>
            <a:solidFill>
              <a:srgbClr val="494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marL="241300" lvl="4">
                <a:lnSpc>
                  <a:spcPct val="90000"/>
                </a:lnSpc>
                <a:buSzPts val="1800"/>
              </a:pPr>
              <a:r>
                <a:rPr lang="en-US" sz="1800" dirty="0">
                  <a:solidFill>
                    <a:schemeClr val="bg1"/>
                  </a:solidFill>
                  <a:latin typeface="Arial"/>
                  <a:cs typeface="Arial"/>
                </a:rPr>
                <a:t>Is our onboarding process streamlined?</a:t>
              </a:r>
            </a:p>
          </p:txBody>
        </p:sp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A2AD78DD-2BEE-FBBD-5E88-848174152C6D}"/>
                </a:ext>
              </a:extLst>
            </p:cNvPr>
            <p:cNvSpPr/>
            <p:nvPr/>
          </p:nvSpPr>
          <p:spPr>
            <a:xfrm>
              <a:off x="6320738" y="2363481"/>
              <a:ext cx="334521" cy="65439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50983C-09CF-7D0C-6DFD-869F8C43E407}"/>
              </a:ext>
            </a:extLst>
          </p:cNvPr>
          <p:cNvGrpSpPr/>
          <p:nvPr/>
        </p:nvGrpSpPr>
        <p:grpSpPr>
          <a:xfrm>
            <a:off x="-10172" y="2294289"/>
            <a:ext cx="6665430" cy="654556"/>
            <a:chOff x="-10170" y="2363481"/>
            <a:chExt cx="6665430" cy="654556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548BB3A4-76D3-AEB3-47FB-E731214B3F26}"/>
                </a:ext>
              </a:extLst>
            </p:cNvPr>
            <p:cNvSpPr/>
            <p:nvPr/>
          </p:nvSpPr>
          <p:spPr>
            <a:xfrm>
              <a:off x="-10170" y="2363644"/>
              <a:ext cx="6665430" cy="654393"/>
            </a:xfrm>
            <a:prstGeom prst="rightArrow">
              <a:avLst>
                <a:gd name="adj1" fmla="val 100000"/>
                <a:gd name="adj2" fmla="val 37361"/>
              </a:avLst>
            </a:prstGeom>
            <a:solidFill>
              <a:srgbClr val="494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0" rIns="91440" bIns="0" rtlCol="0" anchor="ctr"/>
            <a:lstStyle/>
            <a:p>
              <a:pPr marL="241300" lvl="4">
                <a:lnSpc>
                  <a:spcPct val="90000"/>
                </a:lnSpc>
                <a:buSzPts val="1800"/>
              </a:pPr>
              <a:r>
                <a:rPr lang="en-US" sz="1800" dirty="0">
                  <a:solidFill>
                    <a:schemeClr val="bg1"/>
                  </a:solidFill>
                  <a:latin typeface="Arial"/>
                  <a:cs typeface="Arial"/>
                </a:rPr>
                <a:t>Are our recruitment tactics inclusive?</a:t>
              </a:r>
              <a:endParaRPr lang="en-US" dirty="0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56CBC74E-FF91-3F83-6238-24C2927426C0}"/>
                </a:ext>
              </a:extLst>
            </p:cNvPr>
            <p:cNvSpPr/>
            <p:nvPr/>
          </p:nvSpPr>
          <p:spPr>
            <a:xfrm>
              <a:off x="6320738" y="2363481"/>
              <a:ext cx="334521" cy="65439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62FD08-5206-C17C-7C6E-D848DEE6BE56}"/>
              </a:ext>
            </a:extLst>
          </p:cNvPr>
          <p:cNvGrpSpPr/>
          <p:nvPr/>
        </p:nvGrpSpPr>
        <p:grpSpPr>
          <a:xfrm>
            <a:off x="-10172" y="3122385"/>
            <a:ext cx="6665430" cy="654556"/>
            <a:chOff x="-10170" y="2363481"/>
            <a:chExt cx="6665430" cy="654556"/>
          </a:xfrm>
        </p:grpSpPr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7A1D1761-6FB4-5CF5-F5D0-AECC73FBEFDF}"/>
                </a:ext>
              </a:extLst>
            </p:cNvPr>
            <p:cNvSpPr/>
            <p:nvPr/>
          </p:nvSpPr>
          <p:spPr>
            <a:xfrm>
              <a:off x="-10170" y="2363644"/>
              <a:ext cx="6665430" cy="654393"/>
            </a:xfrm>
            <a:prstGeom prst="rightArrow">
              <a:avLst>
                <a:gd name="adj1" fmla="val 100000"/>
                <a:gd name="adj2" fmla="val 37361"/>
              </a:avLst>
            </a:prstGeom>
            <a:solidFill>
              <a:srgbClr val="494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ctr"/>
            <a:lstStyle/>
            <a:p>
              <a:pPr marL="241300" lvl="4">
                <a:lnSpc>
                  <a:spcPct val="90000"/>
                </a:lnSpc>
                <a:buSzPts val="1800"/>
              </a:pPr>
              <a:r>
                <a:rPr lang="en-US" sz="1800" dirty="0">
                  <a:solidFill>
                    <a:schemeClr val="bg1"/>
                  </a:solidFill>
                  <a:latin typeface="Arial"/>
                  <a:cs typeface="Arial"/>
                </a:rPr>
                <a:t>Is our foster program accessible to everyone?</a:t>
              </a: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86B0F477-C83D-D91E-F809-76ADB8DFA29D}"/>
                </a:ext>
              </a:extLst>
            </p:cNvPr>
            <p:cNvSpPr/>
            <p:nvPr/>
          </p:nvSpPr>
          <p:spPr>
            <a:xfrm>
              <a:off x="6320738" y="2363481"/>
              <a:ext cx="334521" cy="654393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634C3C6-ACD3-6660-3702-C8F3B21F8CA9}"/>
              </a:ext>
            </a:extLst>
          </p:cNvPr>
          <p:cNvSpPr/>
          <p:nvPr/>
        </p:nvSpPr>
        <p:spPr>
          <a:xfrm>
            <a:off x="0" y="275313"/>
            <a:ext cx="11057700" cy="1319936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Google Shape;117;g1fc0a4b2e38_0_0"/>
          <p:cNvSpPr txBox="1">
            <a:spLocks noGrp="1"/>
          </p:cNvSpPr>
          <p:nvPr>
            <p:ph type="title"/>
          </p:nvPr>
        </p:nvSpPr>
        <p:spPr>
          <a:xfrm>
            <a:off x="562449" y="275312"/>
            <a:ext cx="10495249" cy="131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Assessing Operations: </a:t>
            </a:r>
            <a:b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en-US" sz="2800" b="1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Sample Questions</a:t>
            </a:r>
            <a:endParaRPr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8" name="Google Shape;118;g1fc0a4b2e38_0_0"/>
          <p:cNvSpPr txBox="1">
            <a:spLocks noGrp="1"/>
          </p:cNvSpPr>
          <p:nvPr>
            <p:ph type="body" idx="1"/>
          </p:nvPr>
        </p:nvSpPr>
        <p:spPr>
          <a:xfrm>
            <a:off x="6918275" y="2357051"/>
            <a:ext cx="4798939" cy="61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91440" anchor="ctr" anchorCtr="0">
            <a:normAutofit lnSpcReduction="10000"/>
          </a:bodyPr>
          <a:lstStyle/>
          <a:p>
            <a:pPr marL="241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b="0" i="0" u="none" strike="noStrike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Wh</a:t>
            </a:r>
            <a:r>
              <a:rPr lang="en-US" sz="18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ich community members</a:t>
            </a:r>
            <a:r>
              <a:rPr lang="en-US" sz="1800" b="0" i="0" u="none" strike="noStrike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 are we leaving out with our current recruitment tactics? </a:t>
            </a:r>
            <a:endParaRPr sz="1800" dirty="0">
              <a:solidFill>
                <a:srgbClr val="494D56"/>
              </a:solidFill>
            </a:endParaRPr>
          </a:p>
        </p:txBody>
      </p:sp>
      <p:sp>
        <p:nvSpPr>
          <p:cNvPr id="119" name="Google Shape;119;g1fc0a4b2e38_0_0"/>
          <p:cNvSpPr txBox="1"/>
          <p:nvPr/>
        </p:nvSpPr>
        <p:spPr>
          <a:xfrm>
            <a:off x="6922728" y="3175977"/>
            <a:ext cx="4639769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241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0" i="0" u="none" strike="noStrike" cap="none" dirty="0">
                <a:solidFill>
                  <a:srgbClr val="494D56"/>
                </a:solidFill>
                <a:sym typeface="Arial"/>
              </a:rPr>
              <a:t>How can we make fostering accessible to anyone who wants to help? </a:t>
            </a:r>
            <a:endParaRPr sz="1800" dirty="0">
              <a:solidFill>
                <a:srgbClr val="494D56"/>
              </a:solidFill>
            </a:endParaRPr>
          </a:p>
        </p:txBody>
      </p:sp>
      <p:sp>
        <p:nvSpPr>
          <p:cNvPr id="120" name="Google Shape;120;g1fc0a4b2e38_0_0"/>
          <p:cNvSpPr txBox="1"/>
          <p:nvPr/>
        </p:nvSpPr>
        <p:spPr>
          <a:xfrm>
            <a:off x="6889631" y="4816948"/>
            <a:ext cx="4639777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241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dirty="0">
                <a:solidFill>
                  <a:srgbClr val="494D56"/>
                </a:solidFill>
              </a:rPr>
              <a:t>What steps do people </a:t>
            </a:r>
            <a:r>
              <a:rPr lang="en-US" sz="1800" i="1" dirty="0">
                <a:solidFill>
                  <a:srgbClr val="494D56"/>
                </a:solidFill>
              </a:rPr>
              <a:t>need</a:t>
            </a:r>
            <a:r>
              <a:rPr lang="en-US" sz="1800" dirty="0">
                <a:solidFill>
                  <a:srgbClr val="494D56"/>
                </a:solidFill>
              </a:rPr>
              <a:t> to take to onboard with our program?</a:t>
            </a:r>
            <a:endParaRPr sz="1800" dirty="0">
              <a:solidFill>
                <a:srgbClr val="494D56"/>
              </a:solidFill>
            </a:endParaRPr>
          </a:p>
        </p:txBody>
      </p:sp>
      <p:sp>
        <p:nvSpPr>
          <p:cNvPr id="121" name="Google Shape;121;g1fc0a4b2e38_0_0"/>
          <p:cNvSpPr txBox="1"/>
          <p:nvPr/>
        </p:nvSpPr>
        <p:spPr>
          <a:xfrm>
            <a:off x="6918275" y="3977629"/>
            <a:ext cx="4639775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241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b="0" i="0" u="none" strike="noStrike" cap="none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What information do </a:t>
            </a:r>
            <a:r>
              <a:rPr lang="en-US" sz="1800" dirty="0">
                <a:solidFill>
                  <a:srgbClr val="494D56"/>
                </a:solidFill>
              </a:rPr>
              <a:t>we </a:t>
            </a:r>
            <a:r>
              <a:rPr lang="en-US" sz="1800" i="1" dirty="0">
                <a:solidFill>
                  <a:srgbClr val="494D56"/>
                </a:solidFill>
              </a:rPr>
              <a:t>need</a:t>
            </a:r>
            <a:r>
              <a:rPr lang="en-US" sz="1800" dirty="0">
                <a:solidFill>
                  <a:srgbClr val="494D56"/>
                </a:solidFill>
              </a:rPr>
              <a:t> to </a:t>
            </a:r>
            <a:r>
              <a:rPr lang="en-US" sz="1800" b="0" i="0" u="none" strike="noStrike" cap="none" dirty="0">
                <a:solidFill>
                  <a:srgbClr val="494D56"/>
                </a:solidFill>
                <a:sym typeface="Arial"/>
              </a:rPr>
              <a:t>know about applicants?</a:t>
            </a:r>
            <a:endParaRPr sz="1800" dirty="0">
              <a:solidFill>
                <a:srgbClr val="494D56"/>
              </a:solidFill>
            </a:endParaRPr>
          </a:p>
        </p:txBody>
      </p:sp>
      <p:sp>
        <p:nvSpPr>
          <p:cNvPr id="122" name="Google Shape;122;g1fc0a4b2e38_0_0"/>
          <p:cNvSpPr txBox="1"/>
          <p:nvPr/>
        </p:nvSpPr>
        <p:spPr>
          <a:xfrm>
            <a:off x="6918275" y="5656268"/>
            <a:ext cx="4639775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241300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1800" dirty="0">
                <a:solidFill>
                  <a:srgbClr val="494D56"/>
                </a:solidFill>
              </a:rPr>
              <a:t>What tools/resources </a:t>
            </a:r>
            <a:r>
              <a:rPr lang="en-US" sz="1800" b="0" i="0" u="none" strike="noStrike" cap="none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can we provide to support </a:t>
            </a:r>
            <a:r>
              <a:rPr lang="en-US" sz="1800" dirty="0">
                <a:solidFill>
                  <a:srgbClr val="494D56"/>
                </a:solidFill>
              </a:rPr>
              <a:t>foster development and promote retention</a:t>
            </a:r>
            <a:r>
              <a:rPr lang="en-US" sz="1800" b="0" i="0" u="none" strike="noStrike" cap="none" dirty="0">
                <a:solidFill>
                  <a:srgbClr val="494D56"/>
                </a:solidFill>
                <a:sym typeface="Arial"/>
              </a:rPr>
              <a:t>?</a:t>
            </a:r>
            <a:endParaRPr sz="1800" dirty="0">
              <a:solidFill>
                <a:srgbClr val="494D56"/>
              </a:solidFill>
            </a:endParaRPr>
          </a:p>
        </p:txBody>
      </p:sp>
      <p:sp>
        <p:nvSpPr>
          <p:cNvPr id="128" name="Google Shape;128;g1fc0a4b2e38_0_0"/>
          <p:cNvSpPr txBox="1"/>
          <p:nvPr/>
        </p:nvSpPr>
        <p:spPr>
          <a:xfrm>
            <a:off x="562449" y="1792101"/>
            <a:ext cx="601634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lnSpc>
                <a:spcPct val="90000"/>
              </a:lnSpc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rgbClr val="494D56"/>
                </a:solidFill>
                <a:latin typeface="Arial Black" panose="020B0A04020102020204" pitchFamily="34" charset="0"/>
              </a:rPr>
              <a:t>Broad Questions Elicit </a:t>
            </a:r>
            <a:r>
              <a:rPr lang="en-US" sz="2000" dirty="0">
                <a:solidFill>
                  <a:srgbClr val="3681C5"/>
                </a:solidFill>
                <a:latin typeface="Arial Black" panose="020B0A04020102020204" pitchFamily="34" charset="0"/>
              </a:rPr>
              <a:t>Yes</a:t>
            </a:r>
            <a:r>
              <a:rPr lang="en-US" sz="2000" dirty="0">
                <a:solidFill>
                  <a:srgbClr val="494D56"/>
                </a:solidFill>
                <a:latin typeface="Arial Black" panose="020B0A04020102020204" pitchFamily="34" charset="0"/>
              </a:rPr>
              <a:t>/</a:t>
            </a:r>
            <a:r>
              <a:rPr lang="en-US" sz="2000" dirty="0">
                <a:solidFill>
                  <a:srgbClr val="F95E10"/>
                </a:solidFill>
                <a:latin typeface="Arial Black" panose="020B0A04020102020204" pitchFamily="34" charset="0"/>
              </a:rPr>
              <a:t>No</a:t>
            </a:r>
            <a:r>
              <a:rPr lang="en-US" sz="2000" dirty="0">
                <a:solidFill>
                  <a:srgbClr val="494D56"/>
                </a:solidFill>
                <a:latin typeface="Arial Black" panose="020B0A04020102020204" pitchFamily="34" charset="0"/>
              </a:rPr>
              <a:t> Answers</a:t>
            </a:r>
            <a:endParaRPr sz="2000" dirty="0">
              <a:solidFill>
                <a:srgbClr val="494D56"/>
              </a:solidFill>
              <a:latin typeface="Arial Black" panose="020B0A04020102020204" pitchFamily="34" charset="0"/>
            </a:endParaRPr>
          </a:p>
        </p:txBody>
      </p:sp>
      <p:sp>
        <p:nvSpPr>
          <p:cNvPr id="129" name="Google Shape;129;g1fc0a4b2e38_0_0"/>
          <p:cNvSpPr txBox="1"/>
          <p:nvPr/>
        </p:nvSpPr>
        <p:spPr>
          <a:xfrm>
            <a:off x="6811069" y="1787141"/>
            <a:ext cx="4854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000" dirty="0">
                <a:solidFill>
                  <a:srgbClr val="3681C5"/>
                </a:solidFill>
                <a:latin typeface="Arial Black" panose="020B0A04020102020204" pitchFamily="34" charset="0"/>
              </a:rPr>
              <a:t>Specific Questions Elicit Action</a:t>
            </a:r>
            <a:endParaRPr sz="2000" dirty="0">
              <a:solidFill>
                <a:srgbClr val="3681C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67AECA-3D68-78E9-F5A4-FC05465100A1}"/>
              </a:ext>
            </a:extLst>
          </p:cNvPr>
          <p:cNvSpPr/>
          <p:nvPr/>
        </p:nvSpPr>
        <p:spPr>
          <a:xfrm>
            <a:off x="11089703" y="275312"/>
            <a:ext cx="244841" cy="1312093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0A941A-F6C2-74BC-BC59-D8073A620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1E8D4DF-B62D-0433-623B-BAD427B5CE49}"/>
              </a:ext>
            </a:extLst>
          </p:cNvPr>
          <p:cNvCxnSpPr>
            <a:cxnSpLocks/>
          </p:cNvCxnSpPr>
          <p:nvPr/>
        </p:nvCxnSpPr>
        <p:spPr>
          <a:xfrm>
            <a:off x="6943580" y="2425081"/>
            <a:ext cx="0" cy="447928"/>
          </a:xfrm>
          <a:prstGeom prst="line">
            <a:avLst/>
          </a:prstGeom>
          <a:ln w="76200">
            <a:solidFill>
              <a:srgbClr val="F95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C2EE39A-DCD8-F4D1-6EC5-F8A14EA55123}"/>
              </a:ext>
            </a:extLst>
          </p:cNvPr>
          <p:cNvCxnSpPr>
            <a:cxnSpLocks/>
          </p:cNvCxnSpPr>
          <p:nvPr/>
        </p:nvCxnSpPr>
        <p:spPr>
          <a:xfrm>
            <a:off x="6962290" y="3252493"/>
            <a:ext cx="0" cy="447928"/>
          </a:xfrm>
          <a:prstGeom prst="line">
            <a:avLst/>
          </a:prstGeom>
          <a:ln w="76200">
            <a:solidFill>
              <a:srgbClr val="F95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11C007-4B82-CA00-F025-C46B9872DAF2}"/>
              </a:ext>
            </a:extLst>
          </p:cNvPr>
          <p:cNvCxnSpPr>
            <a:cxnSpLocks/>
          </p:cNvCxnSpPr>
          <p:nvPr/>
        </p:nvCxnSpPr>
        <p:spPr>
          <a:xfrm>
            <a:off x="6957837" y="4061076"/>
            <a:ext cx="0" cy="447928"/>
          </a:xfrm>
          <a:prstGeom prst="line">
            <a:avLst/>
          </a:prstGeom>
          <a:ln w="76200">
            <a:solidFill>
              <a:srgbClr val="F95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4908239-5B7D-2F6E-E021-588E0E20E16D}"/>
              </a:ext>
            </a:extLst>
          </p:cNvPr>
          <p:cNvCxnSpPr>
            <a:cxnSpLocks/>
          </p:cNvCxnSpPr>
          <p:nvPr/>
        </p:nvCxnSpPr>
        <p:spPr>
          <a:xfrm>
            <a:off x="6948024" y="4894640"/>
            <a:ext cx="0" cy="447928"/>
          </a:xfrm>
          <a:prstGeom prst="line">
            <a:avLst/>
          </a:prstGeom>
          <a:ln w="76200">
            <a:solidFill>
              <a:srgbClr val="F95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4802955-9E0E-8F80-3D65-F19B0335F20D}"/>
              </a:ext>
            </a:extLst>
          </p:cNvPr>
          <p:cNvCxnSpPr>
            <a:cxnSpLocks/>
          </p:cNvCxnSpPr>
          <p:nvPr/>
        </p:nvCxnSpPr>
        <p:spPr>
          <a:xfrm>
            <a:off x="6943580" y="5709907"/>
            <a:ext cx="0" cy="447928"/>
          </a:xfrm>
          <a:prstGeom prst="line">
            <a:avLst/>
          </a:prstGeom>
          <a:ln w="76200">
            <a:solidFill>
              <a:srgbClr val="F95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4878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B355A5-0A75-CE13-F7D5-5E72FD5DC789}"/>
              </a:ext>
            </a:extLst>
          </p:cNvPr>
          <p:cNvSpPr>
            <a:spLocks/>
          </p:cNvSpPr>
          <p:nvPr/>
        </p:nvSpPr>
        <p:spPr>
          <a:xfrm>
            <a:off x="0" y="2889368"/>
            <a:ext cx="12192000" cy="3968632"/>
          </a:xfrm>
          <a:prstGeom prst="rect">
            <a:avLst/>
          </a:prstGeom>
          <a:gradFill>
            <a:gsLst>
              <a:gs pos="30000">
                <a:schemeClr val="bg1">
                  <a:lumMod val="95000"/>
                  <a:alpha val="20000"/>
                </a:schemeClr>
              </a:gs>
              <a:gs pos="0">
                <a:schemeClr val="bg1">
                  <a:lumMod val="95000"/>
                </a:schemeClr>
              </a:gs>
              <a:gs pos="84000">
                <a:schemeClr val="accent4">
                  <a:lumMod val="100000"/>
                  <a:alpha val="1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13CBBD-DF8A-7094-E99A-92A012EDF430}"/>
              </a:ext>
            </a:extLst>
          </p:cNvPr>
          <p:cNvSpPr/>
          <p:nvPr/>
        </p:nvSpPr>
        <p:spPr>
          <a:xfrm>
            <a:off x="0" y="344588"/>
            <a:ext cx="11057700" cy="1204838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3CBA9E-89CA-A0E2-1764-69098BB18E51}"/>
              </a:ext>
            </a:extLst>
          </p:cNvPr>
          <p:cNvSpPr/>
          <p:nvPr/>
        </p:nvSpPr>
        <p:spPr>
          <a:xfrm>
            <a:off x="11089703" y="344587"/>
            <a:ext cx="244841" cy="1204838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39;g1ee14649d00_0_0">
            <a:extLst>
              <a:ext uri="{FF2B5EF4-FFF2-40B4-BE49-F238E27FC236}">
                <a16:creationId xmlns:a16="http://schemas.microsoft.com/office/drawing/2014/main" id="{79703B0A-FCD6-6A51-9921-12D7BDD383FD}"/>
              </a:ext>
            </a:extLst>
          </p:cNvPr>
          <p:cNvSpPr txBox="1">
            <a:spLocks/>
          </p:cNvSpPr>
          <p:nvPr/>
        </p:nvSpPr>
        <p:spPr>
          <a:xfrm>
            <a:off x="838200" y="344585"/>
            <a:ext cx="9974659" cy="120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00"/>
              <a:buFont typeface="Arial"/>
              <a:buNone/>
            </a:pPr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Foster Recruitment </a:t>
            </a:r>
            <a:endParaRPr lang="en-US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7" name="Google Shape;157;p4"/>
          <p:cNvSpPr txBox="1"/>
          <p:nvPr/>
        </p:nvSpPr>
        <p:spPr>
          <a:xfrm>
            <a:off x="1808475" y="-3408215"/>
            <a:ext cx="49827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Identity target recruitment spaces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across your community</a:t>
            </a:r>
            <a:r>
              <a:rPr lang="en-US" sz="1800" dirty="0">
                <a:solidFill>
                  <a:schemeClr val="dk1"/>
                </a:solidFill>
              </a:rPr>
              <a:t>, including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non-animal related spaces (vir</a:t>
            </a:r>
            <a:r>
              <a:rPr lang="en-US" sz="1800" dirty="0">
                <a:solidFill>
                  <a:schemeClr val="dk1"/>
                </a:solidFill>
              </a:rPr>
              <a:t>tual and physical)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914400" y="1828800"/>
            <a:ext cx="10515600" cy="6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95E1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Guiding Question: </a:t>
            </a:r>
            <a:br>
              <a:rPr lang="en-US" sz="2000" dirty="0">
                <a:solidFill>
                  <a:srgbClr val="494D56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Which community members are we leaving out with our current recruitment tactics?</a:t>
            </a:r>
            <a:endParaRPr sz="2000" dirty="0">
              <a:solidFill>
                <a:srgbClr val="494D56"/>
              </a:solidFill>
            </a:endParaRPr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-3614486" y="-3466604"/>
            <a:ext cx="4332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Determine most commonly-spoken languages 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914400" y="3345940"/>
            <a:ext cx="46824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494D56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Possible Incremental Changes</a:t>
            </a:r>
            <a:endParaRPr sz="2000" dirty="0">
              <a:solidFill>
                <a:srgbClr val="494D56"/>
              </a:solidFill>
              <a:latin typeface="Arial Black" panose="020B0A04020102020204" pitchFamily="34" charset="0"/>
            </a:endParaRPr>
          </a:p>
        </p:txBody>
      </p:sp>
      <p:sp>
        <p:nvSpPr>
          <p:cNvPr id="161" name="Google Shape;161;p4"/>
          <p:cNvSpPr txBox="1"/>
          <p:nvPr/>
        </p:nvSpPr>
        <p:spPr>
          <a:xfrm>
            <a:off x="-3614486" y="-2634566"/>
            <a:ext cx="51264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Set translation priorities, both priority languages &amp; materials to translate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62" name="Google Shape;162;p4"/>
          <p:cNvSpPr txBox="1"/>
          <p:nvPr/>
        </p:nvSpPr>
        <p:spPr>
          <a:xfrm>
            <a:off x="1808475" y="-2444165"/>
            <a:ext cx="42921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Use explicitly welcoming language in all recruitment materials (e.g., website, shelter, flyers, social media)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"/>
          <p:cNvSpPr txBox="1"/>
          <p:nvPr/>
        </p:nvSpPr>
        <p:spPr>
          <a:xfrm>
            <a:off x="-3614486" y="-1723304"/>
            <a:ext cx="49827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Understand, define and accept the help you </a:t>
            </a:r>
            <a:r>
              <a:rPr lang="en-US" sz="1800" i="1" dirty="0">
                <a:solidFill>
                  <a:schemeClr val="dk1"/>
                </a:solidFill>
              </a:rPr>
              <a:t>need </a:t>
            </a:r>
            <a:r>
              <a:rPr lang="en-US" sz="1800" dirty="0">
                <a:solidFill>
                  <a:schemeClr val="dk1"/>
                </a:solidFill>
              </a:rPr>
              <a:t>(e.g., emergency fosters)</a:t>
            </a:r>
            <a:endParaRPr sz="1800" b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1A6D749-EF95-F776-0C13-204870CE0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5E51CB-84EA-9ACC-C14F-C5819BA90985}"/>
              </a:ext>
            </a:extLst>
          </p:cNvPr>
          <p:cNvSpPr txBox="1"/>
          <p:nvPr/>
        </p:nvSpPr>
        <p:spPr>
          <a:xfrm>
            <a:off x="914400" y="3927975"/>
            <a:ext cx="10339933" cy="2529795"/>
          </a:xfrm>
          <a:prstGeom prst="rect">
            <a:avLst/>
          </a:prstGeom>
          <a:noFill/>
        </p:spPr>
        <p:txBody>
          <a:bodyPr wrap="square" lIns="91440" tIns="45720" rIns="91440" bIns="45720" numCol="2" spcCol="457200" rtlCol="0" anchor="t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Determine most commonly-spoken languages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Set translation priorities, both priority languages &amp; materials to translate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Understand, define and accept the help you need </a:t>
            </a:r>
            <a:r>
              <a:rPr lang="en-US" sz="1600" i="1" dirty="0">
                <a:solidFill>
                  <a:srgbClr val="494D56"/>
                </a:solidFill>
              </a:rPr>
              <a:t>(e.g., emergency fosters)</a:t>
            </a:r>
            <a:br>
              <a:rPr lang="en-US" sz="1600" i="1" dirty="0"/>
            </a:br>
            <a:endParaRPr lang="en-US" sz="1600" dirty="0">
              <a:solidFill>
                <a:srgbClr val="494D56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Identify target recruitment spaces across your community, including non-animal related spaces </a:t>
            </a:r>
            <a:r>
              <a:rPr lang="en-US" sz="1600" i="1" dirty="0">
                <a:solidFill>
                  <a:srgbClr val="494D56"/>
                </a:solidFill>
              </a:rPr>
              <a:t>(virtual and physical) 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Use explicitly welcoming language in all recruitment materials </a:t>
            </a:r>
            <a:r>
              <a:rPr lang="en-US" sz="1600" i="1" dirty="0">
                <a:solidFill>
                  <a:srgbClr val="494D56"/>
                </a:solidFill>
              </a:rPr>
              <a:t>(e.g., website, shelter, flyers, social media)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33D832-C68E-60A4-8DF9-CFD03AE372C1}"/>
              </a:ext>
            </a:extLst>
          </p:cNvPr>
          <p:cNvGrpSpPr/>
          <p:nvPr/>
        </p:nvGrpSpPr>
        <p:grpSpPr>
          <a:xfrm>
            <a:off x="5374088" y="3264640"/>
            <a:ext cx="499200" cy="499200"/>
            <a:chOff x="9136812" y="3599974"/>
            <a:chExt cx="3524021" cy="352402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66B138D-D8CF-1633-A9D8-685F5DCA0A95}"/>
                </a:ext>
              </a:extLst>
            </p:cNvPr>
            <p:cNvSpPr/>
            <p:nvPr/>
          </p:nvSpPr>
          <p:spPr>
            <a:xfrm>
              <a:off x="9973545" y="4042729"/>
              <a:ext cx="2625307" cy="1952332"/>
            </a:xfrm>
            <a:custGeom>
              <a:avLst/>
              <a:gdLst>
                <a:gd name="connsiteX0" fmla="*/ 2586523 w 2625307"/>
                <a:gd name="connsiteY0" fmla="*/ 39010 h 1952332"/>
                <a:gd name="connsiteX1" fmla="*/ 2398725 w 2625307"/>
                <a:gd name="connsiteY1" fmla="*/ 38789 h 1952332"/>
                <a:gd name="connsiteX2" fmla="*/ 805392 w 2625307"/>
                <a:gd name="connsiteY2" fmla="*/ 1627916 h 1952332"/>
                <a:gd name="connsiteX3" fmla="*/ 230522 w 2625307"/>
                <a:gd name="connsiteY3" fmla="*/ 1003552 h 1952332"/>
                <a:gd name="connsiteX4" fmla="*/ 42854 w 2625307"/>
                <a:gd name="connsiteY4" fmla="*/ 995802 h 1952332"/>
                <a:gd name="connsiteX5" fmla="*/ 35104 w 2625307"/>
                <a:gd name="connsiteY5" fmla="*/ 1183470 h 1952332"/>
                <a:gd name="connsiteX6" fmla="*/ 703608 w 2625307"/>
                <a:gd name="connsiteY6" fmla="*/ 1909480 h 1952332"/>
                <a:gd name="connsiteX7" fmla="*/ 798482 w 2625307"/>
                <a:gd name="connsiteY7" fmla="*/ 1952291 h 1952332"/>
                <a:gd name="connsiteX8" fmla="*/ 801317 w 2625307"/>
                <a:gd name="connsiteY8" fmla="*/ 1952333 h 1952332"/>
                <a:gd name="connsiteX9" fmla="*/ 895082 w 2625307"/>
                <a:gd name="connsiteY9" fmla="*/ 1913596 h 1952332"/>
                <a:gd name="connsiteX10" fmla="*/ 2586261 w 2625307"/>
                <a:gd name="connsiteY10" fmla="*/ 226850 h 1952332"/>
                <a:gd name="connsiteX11" fmla="*/ 2586523 w 2625307"/>
                <a:gd name="connsiteY11" fmla="*/ 39010 h 195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5307" h="1952332">
                  <a:moveTo>
                    <a:pt x="2586523" y="39010"/>
                  </a:moveTo>
                  <a:cubicBezTo>
                    <a:pt x="2534681" y="-12922"/>
                    <a:pt x="2450566" y="-13011"/>
                    <a:pt x="2398725" y="38789"/>
                  </a:cubicBezTo>
                  <a:lnTo>
                    <a:pt x="805392" y="1627916"/>
                  </a:lnTo>
                  <a:lnTo>
                    <a:pt x="230522" y="1003552"/>
                  </a:lnTo>
                  <a:cubicBezTo>
                    <a:pt x="180849" y="949632"/>
                    <a:pt x="96864" y="946135"/>
                    <a:pt x="42854" y="995802"/>
                  </a:cubicBezTo>
                  <a:cubicBezTo>
                    <a:pt x="-11114" y="1045476"/>
                    <a:pt x="-14569" y="1129501"/>
                    <a:pt x="35104" y="1183470"/>
                  </a:cubicBezTo>
                  <a:lnTo>
                    <a:pt x="703608" y="1909480"/>
                  </a:lnTo>
                  <a:cubicBezTo>
                    <a:pt x="728091" y="1936089"/>
                    <a:pt x="762353" y="1951541"/>
                    <a:pt x="798482" y="1952291"/>
                  </a:cubicBezTo>
                  <a:cubicBezTo>
                    <a:pt x="799452" y="1952333"/>
                    <a:pt x="800388" y="1952333"/>
                    <a:pt x="801317" y="1952333"/>
                  </a:cubicBezTo>
                  <a:cubicBezTo>
                    <a:pt x="836427" y="1952333"/>
                    <a:pt x="870201" y="1938388"/>
                    <a:pt x="895082" y="1913596"/>
                  </a:cubicBezTo>
                  <a:lnTo>
                    <a:pt x="2586261" y="226850"/>
                  </a:lnTo>
                  <a:cubicBezTo>
                    <a:pt x="2638234" y="175056"/>
                    <a:pt x="2638323" y="90941"/>
                    <a:pt x="2586523" y="3901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15000"/>
              </a:schemeClr>
            </a:solidFill>
            <a:ln w="6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15CDEB9-F83D-3935-322C-0E4A24E39B23}"/>
                </a:ext>
              </a:extLst>
            </p:cNvPr>
            <p:cNvSpPr/>
            <p:nvPr/>
          </p:nvSpPr>
          <p:spPr>
            <a:xfrm>
              <a:off x="9136812" y="3599974"/>
              <a:ext cx="3524021" cy="3524021"/>
            </a:xfrm>
            <a:custGeom>
              <a:avLst/>
              <a:gdLst>
                <a:gd name="connsiteX0" fmla="*/ 3391203 w 3524021"/>
                <a:gd name="connsiteY0" fmla="*/ 1629192 h 3524021"/>
                <a:gd name="connsiteX1" fmla="*/ 3258391 w 3524021"/>
                <a:gd name="connsiteY1" fmla="*/ 1762011 h 3524021"/>
                <a:gd name="connsiteX2" fmla="*/ 1762011 w 3524021"/>
                <a:gd name="connsiteY2" fmla="*/ 3258391 h 3524021"/>
                <a:gd name="connsiteX3" fmla="*/ 265630 w 3524021"/>
                <a:gd name="connsiteY3" fmla="*/ 1762011 h 3524021"/>
                <a:gd name="connsiteX4" fmla="*/ 1762011 w 3524021"/>
                <a:gd name="connsiteY4" fmla="*/ 265630 h 3524021"/>
                <a:gd name="connsiteX5" fmla="*/ 1894829 w 3524021"/>
                <a:gd name="connsiteY5" fmla="*/ 132818 h 3524021"/>
                <a:gd name="connsiteX6" fmla="*/ 1762011 w 3524021"/>
                <a:gd name="connsiteY6" fmla="*/ 0 h 3524021"/>
                <a:gd name="connsiteX7" fmla="*/ 0 w 3524021"/>
                <a:gd name="connsiteY7" fmla="*/ 1762011 h 3524021"/>
                <a:gd name="connsiteX8" fmla="*/ 1762011 w 3524021"/>
                <a:gd name="connsiteY8" fmla="*/ 3524021 h 3524021"/>
                <a:gd name="connsiteX9" fmla="*/ 3524021 w 3524021"/>
                <a:gd name="connsiteY9" fmla="*/ 1762011 h 3524021"/>
                <a:gd name="connsiteX10" fmla="*/ 3391203 w 3524021"/>
                <a:gd name="connsiteY10" fmla="*/ 1629192 h 352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24021" h="3524021">
                  <a:moveTo>
                    <a:pt x="3391203" y="1629192"/>
                  </a:moveTo>
                  <a:cubicBezTo>
                    <a:pt x="3317845" y="1629192"/>
                    <a:pt x="3258391" y="1688646"/>
                    <a:pt x="3258391" y="1762011"/>
                  </a:cubicBezTo>
                  <a:cubicBezTo>
                    <a:pt x="3258391" y="2587148"/>
                    <a:pt x="2587148" y="3258391"/>
                    <a:pt x="1762011" y="3258391"/>
                  </a:cubicBezTo>
                  <a:cubicBezTo>
                    <a:pt x="936922" y="3258391"/>
                    <a:pt x="265630" y="2587148"/>
                    <a:pt x="265630" y="1762011"/>
                  </a:cubicBezTo>
                  <a:cubicBezTo>
                    <a:pt x="265630" y="936922"/>
                    <a:pt x="936922" y="265630"/>
                    <a:pt x="1762011" y="265630"/>
                  </a:cubicBezTo>
                  <a:cubicBezTo>
                    <a:pt x="1835368" y="265630"/>
                    <a:pt x="1894829" y="206176"/>
                    <a:pt x="1894829" y="132818"/>
                  </a:cubicBezTo>
                  <a:cubicBezTo>
                    <a:pt x="1894829" y="59454"/>
                    <a:pt x="1835368" y="0"/>
                    <a:pt x="1762011" y="0"/>
                  </a:cubicBezTo>
                  <a:cubicBezTo>
                    <a:pt x="790427" y="0"/>
                    <a:pt x="0" y="790427"/>
                    <a:pt x="0" y="1762011"/>
                  </a:cubicBezTo>
                  <a:cubicBezTo>
                    <a:pt x="0" y="2733553"/>
                    <a:pt x="790427" y="3524021"/>
                    <a:pt x="1762011" y="3524021"/>
                  </a:cubicBezTo>
                  <a:cubicBezTo>
                    <a:pt x="2733553" y="3524021"/>
                    <a:pt x="3524021" y="2733553"/>
                    <a:pt x="3524021" y="1762011"/>
                  </a:cubicBezTo>
                  <a:cubicBezTo>
                    <a:pt x="3524021" y="1688653"/>
                    <a:pt x="3464567" y="1629192"/>
                    <a:pt x="3391203" y="162919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15000"/>
              </a:schemeClr>
            </a:solidFill>
            <a:ln w="6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0581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CA8384-1120-A3A6-3892-4660C410F0DB}"/>
              </a:ext>
            </a:extLst>
          </p:cNvPr>
          <p:cNvSpPr>
            <a:spLocks/>
          </p:cNvSpPr>
          <p:nvPr/>
        </p:nvSpPr>
        <p:spPr>
          <a:xfrm>
            <a:off x="0" y="2889368"/>
            <a:ext cx="12192000" cy="3968632"/>
          </a:xfrm>
          <a:prstGeom prst="rect">
            <a:avLst/>
          </a:prstGeom>
          <a:gradFill>
            <a:gsLst>
              <a:gs pos="30000">
                <a:schemeClr val="bg1">
                  <a:lumMod val="95000"/>
                  <a:alpha val="20000"/>
                </a:schemeClr>
              </a:gs>
              <a:gs pos="0">
                <a:schemeClr val="bg1">
                  <a:lumMod val="95000"/>
                </a:schemeClr>
              </a:gs>
              <a:gs pos="84000">
                <a:schemeClr val="accent4">
                  <a:lumMod val="100000"/>
                  <a:alpha val="1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66A9575-A4F1-949E-7C97-4AE69BF70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72" y="6727225"/>
            <a:ext cx="12222054" cy="1387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720AF7-E5A8-A787-0A05-FD234B37A354}"/>
              </a:ext>
            </a:extLst>
          </p:cNvPr>
          <p:cNvSpPr/>
          <p:nvPr/>
        </p:nvSpPr>
        <p:spPr>
          <a:xfrm>
            <a:off x="0" y="344588"/>
            <a:ext cx="11057700" cy="1204838"/>
          </a:xfrm>
          <a:prstGeom prst="rect">
            <a:avLst/>
          </a:prstGeom>
          <a:gradFill flip="none" rotWithShape="1">
            <a:gsLst>
              <a:gs pos="0">
                <a:srgbClr val="D14905"/>
              </a:gs>
              <a:gs pos="100000">
                <a:srgbClr val="F95E1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756BC2-EAAF-F212-AD61-3C9421B7C0E6}"/>
              </a:ext>
            </a:extLst>
          </p:cNvPr>
          <p:cNvSpPr/>
          <p:nvPr/>
        </p:nvSpPr>
        <p:spPr>
          <a:xfrm>
            <a:off x="11089703" y="344587"/>
            <a:ext cx="244841" cy="1204838"/>
          </a:xfrm>
          <a:prstGeom prst="rect">
            <a:avLst/>
          </a:prstGeom>
          <a:solidFill>
            <a:srgbClr val="3681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39;g1ee14649d00_0_0">
            <a:extLst>
              <a:ext uri="{FF2B5EF4-FFF2-40B4-BE49-F238E27FC236}">
                <a16:creationId xmlns:a16="http://schemas.microsoft.com/office/drawing/2014/main" id="{212365A7-E9C0-6E90-B14A-8039586D5F2D}"/>
              </a:ext>
            </a:extLst>
          </p:cNvPr>
          <p:cNvSpPr txBox="1">
            <a:spLocks/>
          </p:cNvSpPr>
          <p:nvPr/>
        </p:nvSpPr>
        <p:spPr>
          <a:xfrm>
            <a:off x="838200" y="344585"/>
            <a:ext cx="9974659" cy="120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000"/>
              <a:buFont typeface="Arial"/>
              <a:buNone/>
            </a:pPr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Foster Program Accessibility </a:t>
            </a:r>
            <a:endParaRPr lang="en-US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9" name="Google Shape;169;g1ee14649d00_0_48"/>
          <p:cNvSpPr txBox="1">
            <a:spLocks noGrp="1"/>
          </p:cNvSpPr>
          <p:nvPr>
            <p:ph type="body" idx="1"/>
          </p:nvPr>
        </p:nvSpPr>
        <p:spPr>
          <a:xfrm>
            <a:off x="914400" y="1828800"/>
            <a:ext cx="10515600" cy="83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95E10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Guiding Question:</a:t>
            </a:r>
            <a:br>
              <a:rPr lang="en-US" sz="20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494D56"/>
                </a:solidFill>
                <a:latin typeface="Arial"/>
                <a:ea typeface="Arial"/>
                <a:cs typeface="Arial"/>
                <a:sym typeface="Arial"/>
              </a:rPr>
              <a:t>How can we make fostering accessible to anyone who wants to help?</a:t>
            </a:r>
            <a:endParaRPr sz="2000" dirty="0">
              <a:solidFill>
                <a:srgbClr val="494D56"/>
              </a:solidFill>
            </a:endParaRPr>
          </a:p>
        </p:txBody>
      </p:sp>
      <p:sp>
        <p:nvSpPr>
          <p:cNvPr id="170" name="Google Shape;170;g1ee14649d00_0_48"/>
          <p:cNvSpPr txBox="1">
            <a:spLocks noGrp="1"/>
          </p:cNvSpPr>
          <p:nvPr>
            <p:ph type="body" idx="1"/>
          </p:nvPr>
        </p:nvSpPr>
        <p:spPr>
          <a:xfrm>
            <a:off x="-3306623" y="-3028801"/>
            <a:ext cx="43326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Explicitly define the purpose and definition of “fostering” </a:t>
            </a:r>
            <a:endParaRPr sz="1800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1ee14649d00_0_48"/>
          <p:cNvSpPr txBox="1">
            <a:spLocks noGrp="1"/>
          </p:cNvSpPr>
          <p:nvPr>
            <p:ph type="body" idx="1"/>
          </p:nvPr>
        </p:nvSpPr>
        <p:spPr>
          <a:xfrm>
            <a:off x="914400" y="3212097"/>
            <a:ext cx="46824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494D56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Possible Incremental Changes</a:t>
            </a:r>
            <a:endParaRPr sz="2000" dirty="0">
              <a:solidFill>
                <a:srgbClr val="494D56"/>
              </a:solidFill>
              <a:latin typeface="Arial Black" panose="020B0A04020102020204" pitchFamily="34" charset="0"/>
            </a:endParaRPr>
          </a:p>
        </p:txBody>
      </p:sp>
      <p:sp>
        <p:nvSpPr>
          <p:cNvPr id="172" name="Google Shape;172;g1ee14649d00_0_48"/>
          <p:cNvSpPr txBox="1"/>
          <p:nvPr/>
        </p:nvSpPr>
        <p:spPr>
          <a:xfrm>
            <a:off x="-3306623" y="-2262288"/>
            <a:ext cx="5126400" cy="21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Offer and advertise various forms of support and resources, for example:</a:t>
            </a:r>
            <a:endParaRPr sz="1800" dirty="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dirty="0">
                <a:solidFill>
                  <a:schemeClr val="dk1"/>
                </a:solidFill>
              </a:rPr>
              <a:t>Supplies</a:t>
            </a:r>
            <a:endParaRPr sz="1800" dirty="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dirty="0">
                <a:solidFill>
                  <a:schemeClr val="dk1"/>
                </a:solidFill>
              </a:rPr>
              <a:t>Preventative and medical care (plus, telehealth)</a:t>
            </a:r>
            <a:endParaRPr sz="1800" dirty="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dirty="0">
                <a:solidFill>
                  <a:schemeClr val="dk1"/>
                </a:solidFill>
              </a:rPr>
              <a:t>Transportation support</a:t>
            </a:r>
            <a:endParaRPr sz="1800" dirty="0">
              <a:solidFill>
                <a:schemeClr val="dk1"/>
              </a:solidFill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1800" dirty="0">
                <a:solidFill>
                  <a:schemeClr val="dk1"/>
                </a:solidFill>
              </a:rPr>
              <a:t>Facilitating community-building between fosters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73" name="Google Shape;173;g1ee14649d00_0_48"/>
          <p:cNvSpPr txBox="1"/>
          <p:nvPr/>
        </p:nvSpPr>
        <p:spPr>
          <a:xfrm>
            <a:off x="5923854" y="-3192349"/>
            <a:ext cx="42921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Seek feedback from former or one-time fosters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1ee14649d00_0_48"/>
          <p:cNvSpPr txBox="1"/>
          <p:nvPr/>
        </p:nvSpPr>
        <p:spPr>
          <a:xfrm>
            <a:off x="6007604" y="-2366099"/>
            <a:ext cx="4292100" cy="8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Be flexible with guidelines and norms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1ee14649d00_0_48"/>
          <p:cNvSpPr txBox="1"/>
          <p:nvPr/>
        </p:nvSpPr>
        <p:spPr>
          <a:xfrm>
            <a:off x="6007604" y="-1566874"/>
            <a:ext cx="39669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Offer various communication options: Text, phone call, video call, Facebook, email</a:t>
            </a:r>
            <a:endParaRPr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393D1-0427-0721-6FD7-438356FEB577}"/>
              </a:ext>
            </a:extLst>
          </p:cNvPr>
          <p:cNvSpPr txBox="1"/>
          <p:nvPr/>
        </p:nvSpPr>
        <p:spPr>
          <a:xfrm>
            <a:off x="914400" y="3720287"/>
            <a:ext cx="10339933" cy="2855141"/>
          </a:xfrm>
          <a:prstGeom prst="rect">
            <a:avLst/>
          </a:prstGeom>
          <a:noFill/>
        </p:spPr>
        <p:txBody>
          <a:bodyPr wrap="square" lIns="91440" tIns="45720" rIns="91440" bIns="45720" numCol="2" spcCol="457200" rtlCol="0" anchor="t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Explicitly define the purpose and definition of “</a:t>
            </a:r>
            <a:r>
              <a:rPr lang="en-US" sz="1800" dirty="0">
                <a:solidFill>
                  <a:srgbClr val="494D56"/>
                </a:solidFill>
                <a:latin typeface="Arial Black" panose="020B0A04020102020204" pitchFamily="34" charset="0"/>
              </a:rPr>
              <a:t>fostering</a:t>
            </a:r>
            <a:r>
              <a:rPr lang="en-US" sz="1800" dirty="0">
                <a:solidFill>
                  <a:srgbClr val="494D56"/>
                </a:solidFill>
              </a:rPr>
              <a:t>” 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Offer and advertise various forms of support and resources, for example:</a:t>
            </a:r>
          </a:p>
          <a:p>
            <a:pPr marL="746125" lvl="1" indent="-285750">
              <a:lnSpc>
                <a:spcPct val="110000"/>
              </a:lnSpc>
              <a:spcBef>
                <a:spcPts val="4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4D56"/>
                </a:solidFill>
              </a:rPr>
              <a:t>Supplies</a:t>
            </a:r>
          </a:p>
          <a:p>
            <a:pPr marL="746125" lvl="5" indent="-285750">
              <a:lnSpc>
                <a:spcPct val="110000"/>
              </a:lnSpc>
              <a:spcBef>
                <a:spcPts val="4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4D56"/>
                </a:solidFill>
              </a:rPr>
              <a:t>Preventative and medical care </a:t>
            </a:r>
            <a:r>
              <a:rPr lang="en-US" i="1" dirty="0">
                <a:solidFill>
                  <a:srgbClr val="494D56"/>
                </a:solidFill>
              </a:rPr>
              <a:t>(plus, telehealth)</a:t>
            </a:r>
          </a:p>
          <a:p>
            <a:pPr marL="746125" lvl="5" indent="-285750">
              <a:lnSpc>
                <a:spcPct val="110000"/>
              </a:lnSpc>
              <a:spcBef>
                <a:spcPts val="4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4D56"/>
                </a:solidFill>
              </a:rPr>
              <a:t>Transportation support</a:t>
            </a:r>
          </a:p>
          <a:p>
            <a:pPr marL="746125" lvl="5" indent="-285750">
              <a:lnSpc>
                <a:spcPct val="110000"/>
              </a:lnSpc>
              <a:spcBef>
                <a:spcPts val="4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94D56"/>
                </a:solidFill>
              </a:rPr>
              <a:t>Facilitating community-building between fosters</a:t>
            </a:r>
            <a:br>
              <a:rPr lang="en-US" dirty="0">
                <a:solidFill>
                  <a:srgbClr val="494D56"/>
                </a:solidFill>
              </a:rPr>
            </a:br>
            <a:endParaRPr lang="en-US" dirty="0">
              <a:solidFill>
                <a:srgbClr val="494D56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Seek feedback from former or one-time fosters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Be flexible with guidelines and norms 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94D56"/>
                </a:solidFill>
              </a:rPr>
              <a:t>Offer various communication options: Text, phone call, video call, Facebook, email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Clr>
                <a:srgbClr val="F95E10"/>
              </a:buClr>
              <a:buSzPct val="110000"/>
              <a:buFont typeface="Arial" panose="020B0604020202020204" pitchFamily="34" charset="0"/>
              <a:buChar char="•"/>
            </a:pPr>
            <a:endParaRPr lang="en-US" sz="1600" i="1" dirty="0">
              <a:solidFill>
                <a:srgbClr val="494D56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7CB3EF-740A-945D-9AC4-43A18E22F395}"/>
              </a:ext>
            </a:extLst>
          </p:cNvPr>
          <p:cNvGrpSpPr/>
          <p:nvPr/>
        </p:nvGrpSpPr>
        <p:grpSpPr>
          <a:xfrm>
            <a:off x="5424654" y="3130797"/>
            <a:ext cx="499200" cy="499200"/>
            <a:chOff x="9136812" y="3599974"/>
            <a:chExt cx="3524021" cy="352402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E1509E0-5C3C-DD2A-9065-FA5AE837AD00}"/>
                </a:ext>
              </a:extLst>
            </p:cNvPr>
            <p:cNvSpPr/>
            <p:nvPr/>
          </p:nvSpPr>
          <p:spPr>
            <a:xfrm>
              <a:off x="9973545" y="4042729"/>
              <a:ext cx="2625307" cy="1952332"/>
            </a:xfrm>
            <a:custGeom>
              <a:avLst/>
              <a:gdLst>
                <a:gd name="connsiteX0" fmla="*/ 2586523 w 2625307"/>
                <a:gd name="connsiteY0" fmla="*/ 39010 h 1952332"/>
                <a:gd name="connsiteX1" fmla="*/ 2398725 w 2625307"/>
                <a:gd name="connsiteY1" fmla="*/ 38789 h 1952332"/>
                <a:gd name="connsiteX2" fmla="*/ 805392 w 2625307"/>
                <a:gd name="connsiteY2" fmla="*/ 1627916 h 1952332"/>
                <a:gd name="connsiteX3" fmla="*/ 230522 w 2625307"/>
                <a:gd name="connsiteY3" fmla="*/ 1003552 h 1952332"/>
                <a:gd name="connsiteX4" fmla="*/ 42854 w 2625307"/>
                <a:gd name="connsiteY4" fmla="*/ 995802 h 1952332"/>
                <a:gd name="connsiteX5" fmla="*/ 35104 w 2625307"/>
                <a:gd name="connsiteY5" fmla="*/ 1183470 h 1952332"/>
                <a:gd name="connsiteX6" fmla="*/ 703608 w 2625307"/>
                <a:gd name="connsiteY6" fmla="*/ 1909480 h 1952332"/>
                <a:gd name="connsiteX7" fmla="*/ 798482 w 2625307"/>
                <a:gd name="connsiteY7" fmla="*/ 1952291 h 1952332"/>
                <a:gd name="connsiteX8" fmla="*/ 801317 w 2625307"/>
                <a:gd name="connsiteY8" fmla="*/ 1952333 h 1952332"/>
                <a:gd name="connsiteX9" fmla="*/ 895082 w 2625307"/>
                <a:gd name="connsiteY9" fmla="*/ 1913596 h 1952332"/>
                <a:gd name="connsiteX10" fmla="*/ 2586261 w 2625307"/>
                <a:gd name="connsiteY10" fmla="*/ 226850 h 1952332"/>
                <a:gd name="connsiteX11" fmla="*/ 2586523 w 2625307"/>
                <a:gd name="connsiteY11" fmla="*/ 39010 h 195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5307" h="1952332">
                  <a:moveTo>
                    <a:pt x="2586523" y="39010"/>
                  </a:moveTo>
                  <a:cubicBezTo>
                    <a:pt x="2534681" y="-12922"/>
                    <a:pt x="2450566" y="-13011"/>
                    <a:pt x="2398725" y="38789"/>
                  </a:cubicBezTo>
                  <a:lnTo>
                    <a:pt x="805392" y="1627916"/>
                  </a:lnTo>
                  <a:lnTo>
                    <a:pt x="230522" y="1003552"/>
                  </a:lnTo>
                  <a:cubicBezTo>
                    <a:pt x="180849" y="949632"/>
                    <a:pt x="96864" y="946135"/>
                    <a:pt x="42854" y="995802"/>
                  </a:cubicBezTo>
                  <a:cubicBezTo>
                    <a:pt x="-11114" y="1045476"/>
                    <a:pt x="-14569" y="1129501"/>
                    <a:pt x="35104" y="1183470"/>
                  </a:cubicBezTo>
                  <a:lnTo>
                    <a:pt x="703608" y="1909480"/>
                  </a:lnTo>
                  <a:cubicBezTo>
                    <a:pt x="728091" y="1936089"/>
                    <a:pt x="762353" y="1951541"/>
                    <a:pt x="798482" y="1952291"/>
                  </a:cubicBezTo>
                  <a:cubicBezTo>
                    <a:pt x="799452" y="1952333"/>
                    <a:pt x="800388" y="1952333"/>
                    <a:pt x="801317" y="1952333"/>
                  </a:cubicBezTo>
                  <a:cubicBezTo>
                    <a:pt x="836427" y="1952333"/>
                    <a:pt x="870201" y="1938388"/>
                    <a:pt x="895082" y="1913596"/>
                  </a:cubicBezTo>
                  <a:lnTo>
                    <a:pt x="2586261" y="226850"/>
                  </a:lnTo>
                  <a:cubicBezTo>
                    <a:pt x="2638234" y="175056"/>
                    <a:pt x="2638323" y="90941"/>
                    <a:pt x="2586523" y="3901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15000"/>
              </a:schemeClr>
            </a:solidFill>
            <a:ln w="6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64A6F41-ECB4-0003-5DBA-2CAE8E4BC082}"/>
                </a:ext>
              </a:extLst>
            </p:cNvPr>
            <p:cNvSpPr/>
            <p:nvPr/>
          </p:nvSpPr>
          <p:spPr>
            <a:xfrm>
              <a:off x="9136812" y="3599974"/>
              <a:ext cx="3524021" cy="3524021"/>
            </a:xfrm>
            <a:custGeom>
              <a:avLst/>
              <a:gdLst>
                <a:gd name="connsiteX0" fmla="*/ 3391203 w 3524021"/>
                <a:gd name="connsiteY0" fmla="*/ 1629192 h 3524021"/>
                <a:gd name="connsiteX1" fmla="*/ 3258391 w 3524021"/>
                <a:gd name="connsiteY1" fmla="*/ 1762011 h 3524021"/>
                <a:gd name="connsiteX2" fmla="*/ 1762011 w 3524021"/>
                <a:gd name="connsiteY2" fmla="*/ 3258391 h 3524021"/>
                <a:gd name="connsiteX3" fmla="*/ 265630 w 3524021"/>
                <a:gd name="connsiteY3" fmla="*/ 1762011 h 3524021"/>
                <a:gd name="connsiteX4" fmla="*/ 1762011 w 3524021"/>
                <a:gd name="connsiteY4" fmla="*/ 265630 h 3524021"/>
                <a:gd name="connsiteX5" fmla="*/ 1894829 w 3524021"/>
                <a:gd name="connsiteY5" fmla="*/ 132818 h 3524021"/>
                <a:gd name="connsiteX6" fmla="*/ 1762011 w 3524021"/>
                <a:gd name="connsiteY6" fmla="*/ 0 h 3524021"/>
                <a:gd name="connsiteX7" fmla="*/ 0 w 3524021"/>
                <a:gd name="connsiteY7" fmla="*/ 1762011 h 3524021"/>
                <a:gd name="connsiteX8" fmla="*/ 1762011 w 3524021"/>
                <a:gd name="connsiteY8" fmla="*/ 3524021 h 3524021"/>
                <a:gd name="connsiteX9" fmla="*/ 3524021 w 3524021"/>
                <a:gd name="connsiteY9" fmla="*/ 1762011 h 3524021"/>
                <a:gd name="connsiteX10" fmla="*/ 3391203 w 3524021"/>
                <a:gd name="connsiteY10" fmla="*/ 1629192 h 352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24021" h="3524021">
                  <a:moveTo>
                    <a:pt x="3391203" y="1629192"/>
                  </a:moveTo>
                  <a:cubicBezTo>
                    <a:pt x="3317845" y="1629192"/>
                    <a:pt x="3258391" y="1688646"/>
                    <a:pt x="3258391" y="1762011"/>
                  </a:cubicBezTo>
                  <a:cubicBezTo>
                    <a:pt x="3258391" y="2587148"/>
                    <a:pt x="2587148" y="3258391"/>
                    <a:pt x="1762011" y="3258391"/>
                  </a:cubicBezTo>
                  <a:cubicBezTo>
                    <a:pt x="936922" y="3258391"/>
                    <a:pt x="265630" y="2587148"/>
                    <a:pt x="265630" y="1762011"/>
                  </a:cubicBezTo>
                  <a:cubicBezTo>
                    <a:pt x="265630" y="936922"/>
                    <a:pt x="936922" y="265630"/>
                    <a:pt x="1762011" y="265630"/>
                  </a:cubicBezTo>
                  <a:cubicBezTo>
                    <a:pt x="1835368" y="265630"/>
                    <a:pt x="1894829" y="206176"/>
                    <a:pt x="1894829" y="132818"/>
                  </a:cubicBezTo>
                  <a:cubicBezTo>
                    <a:pt x="1894829" y="59454"/>
                    <a:pt x="1835368" y="0"/>
                    <a:pt x="1762011" y="0"/>
                  </a:cubicBezTo>
                  <a:cubicBezTo>
                    <a:pt x="790427" y="0"/>
                    <a:pt x="0" y="790427"/>
                    <a:pt x="0" y="1762011"/>
                  </a:cubicBezTo>
                  <a:cubicBezTo>
                    <a:pt x="0" y="2733553"/>
                    <a:pt x="790427" y="3524021"/>
                    <a:pt x="1762011" y="3524021"/>
                  </a:cubicBezTo>
                  <a:cubicBezTo>
                    <a:pt x="2733553" y="3524021"/>
                    <a:pt x="3524021" y="2733553"/>
                    <a:pt x="3524021" y="1762011"/>
                  </a:cubicBezTo>
                  <a:cubicBezTo>
                    <a:pt x="3524021" y="1688653"/>
                    <a:pt x="3464567" y="1629192"/>
                    <a:pt x="3391203" y="162919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15000"/>
              </a:schemeClr>
            </a:solidFill>
            <a:ln w="6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70745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1531</Words>
  <Application>Microsoft Office PowerPoint</Application>
  <PresentationFormat>Widescreen</PresentationFormat>
  <Paragraphs>176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Building Bridges to Inclusive Foster Programming:</vt:lpstr>
      <vt:lpstr>Nadia Oseguera</vt:lpstr>
      <vt:lpstr>About My Work</vt:lpstr>
      <vt:lpstr>PowerPoint Presentation</vt:lpstr>
      <vt:lpstr>PowerPoint Presentation</vt:lpstr>
      <vt:lpstr>Breaking Down Barriers  Through Incremental Changes</vt:lpstr>
      <vt:lpstr>Assessing Operations:  Sample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Down Barriers in Foster Programming:</dc:title>
  <dc:creator>Nadia Oseguera</dc:creator>
  <cp:lastModifiedBy>Nadia Oseguera</cp:lastModifiedBy>
  <cp:revision>41</cp:revision>
  <dcterms:created xsi:type="dcterms:W3CDTF">2022-11-18T21:52:05Z</dcterms:created>
  <dcterms:modified xsi:type="dcterms:W3CDTF">2023-03-11T02:49:47Z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1AF6A29E-1D4F-4E9C-960A-5EA7A0A97F6E</vt:lpwstr>
  </property>
  <property fmtid="{D5CDD505-2E9C-101B-9397-08002B2CF9AE}" pid="3" name="ArticulatePath">
    <vt:lpwstr>https://api.box.com/wopi/files/1127928271629/WOPIServiceId_TP_BOX_2/WOPIUserId_948449166/Removing Barriers Presentation (11-21-22)</vt:lpwstr>
  </property>
</Properties>
</file>