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oboto"/>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5.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Roboto-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23b0a65f68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23b0a65f68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3b0a65f68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3b0a65f68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121212"/>
                </a:solidFill>
                <a:highlight>
                  <a:srgbClr val="FFFFFF"/>
                </a:highlight>
              </a:rPr>
              <a:t>Inspired by Nigerian history and tragedies all but forgotten by recent generations of westerners, Chimamanda Ngozi Adichie’s novels and stories are jewels in the crown of diasporan literature.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3b0a65f68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3b0a65f68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23b0a65f68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23b0a65f68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https://www.ted.com/speakers/chimamanda_ngozi_adichie" TargetMode="External"/><Relationship Id="rId4" Type="http://schemas.openxmlformats.org/officeDocument/2006/relationships/hyperlink" Target="http://www.youtube.com/watch?v=D9Ihs241zeg" TargetMode="External"/><Relationship Id="rId5"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Danger of a Single Story </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Discussion of Chimamanda Ngozi Adichie’s Powerful TedTalk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396000"/>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2200">
                <a:latin typeface="Lato"/>
                <a:ea typeface="Lato"/>
                <a:cs typeface="Lato"/>
                <a:sym typeface="Lato"/>
              </a:rPr>
              <a:t>Brave Space Guidelines </a:t>
            </a:r>
            <a:endParaRPr sz="2200">
              <a:latin typeface="Lato"/>
              <a:ea typeface="Lato"/>
              <a:cs typeface="Lato"/>
              <a:sym typeface="Lato"/>
            </a:endParaRPr>
          </a:p>
        </p:txBody>
      </p:sp>
      <p:sp>
        <p:nvSpPr>
          <p:cNvPr id="74" name="Google Shape;74;p14"/>
          <p:cNvSpPr txBox="1"/>
          <p:nvPr>
            <p:ph idx="1" type="body"/>
          </p:nvPr>
        </p:nvSpPr>
        <p:spPr>
          <a:xfrm>
            <a:off x="471900" y="1919075"/>
            <a:ext cx="6043500" cy="2710200"/>
          </a:xfrm>
          <a:prstGeom prst="rect">
            <a:avLst/>
          </a:prstGeom>
        </p:spPr>
        <p:txBody>
          <a:bodyPr anchorCtr="0" anchor="t" bIns="91425" lIns="91425" spcFirstLastPara="1" rIns="91425" wrap="square" tIns="91425">
            <a:normAutofit fontScale="92500" lnSpcReduction="20000"/>
          </a:bodyPr>
          <a:lstStyle/>
          <a:p>
            <a:pPr indent="0" lvl="0" marL="457200" rtl="0" algn="l">
              <a:spcBef>
                <a:spcPts val="0"/>
              </a:spcBef>
              <a:spcAft>
                <a:spcPts val="0"/>
              </a:spcAft>
              <a:buNone/>
            </a:pPr>
            <a:r>
              <a:t/>
            </a:r>
            <a:endParaRPr>
              <a:latin typeface="Lato"/>
              <a:ea typeface="Lato"/>
              <a:cs typeface="Lato"/>
              <a:sym typeface="Lato"/>
            </a:endParaRPr>
          </a:p>
          <a:p>
            <a:pPr indent="-334327" lvl="0" marL="457200" rtl="0" algn="l">
              <a:spcBef>
                <a:spcPts val="1200"/>
              </a:spcBef>
              <a:spcAft>
                <a:spcPts val="0"/>
              </a:spcAft>
              <a:buSzPct val="100000"/>
              <a:buFont typeface="Lato"/>
              <a:buChar char="●"/>
            </a:pPr>
            <a:r>
              <a:rPr lang="en">
                <a:latin typeface="Lato"/>
                <a:ea typeface="Lato"/>
                <a:cs typeface="Lato"/>
                <a:sym typeface="Lato"/>
              </a:rPr>
              <a:t>It’s ok for us all to be at different places with the</a:t>
            </a:r>
            <a:endParaRPr>
              <a:latin typeface="Lato"/>
              <a:ea typeface="Lato"/>
              <a:cs typeface="Lato"/>
              <a:sym typeface="Lato"/>
            </a:endParaRPr>
          </a:p>
          <a:p>
            <a:pPr indent="-334327" lvl="0" marL="457200" rtl="0" algn="l">
              <a:spcBef>
                <a:spcPts val="0"/>
              </a:spcBef>
              <a:spcAft>
                <a:spcPts val="0"/>
              </a:spcAft>
              <a:buSzPct val="100000"/>
              <a:buFont typeface="Lato"/>
              <a:buChar char="●"/>
            </a:pPr>
            <a:r>
              <a:rPr lang="en">
                <a:latin typeface="Lato"/>
                <a:ea typeface="Lato"/>
                <a:cs typeface="Lato"/>
                <a:sym typeface="Lato"/>
              </a:rPr>
              <a:t>things we discuss today.</a:t>
            </a:r>
            <a:endParaRPr>
              <a:latin typeface="Lato"/>
              <a:ea typeface="Lato"/>
              <a:cs typeface="Lato"/>
              <a:sym typeface="Lato"/>
            </a:endParaRPr>
          </a:p>
          <a:p>
            <a:pPr indent="-334327" lvl="0" marL="457200" rtl="0" algn="l">
              <a:spcBef>
                <a:spcPts val="0"/>
              </a:spcBef>
              <a:spcAft>
                <a:spcPts val="0"/>
              </a:spcAft>
              <a:buSzPct val="100000"/>
              <a:buFont typeface="Lato"/>
              <a:buChar char="●"/>
            </a:pPr>
            <a:r>
              <a:rPr lang="en">
                <a:latin typeface="Lato"/>
                <a:ea typeface="Lato"/>
                <a:cs typeface="Lato"/>
                <a:sym typeface="Lato"/>
              </a:rPr>
              <a:t>Speak from an “I” perspective.</a:t>
            </a:r>
            <a:endParaRPr>
              <a:latin typeface="Lato"/>
              <a:ea typeface="Lato"/>
              <a:cs typeface="Lato"/>
              <a:sym typeface="Lato"/>
            </a:endParaRPr>
          </a:p>
          <a:p>
            <a:pPr indent="-334327" lvl="0" marL="457200" rtl="0" algn="l">
              <a:spcBef>
                <a:spcPts val="0"/>
              </a:spcBef>
              <a:spcAft>
                <a:spcPts val="0"/>
              </a:spcAft>
              <a:buSzPct val="100000"/>
              <a:buFont typeface="Lato"/>
              <a:buChar char="●"/>
            </a:pPr>
            <a:r>
              <a:rPr lang="en">
                <a:latin typeface="Lato"/>
                <a:ea typeface="Lato"/>
                <a:cs typeface="Lato"/>
                <a:sym typeface="Lato"/>
              </a:rPr>
              <a:t>Take space, make space, hold space.</a:t>
            </a:r>
            <a:endParaRPr>
              <a:latin typeface="Lato"/>
              <a:ea typeface="Lato"/>
              <a:cs typeface="Lato"/>
              <a:sym typeface="Lato"/>
            </a:endParaRPr>
          </a:p>
          <a:p>
            <a:pPr indent="-334327" lvl="0" marL="457200" rtl="0" algn="l">
              <a:spcBef>
                <a:spcPts val="0"/>
              </a:spcBef>
              <a:spcAft>
                <a:spcPts val="0"/>
              </a:spcAft>
              <a:buSzPct val="100000"/>
              <a:buFont typeface="Lato"/>
              <a:buChar char="●"/>
            </a:pPr>
            <a:r>
              <a:rPr lang="en">
                <a:latin typeface="Lato"/>
                <a:ea typeface="Lato"/>
                <a:cs typeface="Lato"/>
                <a:sym typeface="Lato"/>
              </a:rPr>
              <a:t>Recognize that some discomfort can be useful for learning.</a:t>
            </a:r>
            <a:endParaRPr>
              <a:latin typeface="Lato"/>
              <a:ea typeface="Lato"/>
              <a:cs typeface="Lato"/>
              <a:sym typeface="Lato"/>
            </a:endParaRPr>
          </a:p>
          <a:p>
            <a:pPr indent="-334327" lvl="0" marL="457200" rtl="0" algn="l">
              <a:spcBef>
                <a:spcPts val="0"/>
              </a:spcBef>
              <a:spcAft>
                <a:spcPts val="0"/>
              </a:spcAft>
              <a:buSzPct val="100000"/>
              <a:buFont typeface="Lato"/>
              <a:buChar char="●"/>
            </a:pPr>
            <a:r>
              <a:rPr lang="en">
                <a:latin typeface="Lato"/>
                <a:ea typeface="Lato"/>
                <a:cs typeface="Lato"/>
                <a:sym typeface="Lato"/>
              </a:rPr>
              <a:t>Expect and accept non-closure.</a:t>
            </a:r>
            <a:endParaRPr>
              <a:latin typeface="Lato"/>
              <a:ea typeface="Lato"/>
              <a:cs typeface="Lato"/>
              <a:sym typeface="Lato"/>
            </a:endParaRPr>
          </a:p>
          <a:p>
            <a:pPr indent="-334327" lvl="0" marL="457200" rtl="0" algn="l">
              <a:spcBef>
                <a:spcPts val="0"/>
              </a:spcBef>
              <a:spcAft>
                <a:spcPts val="0"/>
              </a:spcAft>
              <a:buSzPct val="100000"/>
              <a:buFont typeface="Lato"/>
              <a:buChar char="●"/>
            </a:pPr>
            <a:r>
              <a:rPr lang="en">
                <a:latin typeface="Lato"/>
                <a:ea typeface="Lato"/>
                <a:cs typeface="Lato"/>
                <a:sym typeface="Lato"/>
              </a:rPr>
              <a:t>Confidentiality––Lessons leave; stories stay.</a:t>
            </a:r>
            <a:endParaRPr>
              <a:latin typeface="Lato"/>
              <a:ea typeface="Lato"/>
              <a:cs typeface="Lato"/>
              <a:sym typeface="Lato"/>
            </a:endParaRPr>
          </a:p>
          <a:p>
            <a:pPr indent="0" lvl="0" marL="0" rtl="0" algn="l">
              <a:spcBef>
                <a:spcPts val="1200"/>
              </a:spcBef>
              <a:spcAft>
                <a:spcPts val="1200"/>
              </a:spcAft>
              <a:buNone/>
            </a:pPr>
            <a:r>
              <a:t/>
            </a:r>
            <a:endParaRPr/>
          </a:p>
        </p:txBody>
      </p:sp>
      <p:sp>
        <p:nvSpPr>
          <p:cNvPr id="75" name="Google Shape;75;p14"/>
          <p:cNvSpPr txBox="1"/>
          <p:nvPr/>
        </p:nvSpPr>
        <p:spPr>
          <a:xfrm>
            <a:off x="349650" y="4661400"/>
            <a:ext cx="45858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800">
                <a:solidFill>
                  <a:srgbClr val="434343"/>
                </a:solidFill>
                <a:latin typeface="Lato"/>
                <a:ea typeface="Lato"/>
                <a:cs typeface="Lato"/>
                <a:sym typeface="Lato"/>
              </a:rPr>
              <a:t>Adopted from DiAngelo and Sensoy, 2014</a:t>
            </a:r>
            <a:endParaRPr i="1" sz="800">
              <a:solidFill>
                <a:srgbClr val="434343"/>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98250" y="16350"/>
            <a:ext cx="8826600" cy="6027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t/>
            </a:r>
            <a:endParaRPr/>
          </a:p>
          <a:p>
            <a:pPr indent="0" lvl="0" marL="0" rtl="0" algn="ctr">
              <a:spcBef>
                <a:spcPts val="0"/>
              </a:spcBef>
              <a:spcAft>
                <a:spcPts val="0"/>
              </a:spcAft>
              <a:buNone/>
            </a:pPr>
            <a:r>
              <a:rPr lang="en"/>
              <a:t>The Danger of a Single Story</a:t>
            </a:r>
            <a:endParaRPr/>
          </a:p>
          <a:p>
            <a:pPr indent="0" lvl="0" marL="0" rtl="0" algn="ctr">
              <a:spcBef>
                <a:spcPts val="0"/>
              </a:spcBef>
              <a:spcAft>
                <a:spcPts val="0"/>
              </a:spcAft>
              <a:buNone/>
            </a:pPr>
            <a:r>
              <a:rPr b="1" lang="en" sz="1200">
                <a:highlight>
                  <a:schemeClr val="dk1"/>
                </a:highlight>
                <a:latin typeface="Arial"/>
                <a:ea typeface="Arial"/>
                <a:cs typeface="Arial"/>
                <a:sym typeface="Arial"/>
              </a:rPr>
              <a:t>Chimamanda Ngozi Adichie</a:t>
            </a:r>
            <a:endParaRPr b="1" sz="1200">
              <a:highlight>
                <a:schemeClr val="dk1"/>
              </a:highlight>
              <a:uFill>
                <a:noFill/>
              </a:uFill>
              <a:latin typeface="Arial"/>
              <a:ea typeface="Arial"/>
              <a:cs typeface="Arial"/>
              <a:sym typeface="Arial"/>
              <a:hlinkClick r:id="rId3"/>
            </a:endParaRPr>
          </a:p>
          <a:p>
            <a:pPr indent="0" lvl="0" marL="0" rtl="0" algn="ctr">
              <a:spcBef>
                <a:spcPts val="0"/>
              </a:spcBef>
              <a:spcAft>
                <a:spcPts val="0"/>
              </a:spcAft>
              <a:buNone/>
            </a:pPr>
            <a:r>
              <a:t/>
            </a:r>
            <a:endParaRPr/>
          </a:p>
        </p:txBody>
      </p:sp>
      <p:pic>
        <p:nvPicPr>
          <p:cNvPr descr="Our lives, our cultures, are composed of many overlapping stories. Novelist Chimamanda Adichie tells the story of how she found her authentic cultural voice -- and warns that if we hear only a single story about another person or country, we risk a critical misunderstanding.&#10;&#10;Visit http://TED.com to get our entire library of TED Talks, transcripts, translations, personalized talk recommendations and more.&#10;&#10;The TED Talks channel features the best talks and performances from the TED Conference, where the world's leading thinkers and doers give the talk of their lives in 18 minutes (or less). Look for talks on Technology, Entertainment and Design -- plus science, business, global issues, the arts and more. You're welcome to link to or embed these videos, forward them to others and share these ideas with people you know. &#10;&#10;Become a TED Member: http://ted.com/membership&#10;Follow TED on Twitter: http://twitter.com/TEDTalks&#10;Like TED on Facebook: http://facebook.com/TED&#10;Subscribe to our channel: http://youtube.com/TED&#10;&#10;TED's videos may be used for non-commercial purposes under a Creative Commons License, Attribution–Non Commercial–No Derivatives (or the CC BY – NC – ND 4.0 International) and in accordance with our TED Talks Usage Policy (https://www.ted.com/about/our-organization/our-policies-terms/ted-talks-usage-policy). For more information on using TED for commercial purposes (e.g. employee learning, in a film or online course), please submit a Media Request at https://media-requests.ted.com" id="81" name="Google Shape;81;p15" title="Chimamanda Ngozi Adichie: The danger of a single story | TED">
            <a:hlinkClick r:id="rId4"/>
          </p:cNvPr>
          <p:cNvPicPr preferRelativeResize="0"/>
          <p:nvPr/>
        </p:nvPicPr>
        <p:blipFill>
          <a:blip r:embed="rId5">
            <a:alphaModFix/>
          </a:blip>
          <a:stretch>
            <a:fillRect/>
          </a:stretch>
        </p:blipFill>
        <p:spPr>
          <a:xfrm>
            <a:off x="1756698" y="815950"/>
            <a:ext cx="5566825" cy="41751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471900" y="3754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Discussion Questions</a:t>
            </a:r>
            <a:endParaRPr/>
          </a:p>
        </p:txBody>
      </p:sp>
      <p:sp>
        <p:nvSpPr>
          <p:cNvPr id="87" name="Google Shape;87;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605"/>
              <a:buNone/>
            </a:pPr>
            <a:r>
              <a:rPr lang="en" sz="1190">
                <a:latin typeface="Lato"/>
                <a:ea typeface="Lato"/>
                <a:cs typeface="Lato"/>
                <a:sym typeface="Lato"/>
              </a:rPr>
              <a:t>What is one takeaway from Adichie's TED talk?</a:t>
            </a:r>
            <a:endParaRPr sz="1190">
              <a:latin typeface="Lato"/>
              <a:ea typeface="Lato"/>
              <a:cs typeface="Lato"/>
              <a:sym typeface="Lato"/>
            </a:endParaRPr>
          </a:p>
          <a:p>
            <a:pPr indent="0" lvl="0" marL="0" rtl="0" algn="l">
              <a:lnSpc>
                <a:spcPct val="95000"/>
              </a:lnSpc>
              <a:spcBef>
                <a:spcPts val="1200"/>
              </a:spcBef>
              <a:spcAft>
                <a:spcPts val="0"/>
              </a:spcAft>
              <a:buSzPts val="605"/>
              <a:buNone/>
            </a:pPr>
            <a:r>
              <a:rPr lang="en" sz="1190">
                <a:latin typeface="Lato"/>
                <a:ea typeface="Lato"/>
                <a:cs typeface="Lato"/>
                <a:sym typeface="Lato"/>
              </a:rPr>
              <a:t>What single stories have been told about you or people like you? </a:t>
            </a:r>
            <a:endParaRPr sz="1190">
              <a:latin typeface="Lato"/>
              <a:ea typeface="Lato"/>
              <a:cs typeface="Lato"/>
              <a:sym typeface="Lato"/>
            </a:endParaRPr>
          </a:p>
          <a:p>
            <a:pPr indent="0" lvl="0" marL="0" rtl="0" algn="l">
              <a:lnSpc>
                <a:spcPct val="95000"/>
              </a:lnSpc>
              <a:spcBef>
                <a:spcPts val="1200"/>
              </a:spcBef>
              <a:spcAft>
                <a:spcPts val="0"/>
              </a:spcAft>
              <a:buSzPts val="605"/>
              <a:buNone/>
            </a:pPr>
            <a:r>
              <a:rPr lang="en" sz="1190">
                <a:latin typeface="Lato"/>
                <a:ea typeface="Lato"/>
                <a:cs typeface="Lato"/>
                <a:sym typeface="Lato"/>
              </a:rPr>
              <a:t>How do you think single stories may impact relationships among employees? </a:t>
            </a:r>
            <a:endParaRPr sz="1190">
              <a:latin typeface="Lato"/>
              <a:ea typeface="Lato"/>
              <a:cs typeface="Lato"/>
              <a:sym typeface="Lato"/>
            </a:endParaRPr>
          </a:p>
          <a:p>
            <a:pPr indent="0" lvl="0" marL="0" rtl="0" algn="l">
              <a:lnSpc>
                <a:spcPct val="95000"/>
              </a:lnSpc>
              <a:spcBef>
                <a:spcPts val="1200"/>
              </a:spcBef>
              <a:spcAft>
                <a:spcPts val="0"/>
              </a:spcAft>
              <a:buSzPts val="605"/>
              <a:buNone/>
            </a:pPr>
            <a:r>
              <a:rPr lang="en" sz="1190">
                <a:latin typeface="Lato"/>
                <a:ea typeface="Lato"/>
                <a:cs typeface="Lato"/>
                <a:sym typeface="Lato"/>
              </a:rPr>
              <a:t>What single stories get told in the animal welfare space? </a:t>
            </a:r>
            <a:endParaRPr sz="1190">
              <a:latin typeface="Lato"/>
              <a:ea typeface="Lato"/>
              <a:cs typeface="Lato"/>
              <a:sym typeface="Lato"/>
            </a:endParaRPr>
          </a:p>
          <a:p>
            <a:pPr indent="-290194" lvl="1" marL="914400" rtl="0" algn="l">
              <a:lnSpc>
                <a:spcPct val="95000"/>
              </a:lnSpc>
              <a:spcBef>
                <a:spcPts val="1200"/>
              </a:spcBef>
              <a:spcAft>
                <a:spcPts val="0"/>
              </a:spcAft>
              <a:buSzPts val="970"/>
              <a:buFont typeface="Lato"/>
              <a:buChar char="○"/>
            </a:pPr>
            <a:r>
              <a:rPr lang="en" sz="970">
                <a:latin typeface="Lato"/>
                <a:ea typeface="Lato"/>
                <a:cs typeface="Lato"/>
                <a:sym typeface="Lato"/>
              </a:rPr>
              <a:t>About companion animals? </a:t>
            </a:r>
            <a:endParaRPr sz="970">
              <a:latin typeface="Lato"/>
              <a:ea typeface="Lato"/>
              <a:cs typeface="Lato"/>
              <a:sym typeface="Lato"/>
            </a:endParaRPr>
          </a:p>
          <a:p>
            <a:pPr indent="0" lvl="0" marL="0" rtl="0" algn="l">
              <a:lnSpc>
                <a:spcPct val="95000"/>
              </a:lnSpc>
              <a:spcBef>
                <a:spcPts val="1200"/>
              </a:spcBef>
              <a:spcAft>
                <a:spcPts val="0"/>
              </a:spcAft>
              <a:buSzPts val="605"/>
              <a:buNone/>
            </a:pPr>
            <a:r>
              <a:rPr lang="en" sz="1190">
                <a:latin typeface="Lato"/>
                <a:ea typeface="Lato"/>
                <a:cs typeface="Lato"/>
                <a:sym typeface="Lato"/>
              </a:rPr>
              <a:t>What is the impact of those single stories? </a:t>
            </a:r>
            <a:endParaRPr sz="1190">
              <a:latin typeface="Lato"/>
              <a:ea typeface="Lato"/>
              <a:cs typeface="Lato"/>
              <a:sym typeface="Lato"/>
            </a:endParaRPr>
          </a:p>
          <a:p>
            <a:pPr indent="0" lvl="0" marL="0" rtl="0" algn="l">
              <a:lnSpc>
                <a:spcPct val="95000"/>
              </a:lnSpc>
              <a:spcBef>
                <a:spcPts val="1200"/>
              </a:spcBef>
              <a:spcAft>
                <a:spcPts val="0"/>
              </a:spcAft>
              <a:buSzPts val="605"/>
              <a:buNone/>
            </a:pPr>
            <a:r>
              <a:rPr lang="en" sz="1190">
                <a:latin typeface="Lato"/>
                <a:ea typeface="Lato"/>
                <a:cs typeface="Lato"/>
                <a:sym typeface="Lato"/>
              </a:rPr>
              <a:t>Have you ever fallen prey to a single story about a community we serve?</a:t>
            </a:r>
            <a:endParaRPr sz="1190">
              <a:latin typeface="Lato"/>
              <a:ea typeface="Lato"/>
              <a:cs typeface="Lato"/>
              <a:sym typeface="Lato"/>
            </a:endParaRPr>
          </a:p>
          <a:p>
            <a:pPr indent="0" lvl="0" marL="0" rtl="0" algn="l">
              <a:lnSpc>
                <a:spcPct val="95000"/>
              </a:lnSpc>
              <a:spcBef>
                <a:spcPts val="1200"/>
              </a:spcBef>
              <a:spcAft>
                <a:spcPts val="0"/>
              </a:spcAft>
              <a:buSzPts val="605"/>
              <a:buNone/>
            </a:pPr>
            <a:r>
              <a:rPr lang="en" sz="1190">
                <a:latin typeface="Lato"/>
                <a:ea typeface="Lato"/>
                <a:cs typeface="Lato"/>
                <a:sym typeface="Lato"/>
              </a:rPr>
              <a:t>What do you wish you had done differently?</a:t>
            </a:r>
            <a:endParaRPr sz="1190">
              <a:latin typeface="Lato"/>
              <a:ea typeface="Lato"/>
              <a:cs typeface="Lato"/>
              <a:sym typeface="Lato"/>
            </a:endParaRPr>
          </a:p>
          <a:p>
            <a:pPr indent="0" lvl="0" marL="0" rtl="0" algn="l">
              <a:lnSpc>
                <a:spcPct val="95000"/>
              </a:lnSpc>
              <a:spcBef>
                <a:spcPts val="1200"/>
              </a:spcBef>
              <a:spcAft>
                <a:spcPts val="1200"/>
              </a:spcAft>
              <a:buSzPts val="605"/>
              <a:buNone/>
            </a:pPr>
            <a:r>
              <a:rPr lang="en" sz="1190">
                <a:latin typeface="Lato"/>
                <a:ea typeface="Lato"/>
                <a:cs typeface="Lato"/>
                <a:sym typeface="Lato"/>
              </a:rPr>
              <a:t>What can we do to disrupt these single stories?</a:t>
            </a:r>
            <a:endParaRPr sz="119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460950" y="430250"/>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Next Steps </a:t>
            </a:r>
            <a:endParaRPr/>
          </a:p>
        </p:txBody>
      </p:sp>
      <p:sp>
        <p:nvSpPr>
          <p:cNvPr id="93" name="Google Shape;93;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
              <a:t>Share this TedTalk with your friends, colleagues, staff and leaders</a:t>
            </a:r>
            <a:endParaRPr/>
          </a:p>
          <a:p>
            <a:pPr indent="-342900" lvl="0" marL="457200" rtl="0" algn="l">
              <a:lnSpc>
                <a:spcPct val="150000"/>
              </a:lnSpc>
              <a:spcBef>
                <a:spcPts val="0"/>
              </a:spcBef>
              <a:spcAft>
                <a:spcPts val="0"/>
              </a:spcAft>
              <a:buSzPts val="1800"/>
              <a:buChar char="●"/>
            </a:pPr>
            <a:r>
              <a:rPr lang="en"/>
              <a:t>Hold space for a discussion about this in your organization </a:t>
            </a:r>
            <a:endParaRPr/>
          </a:p>
          <a:p>
            <a:pPr indent="-342900" lvl="0" marL="457200" rtl="0" algn="l">
              <a:lnSpc>
                <a:spcPct val="150000"/>
              </a:lnSpc>
              <a:spcBef>
                <a:spcPts val="0"/>
              </a:spcBef>
              <a:spcAft>
                <a:spcPts val="0"/>
              </a:spcAft>
              <a:buSzPts val="1800"/>
              <a:buChar char="●"/>
            </a:pPr>
            <a:r>
              <a:rPr lang="en"/>
              <a:t>Use this deck</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