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897" r:id="rId2"/>
    <p:sldId id="918" r:id="rId3"/>
    <p:sldId id="922" r:id="rId4"/>
    <p:sldId id="919" r:id="rId5"/>
    <p:sldId id="324" r:id="rId6"/>
    <p:sldId id="931" r:id="rId7"/>
    <p:sldId id="920" r:id="rId8"/>
    <p:sldId id="921" r:id="rId9"/>
    <p:sldId id="917" r:id="rId10"/>
    <p:sldId id="924" r:id="rId11"/>
    <p:sldId id="925" r:id="rId12"/>
    <p:sldId id="932" r:id="rId13"/>
    <p:sldId id="928" r:id="rId14"/>
    <p:sldId id="923" r:id="rId15"/>
    <p:sldId id="930" r:id="rId16"/>
  </p:sldIdLst>
  <p:sldSz cx="9144000" cy="6858000" type="screen4x3"/>
  <p:notesSz cx="6858000" cy="93138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56">
          <p15:clr>
            <a:srgbClr val="A4A3A4"/>
          </p15:clr>
        </p15:guide>
        <p15:guide id="2" orient="horz" pos="777">
          <p15:clr>
            <a:srgbClr val="A4A3A4"/>
          </p15:clr>
        </p15:guide>
        <p15:guide id="3" orient="horz" pos="489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3881">
          <p15:clr>
            <a:srgbClr val="A4A3A4"/>
          </p15:clr>
        </p15:guide>
        <p15:guide id="6" pos="2795">
          <p15:clr>
            <a:srgbClr val="A4A3A4"/>
          </p15:clr>
        </p15:guide>
        <p15:guide id="7" pos="5529">
          <p15:clr>
            <a:srgbClr val="A4A3A4"/>
          </p15:clr>
        </p15:guide>
        <p15:guide id="8" pos="228">
          <p15:clr>
            <a:srgbClr val="A4A3A4"/>
          </p15:clr>
        </p15:guide>
        <p15:guide id="9" pos="2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80"/>
    <a:srgbClr val="119BA6"/>
    <a:srgbClr val="3E4040"/>
    <a:srgbClr val="666966"/>
    <a:srgbClr val="E6E6E6"/>
    <a:srgbClr val="000000"/>
    <a:srgbClr val="646767"/>
    <a:srgbClr val="009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8"/>
    <p:restoredTop sz="89157"/>
  </p:normalViewPr>
  <p:slideViewPr>
    <p:cSldViewPr snapToGrid="0" snapToObjects="1">
      <p:cViewPr varScale="1">
        <p:scale>
          <a:sx n="127" d="100"/>
          <a:sy n="127" d="100"/>
        </p:scale>
        <p:origin x="176" y="440"/>
      </p:cViewPr>
      <p:guideLst>
        <p:guide orient="horz" pos="3656"/>
        <p:guide orient="horz" pos="777"/>
        <p:guide orient="horz" pos="489"/>
        <p:guide orient="horz" pos="895"/>
        <p:guide orient="horz" pos="3881"/>
        <p:guide pos="2795"/>
        <p:guide pos="5529"/>
        <p:guide pos="228"/>
        <p:guide pos="2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C269612-000E-4348-ACBF-193A258AACF3}" type="datetimeFigureOut">
              <a:rPr lang="en-US"/>
              <a:pPr>
                <a:defRPr/>
              </a:pPr>
              <a:t>1/18/23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MaddiesFund.org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D790898-788E-3D40-B0EC-8A5A87A67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28F775F-846F-194B-B579-4A59263128FE}" type="datetimeFigureOut">
              <a:rPr lang="en-US"/>
              <a:pPr>
                <a:defRPr/>
              </a:pPr>
              <a:t>1/18/23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363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4AEB01A-5A48-6B4D-912D-2DFDED55B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1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2FB78F07-B556-B940-9759-C246F8A52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076AA9B9-BCB2-4843-B536-D9538BA789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Need title</a:t>
            </a: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F5B161CE-F201-4141-91CC-9A25FCD1F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F12755-B807-8445-A346-AB068324D0E0}" type="slidenum">
              <a:rPr lang="en-US" altLang="en-US" sz="1200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4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45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29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594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109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515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56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Our results indicate that although short-term fostering did not lead to a statistically significant improvement in human-directed social behavior or stress levels, foster cats also did not display more aggression or fear in the foster home, did not display a decrease in social behavior, and did not display an increase in UCCR after returning to the shelter when sent to foster for 1 week or even just 1 day. Therefore, cat fostering—even short-term fostering—may not be more stressful or problematic for this species than remaining in a shelter and could contribute to life-saving efforts by allowing cats to move into homes when shelter space is limited. 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www.mdpi.com</a:t>
            </a:r>
            <a:r>
              <a:rPr lang="en-US" dirty="0"/>
              <a:t>/2076-2615/12/17/2166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EB01A-5A48-6B4D-912D-2DFDED55B25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Our results indicate that although short-term fostering did not lead to a statistically significant improvement in human-directed social behavior or stress levels, foster cats also did not display more aggression or fear in the foster home, did not display a decrease in social behavior, and did not display an increase in UCCR after returning to the shelter when sent to foster for 1 week or even just 1 day. Therefore, cat fostering—even short-term fostering—may not be more stressful or problematic for this species than remaining in a shelter and could contribute to life-saving efforts by allowing cats to move into homes when shelter space is limited. 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www.mdpi.com</a:t>
            </a:r>
            <a:r>
              <a:rPr lang="en-US" dirty="0"/>
              <a:t>/2076-2615/12/17/2166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EB01A-5A48-6B4D-912D-2DFDED55B25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9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Special foster initiatives– somewhere between emergency foster and holiday foster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Newness --- urgency</a:t>
            </a:r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08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EB01A-5A48-6B4D-912D-2DFDED55B25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2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Special foster initiatives– somewhere between emergency foster and holiday foster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Newness --- urgency</a:t>
            </a:r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416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92929"/>
                </a:solidFill>
                <a:effectLst/>
                <a:latin typeface="Lato" panose="020F0502020204030203" pitchFamily="34" charset="0"/>
              </a:rPr>
              <a:t>For the month of November, one of our fantastic volunteers initiated a Foster First adoption promotion (for some of our longer stay cats). She worked alongside our adoption coordinator to identify cats (those with us for 6 months or more) and promoted them on social media/informed our other adoption host volunteers. The promotion allowed the adopter to foster the cat for 30 days to see if it was a good fit and then they could finalize the adoption. During the month of November, 8 of our longer stay cats were adopted or foster-to-adopt (including one of our diabetic cats)!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292929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Nearly three-quarters (72.96%) of </a:t>
            </a:r>
            <a:r>
              <a:rPr lang="en-US" dirty="0" err="1"/>
              <a:t>fosterto</a:t>
            </a:r>
            <a:r>
              <a:rPr lang="en-US" dirty="0"/>
              <a:t>-adopt experiences ended in adoption,</a:t>
            </a: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22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925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246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9144000" cy="602139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15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6714" y="1420813"/>
            <a:ext cx="4068762" cy="438308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10113" y="1420813"/>
            <a:ext cx="4067177" cy="43830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accent1"/>
              </a:buClr>
              <a:buNone/>
              <a:defRPr sz="2000" b="0" i="0">
                <a:solidFill>
                  <a:srgbClr val="009CA7"/>
                </a:solidFill>
                <a:latin typeface="+mn-lt"/>
                <a:cs typeface="Sofia Pro Soft Regular"/>
              </a:defRPr>
            </a:lvl1pPr>
            <a:lvl2pPr marL="800100" indent="-342900">
              <a:buClr>
                <a:srgbClr val="3E4040"/>
              </a:buClr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cs typeface="Sofia Pro Soft Regular"/>
              </a:defRPr>
            </a:lvl2pPr>
            <a:lvl3pPr marL="1257300" indent="-342900">
              <a:buClr>
                <a:schemeClr val="accent3"/>
              </a:buClr>
              <a:buSzPct val="70000"/>
              <a:buFont typeface="Courier New"/>
              <a:buChar char="o"/>
              <a:defRPr baseline="0">
                <a:solidFill>
                  <a:schemeClr val="tx2"/>
                </a:solidFill>
                <a:latin typeface="+mn-lt"/>
                <a:cs typeface="Sofia Pro Soft Regular"/>
              </a:defRPr>
            </a:lvl3pPr>
            <a:lvl4pPr marL="1600200" indent="-339725">
              <a:buClr>
                <a:srgbClr val="3E4040"/>
              </a:buClr>
              <a:buFont typeface="Wingdings" charset="2"/>
              <a:buChar char="§"/>
              <a:defRPr>
                <a:solidFill>
                  <a:srgbClr val="515454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68300" y="319627"/>
            <a:ext cx="8408988" cy="456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666966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07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92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26150"/>
            <a:ext cx="9144000" cy="831850"/>
          </a:xfrm>
          <a:prstGeom prst="rect">
            <a:avLst/>
          </a:prstGeom>
          <a:solidFill>
            <a:srgbClr val="009C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161088"/>
            <a:ext cx="9144000" cy="6969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0" descr="maddies-fund_horizontal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6161088"/>
            <a:ext cx="1546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91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5711825"/>
            <a:ext cx="9144000" cy="1146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119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07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9687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954463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06387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049588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159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44713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48736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859338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 userDrawn="1"/>
        </p:nvSpPr>
        <p:spPr bwMode="auto">
          <a:xfrm>
            <a:off x="381000" y="1485900"/>
            <a:ext cx="254635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/>
              <a:t>Action Buttons</a:t>
            </a:r>
          </a:p>
        </p:txBody>
      </p:sp>
      <p:sp>
        <p:nvSpPr>
          <p:cNvPr id="12" name="TextBox 15"/>
          <p:cNvSpPr txBox="1">
            <a:spLocks noChangeArrowheads="1"/>
          </p:cNvSpPr>
          <p:nvPr userDrawn="1"/>
        </p:nvSpPr>
        <p:spPr bwMode="auto">
          <a:xfrm>
            <a:off x="684213" y="2170113"/>
            <a:ext cx="715962" cy="27781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Plain</a:t>
            </a:r>
          </a:p>
        </p:txBody>
      </p:sp>
      <p:sp>
        <p:nvSpPr>
          <p:cNvPr id="13" name="TextBox 16"/>
          <p:cNvSpPr txBox="1">
            <a:spLocks noChangeArrowheads="1"/>
          </p:cNvSpPr>
          <p:nvPr userDrawn="1"/>
        </p:nvSpPr>
        <p:spPr bwMode="auto">
          <a:xfrm>
            <a:off x="384175" y="3089275"/>
            <a:ext cx="1016000" cy="2762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Click Here</a:t>
            </a:r>
          </a:p>
        </p:txBody>
      </p:sp>
      <p:sp>
        <p:nvSpPr>
          <p:cNvPr id="15" name="TextBox 17"/>
          <p:cNvSpPr txBox="1">
            <a:spLocks noChangeArrowheads="1"/>
          </p:cNvSpPr>
          <p:nvPr userDrawn="1"/>
        </p:nvSpPr>
        <p:spPr bwMode="auto">
          <a:xfrm>
            <a:off x="384175" y="4006850"/>
            <a:ext cx="1016000" cy="2778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Audio</a:t>
            </a:r>
          </a:p>
        </p:txBody>
      </p:sp>
      <p:sp>
        <p:nvSpPr>
          <p:cNvPr id="16" name="TextBox 18"/>
          <p:cNvSpPr txBox="1">
            <a:spLocks noChangeArrowheads="1"/>
          </p:cNvSpPr>
          <p:nvPr userDrawn="1"/>
        </p:nvSpPr>
        <p:spPr bwMode="auto">
          <a:xfrm>
            <a:off x="384175" y="4926013"/>
            <a:ext cx="1016000" cy="2762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Video Play</a:t>
            </a:r>
          </a:p>
        </p:txBody>
      </p:sp>
      <p:sp>
        <p:nvSpPr>
          <p:cNvPr id="17" name="TextBox 19"/>
          <p:cNvSpPr txBox="1">
            <a:spLocks noChangeArrowheads="1"/>
          </p:cNvSpPr>
          <p:nvPr userDrawn="1"/>
        </p:nvSpPr>
        <p:spPr bwMode="auto">
          <a:xfrm>
            <a:off x="3162300" y="1485900"/>
            <a:ext cx="254635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/>
              <a:t>Action Buttons Text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051175" y="4889500"/>
            <a:ext cx="265747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>
                <a:solidFill>
                  <a:srgbClr val="646767"/>
                </a:solidFill>
                <a:latin typeface="Rockwell" charset="0"/>
                <a:cs typeface="Rockwell" charset="0"/>
              </a:rPr>
              <a:t>Watch the video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3051175" y="3995738"/>
            <a:ext cx="265747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>
                <a:solidFill>
                  <a:srgbClr val="646767"/>
                </a:solidFill>
                <a:latin typeface="Rockwell" charset="0"/>
                <a:cs typeface="Rockwell" charset="0"/>
              </a:rPr>
              <a:t>Learn more</a:t>
            </a:r>
          </a:p>
        </p:txBody>
      </p:sp>
      <p:sp>
        <p:nvSpPr>
          <p:cNvPr id="20" name="TextBox 22"/>
          <p:cNvSpPr txBox="1">
            <a:spLocks noChangeArrowheads="1"/>
          </p:cNvSpPr>
          <p:nvPr userDrawn="1"/>
        </p:nvSpPr>
        <p:spPr bwMode="auto">
          <a:xfrm>
            <a:off x="3051175" y="3101975"/>
            <a:ext cx="265747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>
                <a:solidFill>
                  <a:srgbClr val="646767"/>
                </a:solidFill>
                <a:latin typeface="Rockwell" charset="0"/>
                <a:cs typeface="Rockwell" charset="0"/>
              </a:rPr>
              <a:t>Click [insert text]</a:t>
            </a:r>
          </a:p>
        </p:txBody>
      </p:sp>
      <p:pic>
        <p:nvPicPr>
          <p:cNvPr id="21" name="Picture 2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7785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764213"/>
            <a:ext cx="4079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384175" y="5843588"/>
            <a:ext cx="1016000" cy="27781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Maddie Talks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90032"/>
            <a:ext cx="8229600" cy="649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1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58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>
            <a:spLocks noGrp="1"/>
          </p:cNvSpPr>
          <p:nvPr>
            <p:ph type="pic" idx="2"/>
          </p:nvPr>
        </p:nvSpPr>
        <p:spPr>
          <a:xfrm>
            <a:off x="4723805" y="1821656"/>
            <a:ext cx="3991570" cy="46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1720"/>
              <a:buFont typeface="Palatino"/>
              <a:buChar char="•"/>
              <a:defRPr sz="3023" b="0" i="0" u="none" strike="noStrike" cap="non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5414" y="107156"/>
            <a:ext cx="8233172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5414" y="1848445"/>
            <a:ext cx="3937992" cy="455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321457" lvl="0" indent="-217877" algn="l">
              <a:lnSpc>
                <a:spcPct val="120000"/>
              </a:lnSpc>
              <a:spcBef>
                <a:spcPts val="1687"/>
              </a:spcBef>
              <a:spcAft>
                <a:spcPts val="0"/>
              </a:spcAft>
              <a:buClr>
                <a:srgbClr val="546056"/>
              </a:buClr>
              <a:buSzPts val="1280"/>
              <a:buFont typeface="Palatino"/>
              <a:buChar char="•"/>
              <a:defRPr sz="2250"/>
            </a:lvl1pPr>
            <a:lvl2pPr marL="642915" lvl="1" indent="-217877" algn="l">
              <a:lnSpc>
                <a:spcPct val="120000"/>
              </a:lnSpc>
              <a:spcBef>
                <a:spcPts val="1687"/>
              </a:spcBef>
              <a:spcAft>
                <a:spcPts val="0"/>
              </a:spcAft>
              <a:buClr>
                <a:srgbClr val="546056"/>
              </a:buClr>
              <a:buSzPts val="1280"/>
              <a:buFont typeface="Palatino"/>
              <a:buChar char="•"/>
              <a:defRPr sz="2250"/>
            </a:lvl2pPr>
            <a:lvl3pPr marL="964372" lvl="2" indent="-217877" algn="l">
              <a:lnSpc>
                <a:spcPct val="120000"/>
              </a:lnSpc>
              <a:spcBef>
                <a:spcPts val="1687"/>
              </a:spcBef>
              <a:spcAft>
                <a:spcPts val="0"/>
              </a:spcAft>
              <a:buClr>
                <a:srgbClr val="546056"/>
              </a:buClr>
              <a:buSzPts val="1280"/>
              <a:buFont typeface="Palatino"/>
              <a:buChar char="•"/>
              <a:defRPr sz="2250"/>
            </a:lvl3pPr>
            <a:lvl4pPr marL="1285829" lvl="3" indent="-217877" algn="l">
              <a:lnSpc>
                <a:spcPct val="120000"/>
              </a:lnSpc>
              <a:spcBef>
                <a:spcPts val="1687"/>
              </a:spcBef>
              <a:spcAft>
                <a:spcPts val="0"/>
              </a:spcAft>
              <a:buClr>
                <a:srgbClr val="546056"/>
              </a:buClr>
              <a:buSzPts val="1280"/>
              <a:buFont typeface="Palatino"/>
              <a:buChar char="•"/>
              <a:defRPr sz="2250"/>
            </a:lvl4pPr>
            <a:lvl5pPr marL="1607287" lvl="4" indent="-217876" algn="l">
              <a:lnSpc>
                <a:spcPct val="120000"/>
              </a:lnSpc>
              <a:spcBef>
                <a:spcPts val="1687"/>
              </a:spcBef>
              <a:spcAft>
                <a:spcPts val="0"/>
              </a:spcAft>
              <a:buClr>
                <a:srgbClr val="546056"/>
              </a:buClr>
              <a:buSzPts val="1280"/>
              <a:buFont typeface="Palatino"/>
              <a:buChar char="•"/>
              <a:defRPr sz="2250"/>
            </a:lvl5pPr>
            <a:lvl6pPr marL="1928744" lvl="5" indent="-19287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marL="2250201" lvl="6" indent="-19287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marL="2571659" lvl="7" indent="-19287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marL="2893116" lvl="8" indent="-19287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4446984" y="6581180"/>
            <a:ext cx="241102" cy="28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alatino"/>
              <a:buNone/>
              <a:defRPr sz="1266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5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026150"/>
            <a:ext cx="9144000" cy="831850"/>
          </a:xfrm>
          <a:prstGeom prst="rect">
            <a:avLst/>
          </a:prstGeom>
          <a:solidFill>
            <a:srgbClr val="009C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161088"/>
            <a:ext cx="9144000" cy="6969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11" descr="maddies-fund_horizontal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6161088"/>
            <a:ext cx="1546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2572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35202" y="784463"/>
            <a:ext cx="8277679" cy="45539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b="1">
                <a:solidFill>
                  <a:srgbClr val="666966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53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4A4D4A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C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7E8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9" descr="maddies-fund_horizontal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539875"/>
            <a:ext cx="25622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6713" y="3234847"/>
            <a:ext cx="8410576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3600" b="1" i="0" kern="4000" spc="0">
                <a:solidFill>
                  <a:srgbClr val="009CA7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66713" y="3918522"/>
            <a:ext cx="8410575" cy="456661"/>
          </a:xfrm>
          <a:prstGeom prst="rect">
            <a:avLst/>
          </a:prstGeom>
          <a:solidFill>
            <a:srgbClr val="3E4040"/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+mn-lt"/>
                <a:cs typeface="Sofia Pro Soft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6713" y="5588000"/>
            <a:ext cx="8410575" cy="581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None/>
              <a:defRPr sz="1800" b="0" i="0">
                <a:solidFill>
                  <a:schemeClr val="accent3"/>
                </a:solidFill>
                <a:latin typeface="+mn-lt"/>
                <a:cs typeface="Sofia Pro Soft Regular"/>
              </a:defRPr>
            </a:lvl1pPr>
            <a:lvl2pPr marL="800100" indent="-342900">
              <a:buClr>
                <a:schemeClr val="accent4"/>
              </a:buClr>
              <a:buFont typeface="Arial"/>
              <a:buChar char="•"/>
              <a:defRPr sz="2000">
                <a:solidFill>
                  <a:schemeClr val="accent4"/>
                </a:solidFill>
              </a:defRPr>
            </a:lvl2pPr>
            <a:lvl3pPr marL="1257300" indent="-342900">
              <a:buClr>
                <a:schemeClr val="accent2"/>
              </a:buClr>
              <a:buFont typeface="Courier New"/>
              <a:buChar char="o"/>
              <a:defRPr>
                <a:solidFill>
                  <a:schemeClr val="accent2"/>
                </a:solidFill>
              </a:defRPr>
            </a:lvl3pPr>
            <a:lvl4pPr marL="1600200" indent="-339725">
              <a:buClr>
                <a:schemeClr val="accent4"/>
              </a:buClr>
              <a:buFont typeface="Courier New"/>
              <a:buChar char="o"/>
              <a:defRPr>
                <a:solidFill>
                  <a:srgbClr val="515454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9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119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6050"/>
            <a:ext cx="16891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466975" y="127000"/>
            <a:ext cx="26988" cy="795338"/>
          </a:xfrm>
          <a:prstGeom prst="rect">
            <a:avLst/>
          </a:prstGeom>
          <a:solidFill>
            <a:srgbClr val="3E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711825"/>
            <a:ext cx="9144000" cy="1146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81941" y="200068"/>
            <a:ext cx="6095347" cy="6952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6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300" y="319627"/>
            <a:ext cx="8408988" cy="456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666966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8300" y="1420813"/>
            <a:ext cx="8408988" cy="438308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38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712" y="1420812"/>
            <a:ext cx="4068763" cy="43830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accent1"/>
              </a:buClr>
              <a:buNone/>
              <a:defRPr sz="2000" b="0" i="0">
                <a:solidFill>
                  <a:srgbClr val="009CA7"/>
                </a:solidFill>
                <a:latin typeface="+mn-lt"/>
                <a:cs typeface="Sofia Pro Soft Regular"/>
              </a:defRPr>
            </a:lvl1pPr>
            <a:lvl2pPr marL="800100" indent="-342900">
              <a:buClr>
                <a:srgbClr val="3E4040"/>
              </a:buClr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cs typeface="Sofia Pro Soft Regular"/>
              </a:defRPr>
            </a:lvl2pPr>
            <a:lvl3pPr marL="1257300" indent="-342900">
              <a:buClr>
                <a:srgbClr val="3E4040"/>
              </a:buClr>
              <a:buSzPct val="70000"/>
              <a:buFont typeface="Courier New"/>
              <a:buChar char="o"/>
              <a:defRPr baseline="0">
                <a:solidFill>
                  <a:schemeClr val="tx2"/>
                </a:solidFill>
                <a:latin typeface="+mn-lt"/>
                <a:cs typeface="Sofia Pro Soft Regular"/>
              </a:defRPr>
            </a:lvl3pPr>
            <a:lvl4pPr marL="1600200" indent="-339725">
              <a:buClr>
                <a:srgbClr val="3E4040"/>
              </a:buClr>
              <a:buFont typeface="Wingdings" charset="2"/>
              <a:buChar char="§"/>
              <a:defRPr>
                <a:solidFill>
                  <a:srgbClr val="515454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8300" y="319627"/>
            <a:ext cx="8408988" cy="456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666966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10113" y="1420812"/>
            <a:ext cx="4068763" cy="43830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accent1"/>
              </a:buClr>
              <a:buNone/>
              <a:defRPr sz="2000" b="0" i="0">
                <a:solidFill>
                  <a:srgbClr val="009CA7"/>
                </a:solidFill>
                <a:latin typeface="+mn-lt"/>
                <a:cs typeface="Sofia Pro Soft Regular"/>
              </a:defRPr>
            </a:lvl1pPr>
            <a:lvl2pPr marL="800100" indent="-342900">
              <a:buClr>
                <a:srgbClr val="3E4040"/>
              </a:buClr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cs typeface="Sofia Pro Soft Regular"/>
              </a:defRPr>
            </a:lvl2pPr>
            <a:lvl3pPr marL="1257300" indent="-342900">
              <a:buClr>
                <a:srgbClr val="3E4040"/>
              </a:buClr>
              <a:buSzPct val="70000"/>
              <a:buFont typeface="Courier New"/>
              <a:buChar char="o"/>
              <a:defRPr baseline="0">
                <a:solidFill>
                  <a:schemeClr val="tx2"/>
                </a:solidFill>
                <a:latin typeface="+mn-lt"/>
                <a:cs typeface="Sofia Pro Soft Regular"/>
              </a:defRPr>
            </a:lvl3pPr>
            <a:lvl4pPr marL="1600200" indent="-339725">
              <a:buClr>
                <a:srgbClr val="3E4040"/>
              </a:buClr>
              <a:buFont typeface="Wingdings" charset="2"/>
              <a:buChar char="§"/>
              <a:defRPr>
                <a:solidFill>
                  <a:srgbClr val="515454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1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712" y="1420813"/>
            <a:ext cx="8410576" cy="43007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Clr>
                <a:schemeClr val="accent1"/>
              </a:buClr>
              <a:buNone/>
              <a:defRPr sz="2000" b="0" i="0">
                <a:solidFill>
                  <a:srgbClr val="009CA7"/>
                </a:solidFill>
                <a:latin typeface="+mn-lt"/>
                <a:cs typeface="Sofia Pro Soft Regular"/>
              </a:defRPr>
            </a:lvl1pPr>
            <a:lvl2pPr marL="800100" indent="-342900" algn="ctr">
              <a:buClr>
                <a:srgbClr val="3E4040"/>
              </a:buClr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cs typeface="Sofia Pro Soft Regular"/>
              </a:defRPr>
            </a:lvl2pPr>
            <a:lvl3pPr marL="1257300" indent="-342900" algn="ctr">
              <a:buClr>
                <a:srgbClr val="3E4040"/>
              </a:buClr>
              <a:buSzPct val="70000"/>
              <a:buFont typeface="Courier New"/>
              <a:buChar char="o"/>
              <a:defRPr baseline="0">
                <a:solidFill>
                  <a:schemeClr val="tx2"/>
                </a:solidFill>
                <a:latin typeface="+mn-lt"/>
                <a:cs typeface="Sofia Pro Soft Regular"/>
              </a:defRPr>
            </a:lvl3pPr>
            <a:lvl4pPr marL="1600200" indent="-339725" algn="ctr">
              <a:buClr>
                <a:srgbClr val="3E4040"/>
              </a:buClr>
              <a:buFont typeface="Wingdings" charset="2"/>
              <a:buChar char="§"/>
              <a:defRPr>
                <a:solidFill>
                  <a:srgbClr val="515454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8300" y="319627"/>
            <a:ext cx="8408988" cy="456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666966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08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710114" y="1420813"/>
            <a:ext cx="4067174" cy="438308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68300" y="319627"/>
            <a:ext cx="8408988" cy="456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666966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6714" y="1420813"/>
            <a:ext cx="4068762" cy="438308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9CA7"/>
                </a:solidFill>
                <a:latin typeface="+mn-lt"/>
                <a:cs typeface="Sofia Pro Soft Regular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1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26150"/>
            <a:ext cx="9144000" cy="831850"/>
          </a:xfrm>
          <a:prstGeom prst="rect">
            <a:avLst/>
          </a:prstGeom>
          <a:solidFill>
            <a:srgbClr val="119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61088"/>
            <a:ext cx="9144000" cy="6969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8" name="Picture 5" descr="maddies-fund_horizontal_color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167438"/>
            <a:ext cx="1546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405063" y="6162675"/>
            <a:ext cx="63722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233613" y="6240463"/>
            <a:ext cx="0" cy="538162"/>
          </a:xfrm>
          <a:prstGeom prst="line">
            <a:avLst/>
          </a:prstGeom>
          <a:ln>
            <a:solidFill>
              <a:srgbClr val="3E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9" r:id="rId2"/>
    <p:sldLayoutId id="2147483970" r:id="rId3"/>
    <p:sldLayoutId id="2147483962" r:id="rId4"/>
    <p:sldLayoutId id="2147483971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72" r:id="rId12"/>
    <p:sldLayoutId id="2147483973" r:id="rId13"/>
    <p:sldLayoutId id="2147483974" r:id="rId14"/>
    <p:sldLayoutId id="2147483975" r:id="rId15"/>
    <p:sldLayoutId id="2147483977" r:id="rId16"/>
    <p:sldLayoutId id="2147483980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119BA6"/>
          </a:solidFill>
          <a:latin typeface="Rockwell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119BA6"/>
          </a:solidFill>
          <a:latin typeface="Rockwel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119BA6"/>
          </a:solidFill>
          <a:latin typeface="Rockwel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119BA6"/>
          </a:solidFill>
          <a:latin typeface="Rockwel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119BA6"/>
          </a:solidFill>
          <a:latin typeface="Rockwel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sz="2400" kern="4000">
          <a:solidFill>
            <a:schemeClr val="accent1"/>
          </a:solidFill>
          <a:latin typeface="Arial"/>
          <a:ea typeface="ＭＳ Ｐゴシック" charset="0"/>
          <a:cs typeface="ＭＳ Ｐゴシック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CE5E37"/>
        </a:buClr>
        <a:buSzPct val="90000"/>
        <a:buFont typeface="Wingdings" charset="0"/>
        <a:buChar char=""/>
        <a:defRPr sz="2200" kern="4000">
          <a:solidFill>
            <a:schemeClr val="accent2"/>
          </a:solidFill>
          <a:latin typeface="Arial"/>
          <a:ea typeface="ＭＳ Ｐゴシック" charset="0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sz="2000" kern="4000">
          <a:solidFill>
            <a:srgbClr val="515454"/>
          </a:solidFill>
          <a:latin typeface="Arial"/>
          <a:ea typeface="ＭＳ Ｐゴシック" charset="0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CE5E37"/>
        </a:buClr>
        <a:buSzPct val="90000"/>
        <a:buFont typeface="Wingdings" charset="0"/>
        <a:buChar char=""/>
        <a:defRPr kern="4000">
          <a:solidFill>
            <a:srgbClr val="903F23"/>
          </a:solidFill>
          <a:latin typeface="Arial"/>
          <a:ea typeface="ＭＳ Ｐゴシック" charset="0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kern="4000">
          <a:solidFill>
            <a:srgbClr val="D48666"/>
          </a:solidFill>
          <a:latin typeface="Arial"/>
          <a:ea typeface="ＭＳ Ｐゴシック" charset="0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0629-76A5-2949-863C-6D59413D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3235325"/>
            <a:ext cx="8410575" cy="685800"/>
          </a:xfrm>
        </p:spPr>
        <p:txBody>
          <a:bodyPr rtlCol="0"/>
          <a:lstStyle/>
          <a:p>
            <a:pPr>
              <a:defRPr/>
            </a:pPr>
            <a:r>
              <a:rPr lang="en-US" sz="3300" dirty="0"/>
              <a:t>Community Conversations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4C0F2-BA46-6048-B4C4-48340D36C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3917950"/>
            <a:ext cx="8410575" cy="457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/>
              <a:t>January 23,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37F7-E372-DD4F-99DB-26B5F8393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/>
              <a:t>Kelly Duer, Senior Community Solutions Specialist, Maddie’s Fund</a:t>
            </a:r>
          </a:p>
        </p:txBody>
      </p:sp>
    </p:spTree>
    <p:extLst>
      <p:ext uri="{BB962C8B-B14F-4D97-AF65-F5344CB8AC3E}">
        <p14:creationId xmlns:p14="http://schemas.microsoft.com/office/powerpoint/2010/main" val="250064389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82400"/>
            <a:ext cx="8233172" cy="10316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strategies is this foster landing page using?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4F4B70-46F2-5A5D-B768-56C6E8389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42" y="796775"/>
            <a:ext cx="5983065" cy="51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8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-126120"/>
            <a:ext cx="8233172" cy="1428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Why did this foster plea work?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A collage of a dog&#10;&#10;Description automatically generated with medium confidence">
            <a:extLst>
              <a:ext uri="{FF2B5EF4-FFF2-40B4-BE49-F238E27FC236}">
                <a16:creationId xmlns:a16="http://schemas.microsoft.com/office/drawing/2014/main" id="{F3B1A412-57A5-1D64-D1F8-758A2BD2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24" y="843298"/>
            <a:ext cx="4421352" cy="51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895687" y="-95975"/>
            <a:ext cx="5034057" cy="1428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Why did this foster plea work?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collage of a cat and a dog&#10;&#10;Description automatically generated with medium confidence">
            <a:extLst>
              <a:ext uri="{FF2B5EF4-FFF2-40B4-BE49-F238E27FC236}">
                <a16:creationId xmlns:a16="http://schemas.microsoft.com/office/drawing/2014/main" id="{9F8CF031-613B-CAF2-87F4-DF1DB219E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3" y="129786"/>
            <a:ext cx="3322767" cy="58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4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0"/>
            <a:ext cx="8233172" cy="1428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strategies is this Instagram Story using?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461BDBE-25A4-5B27-183C-995F390B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" b="12765"/>
          <a:stretch/>
        </p:blipFill>
        <p:spPr>
          <a:xfrm>
            <a:off x="4942659" y="1045366"/>
            <a:ext cx="2664399" cy="4742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1121AB-4657-D069-6F5E-23966D6D7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7" y="1045367"/>
            <a:ext cx="2656818" cy="47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93786F-D16E-C782-B487-14127555A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1" y="1430613"/>
            <a:ext cx="7824776" cy="399677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BEE4E8D-6A78-C909-A7B3-A11795246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78" y="908007"/>
            <a:ext cx="3186841" cy="50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0"/>
            <a:ext cx="8233172" cy="1428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New MU Course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dog lying on a bed&#10;&#10;Description automatically generated with medium confidence">
            <a:extLst>
              <a:ext uri="{FF2B5EF4-FFF2-40B4-BE49-F238E27FC236}">
                <a16:creationId xmlns:a16="http://schemas.microsoft.com/office/drawing/2014/main" id="{BD763599-F556-C4EF-F914-7F7BBE2C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4" y="1298122"/>
            <a:ext cx="7635930" cy="41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64"/>
            <a:ext cx="8229600" cy="95238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Ruby’s Story</a:t>
            </a:r>
          </a:p>
        </p:txBody>
      </p:sp>
      <p:pic>
        <p:nvPicPr>
          <p:cNvPr id="6" name="Picture 5" descr="A dog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313720D2-19C9-9877-4AB1-55C21B724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1" y="851338"/>
            <a:ext cx="3543030" cy="4787462"/>
          </a:xfrm>
          <a:prstGeom prst="rect">
            <a:avLst/>
          </a:prstGeom>
        </p:spPr>
      </p:pic>
      <p:pic>
        <p:nvPicPr>
          <p:cNvPr id="11" name="Picture 10" descr="A person with a dog in a car&#10;&#10;Description automatically generated with medium confidence">
            <a:extLst>
              <a:ext uri="{FF2B5EF4-FFF2-40B4-BE49-F238E27FC236}">
                <a16:creationId xmlns:a16="http://schemas.microsoft.com/office/drawing/2014/main" id="{5A38C97A-CE51-5829-32A6-9FD52AFB9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0221"/>
            <a:ext cx="4213707" cy="36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64"/>
            <a:ext cx="8229600" cy="95238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New Research on Foster Care for Cats</a:t>
            </a:r>
          </a:p>
        </p:txBody>
      </p:sp>
      <p:pic>
        <p:nvPicPr>
          <p:cNvPr id="4" name="Picture 3" descr="A cat wrapped in a blanket&#10;&#10;Description automatically generated with medium confidence">
            <a:extLst>
              <a:ext uri="{FF2B5EF4-FFF2-40B4-BE49-F238E27FC236}">
                <a16:creationId xmlns:a16="http://schemas.microsoft.com/office/drawing/2014/main" id="{D7054246-C7B0-9136-C147-1985160EC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07" y="1177159"/>
            <a:ext cx="6740786" cy="42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4" y="0"/>
            <a:ext cx="8233172" cy="11765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Short-Term Foster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A cat lying on a blanket&#10;&#10;Description automatically generated with low confidence">
            <a:extLst>
              <a:ext uri="{FF2B5EF4-FFF2-40B4-BE49-F238E27FC236}">
                <a16:creationId xmlns:a16="http://schemas.microsoft.com/office/drawing/2014/main" id="{B71A84E0-A3C1-924E-3465-9D131D708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" y="1516254"/>
            <a:ext cx="5224396" cy="4007017"/>
          </a:xfrm>
          <a:prstGeom prst="rect">
            <a:avLst/>
          </a:prstGeom>
        </p:spPr>
      </p:pic>
      <p:pic>
        <p:nvPicPr>
          <p:cNvPr id="13" name="Picture 12" descr="A person holding a dog&#10;&#10;Description automatically generated">
            <a:extLst>
              <a:ext uri="{FF2B5EF4-FFF2-40B4-BE49-F238E27FC236}">
                <a16:creationId xmlns:a16="http://schemas.microsoft.com/office/drawing/2014/main" id="{DB946787-E8FB-F7A8-9EAC-705E9151D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/>
          <a:stretch/>
        </p:blipFill>
        <p:spPr>
          <a:xfrm>
            <a:off x="5442605" y="994976"/>
            <a:ext cx="3395881" cy="48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1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66" y="26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Marketing and Adopting Pets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from Foster Homes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6" y="1545300"/>
            <a:ext cx="4552272" cy="48260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Set expectations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Give fosters training and support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Make the marketing process EASY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On fosters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On you!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A7C4FC-0A0F-ADAC-E18E-AC7B4B22D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83" y="486603"/>
            <a:ext cx="4302395" cy="55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9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4" y="0"/>
            <a:ext cx="8233172" cy="11765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Special Foster Initiatives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A picture containing text, person, sitting, table&#10;&#10;Description automatically generated">
            <a:extLst>
              <a:ext uri="{FF2B5EF4-FFF2-40B4-BE49-F238E27FC236}">
                <a16:creationId xmlns:a16="http://schemas.microsoft.com/office/drawing/2014/main" id="{A47D6FA2-8252-0372-4B82-2F994B40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94" y="865714"/>
            <a:ext cx="5616612" cy="51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1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0"/>
            <a:ext cx="8233172" cy="809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Foster to Adopt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picture containing text, person, indoor, screenshot&#10;&#10;Description automatically generated">
            <a:extLst>
              <a:ext uri="{FF2B5EF4-FFF2-40B4-BE49-F238E27FC236}">
                <a16:creationId xmlns:a16="http://schemas.microsoft.com/office/drawing/2014/main" id="{7D48FE57-E6F9-B5F2-E878-DFD1BC6EF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4" y="640802"/>
            <a:ext cx="3389913" cy="5197366"/>
          </a:xfrm>
          <a:prstGeom prst="rect">
            <a:avLst/>
          </a:prstGeom>
        </p:spPr>
      </p:pic>
      <p:pic>
        <p:nvPicPr>
          <p:cNvPr id="7" name="Picture 6" descr="A cat looking at the camera&#10;&#10;Description automatically generated">
            <a:extLst>
              <a:ext uri="{FF2B5EF4-FFF2-40B4-BE49-F238E27FC236}">
                <a16:creationId xmlns:a16="http://schemas.microsoft.com/office/drawing/2014/main" id="{2BAAD561-1547-D9CF-6C85-D394807BB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9" b="4981"/>
          <a:stretch/>
        </p:blipFill>
        <p:spPr>
          <a:xfrm>
            <a:off x="4546594" y="858321"/>
            <a:ext cx="3975112" cy="49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5413" y="0"/>
            <a:ext cx="8233172" cy="809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Virtual Foster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77ED8363-7097-C604-E9D3-4F4D44407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4"/>
          <a:stretch/>
        </p:blipFill>
        <p:spPr>
          <a:xfrm>
            <a:off x="2000249" y="903890"/>
            <a:ext cx="5143500" cy="46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227706" y="0"/>
            <a:ext cx="8688585" cy="1428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609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is this rescue organization telling you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about their foster program?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79B31771-4826-DB6E-9745-C67467A1E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1428750"/>
            <a:ext cx="7772400" cy="38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124"/>
      </p:ext>
    </p:extLst>
  </p:cSld>
  <p:clrMapOvr>
    <a:masterClrMapping/>
  </p:clrMapOvr>
</p:sld>
</file>

<file path=ppt/theme/theme1.xml><?xml version="1.0" encoding="utf-8"?>
<a:theme xmlns:a="http://schemas.openxmlformats.org/drawingml/2006/main" name="Maddie's Fund Master">
  <a:themeElements>
    <a:clrScheme name="Custom 3">
      <a:dk1>
        <a:srgbClr val="007E80"/>
      </a:dk1>
      <a:lt1>
        <a:srgbClr val="FFFFFF"/>
      </a:lt1>
      <a:dk2>
        <a:srgbClr val="3E4040"/>
      </a:dk2>
      <a:lt2>
        <a:srgbClr val="FFFFFE"/>
      </a:lt2>
      <a:accent1>
        <a:srgbClr val="007E80"/>
      </a:accent1>
      <a:accent2>
        <a:srgbClr val="6BBFC5"/>
      </a:accent2>
      <a:accent3>
        <a:srgbClr val="515454"/>
      </a:accent3>
      <a:accent4>
        <a:srgbClr val="8CA076"/>
      </a:accent4>
      <a:accent5>
        <a:srgbClr val="BEA46E"/>
      </a:accent5>
      <a:accent6>
        <a:srgbClr val="666966"/>
      </a:accent6>
      <a:hlink>
        <a:srgbClr val="118B96"/>
      </a:hlink>
      <a:folHlink>
        <a:srgbClr val="6BC0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52062</TotalTime>
  <Words>514</Words>
  <Application>Microsoft Macintosh PowerPoint</Application>
  <PresentationFormat>On-screen Show (4:3)</PresentationFormat>
  <Paragraphs>39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Lato</vt:lpstr>
      <vt:lpstr>Palatino</vt:lpstr>
      <vt:lpstr>Rockwell</vt:lpstr>
      <vt:lpstr>Wingdings</vt:lpstr>
      <vt:lpstr>Maddie's Fund Master</vt:lpstr>
      <vt:lpstr>Community Conversations</vt:lpstr>
      <vt:lpstr>Ruby’s Story</vt:lpstr>
      <vt:lpstr>New Research on Foster Care for Cats</vt:lpstr>
      <vt:lpstr>Short-Term Foster</vt:lpstr>
      <vt:lpstr>Marketing and Adopting Pets from Foster Homes</vt:lpstr>
      <vt:lpstr>Special Foster Initiatives</vt:lpstr>
      <vt:lpstr>Foster to Adopt</vt:lpstr>
      <vt:lpstr>Virtual Foster</vt:lpstr>
      <vt:lpstr>What is this rescue organization telling you  about their foster program?</vt:lpstr>
      <vt:lpstr>What strategies is this foster landing page using?</vt:lpstr>
      <vt:lpstr>Why did this foster plea work?</vt:lpstr>
      <vt:lpstr>Why did this foster plea work?</vt:lpstr>
      <vt:lpstr>What strategies is this Instagram Story using?</vt:lpstr>
      <vt:lpstr>PowerPoint Presentation</vt:lpstr>
      <vt:lpstr>New MU Course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Guest</dc:creator>
  <cp:keywords/>
  <dc:description/>
  <cp:lastModifiedBy>Kelly Duer</cp:lastModifiedBy>
  <cp:revision>4300</cp:revision>
  <dcterms:created xsi:type="dcterms:W3CDTF">2013-10-23T03:07:32Z</dcterms:created>
  <dcterms:modified xsi:type="dcterms:W3CDTF">2023-01-23T18:54:19Z</dcterms:modified>
  <cp:category/>
</cp:coreProperties>
</file>